
<file path=[Content_Types].xml><?xml version="1.0" encoding="utf-8"?>
<Types xmlns="http://schemas.openxmlformats.org/package/2006/content-types">
  <Default Extension="png" ContentType="image/png"/>
  <Default Extension="tmp" ContentType="image/png"/>
  <Default Extension="emf" ContentType="image/x-emf"/>
  <Default Extension="rels" ContentType="application/vnd.openxmlformats-package.relationships+xml"/>
  <Default Extension="xml" ContentType="application/xml"/>
  <Default Extension="tiff" ContentType="image/tiff"/>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9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348" r:id="rId15"/>
    <p:sldId id="305" r:id="rId16"/>
    <p:sldId id="306" r:id="rId17"/>
    <p:sldId id="307" r:id="rId18"/>
    <p:sldId id="308" r:id="rId19"/>
    <p:sldId id="309" r:id="rId20"/>
    <p:sldId id="310" r:id="rId21"/>
    <p:sldId id="311" r:id="rId22"/>
    <p:sldId id="269" r:id="rId23"/>
    <p:sldId id="345" r:id="rId24"/>
    <p:sldId id="312" r:id="rId25"/>
    <p:sldId id="313" r:id="rId26"/>
    <p:sldId id="314" r:id="rId27"/>
    <p:sldId id="315" r:id="rId28"/>
    <p:sldId id="316" r:id="rId29"/>
    <p:sldId id="271" r:id="rId30"/>
    <p:sldId id="272" r:id="rId31"/>
    <p:sldId id="273" r:id="rId32"/>
    <p:sldId id="274" r:id="rId33"/>
    <p:sldId id="275" r:id="rId34"/>
    <p:sldId id="276" r:id="rId35"/>
    <p:sldId id="277" r:id="rId36"/>
    <p:sldId id="300" r:id="rId37"/>
    <p:sldId id="278" r:id="rId38"/>
    <p:sldId id="342" r:id="rId39"/>
    <p:sldId id="298" r:id="rId40"/>
    <p:sldId id="299" r:id="rId41"/>
    <p:sldId id="347" r:id="rId42"/>
    <p:sldId id="301" r:id="rId43"/>
    <p:sldId id="302" r:id="rId44"/>
    <p:sldId id="279" r:id="rId45"/>
    <p:sldId id="284" r:id="rId46"/>
    <p:sldId id="285" r:id="rId47"/>
    <p:sldId id="286" r:id="rId48"/>
    <p:sldId id="288" r:id="rId49"/>
    <p:sldId id="287" r:id="rId50"/>
    <p:sldId id="289" r:id="rId51"/>
    <p:sldId id="290" r:id="rId52"/>
    <p:sldId id="291" r:id="rId53"/>
    <p:sldId id="292" r:id="rId54"/>
    <p:sldId id="293" r:id="rId55"/>
    <p:sldId id="294" r:id="rId56"/>
    <p:sldId id="295" r:id="rId57"/>
    <p:sldId id="296" r:id="rId58"/>
    <p:sldId id="297" r:id="rId59"/>
    <p:sldId id="281" r:id="rId60"/>
    <p:sldId id="303" r:id="rId61"/>
    <p:sldId id="304" r:id="rId62"/>
    <p:sldId id="358" r:id="rId63"/>
    <p:sldId id="283" r:id="rId64"/>
    <p:sldId id="332" r:id="rId65"/>
    <p:sldId id="331" r:id="rId66"/>
    <p:sldId id="341" r:id="rId67"/>
    <p:sldId id="330" r:id="rId68"/>
    <p:sldId id="337" r:id="rId69"/>
    <p:sldId id="339" r:id="rId70"/>
    <p:sldId id="329" r:id="rId71"/>
    <p:sldId id="325" r:id="rId72"/>
    <p:sldId id="340" r:id="rId73"/>
    <p:sldId id="327" r:id="rId74"/>
    <p:sldId id="321" r:id="rId75"/>
    <p:sldId id="346" r:id="rId76"/>
    <p:sldId id="333" r:id="rId77"/>
    <p:sldId id="323" r:id="rId78"/>
    <p:sldId id="335" r:id="rId79"/>
    <p:sldId id="334" r:id="rId80"/>
    <p:sldId id="328" r:id="rId81"/>
    <p:sldId id="336" r:id="rId82"/>
    <p:sldId id="349" r:id="rId83"/>
    <p:sldId id="350" r:id="rId84"/>
    <p:sldId id="351" r:id="rId85"/>
    <p:sldId id="352" r:id="rId86"/>
    <p:sldId id="353" r:id="rId87"/>
    <p:sldId id="354" r:id="rId88"/>
    <p:sldId id="355" r:id="rId89"/>
    <p:sldId id="356" r:id="rId90"/>
    <p:sldId id="357" r:id="rId91"/>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中等深淺樣式 2 - 輔色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787"/>
    <p:restoredTop sz="94674"/>
  </p:normalViewPr>
  <p:slideViewPr>
    <p:cSldViewPr snapToGrid="0">
      <p:cViewPr varScale="1">
        <p:scale>
          <a:sx n="98" d="100"/>
          <a:sy n="98" d="100"/>
        </p:scale>
        <p:origin x="1512" y="90"/>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Shape 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extLst>
      <p:ext uri="{BB962C8B-B14F-4D97-AF65-F5344CB8AC3E}">
        <p14:creationId xmlns:p14="http://schemas.microsoft.com/office/powerpoint/2010/main" val="3870159239"/>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Shape 5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6" name="Shape 5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7634094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Shape 10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8" name="Shape 10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22241520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Shape 11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4" name="Shape 11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6388910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Shape 14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3" name="Shape 14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1629275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Shape 14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8" name="Shape 14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34542413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Shape 14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8" name="Shape 14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0036776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Shape 15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4" name="Shape 15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733919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Shape 1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6" name="Shape 1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6368981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Shape 18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3" name="Shape 18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40697474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Shape 18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9" name="Shape 18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6134576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Shape 19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5" name="Shape 19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41419400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Shape 6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2" name="Shape 6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2209008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Shape 19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0" name="Shape 20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7480179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Shape 20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6" name="Shape 20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424663501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Shape 21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2" name="Shape 21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422145853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Shape 21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8" name="Shape 21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20182131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Shape 21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8" name="Shape 21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5262490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Shape 22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4" name="Shape 22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22835362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Shape 22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4" name="Shape 22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31518366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Shape 22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4" name="Shape 22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217547837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Shape 22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4" name="Shape 22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26588608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Shape 22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4" name="Shape 22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7172643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 name="Shape 6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336039747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Shape 22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0" name="Shape 23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231718069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Shape 22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0" name="Shape 23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45745678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Shape 24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4" name="Shape 24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61978166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Shape 25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5" name="Shape 25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113500855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Shape 1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6" name="Shape 1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39647991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Shape 7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4" name="Shape 7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309874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Shape 7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0" name="Shape 8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19720603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Shape 8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5" name="Shape 8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39851718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Shape 9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1" name="Shape 9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27371800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Shape 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7" name="Shape 9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35890495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Shape 10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2" name="Shape 10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3002678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Shape 10"/>
          <p:cNvSpPr/>
          <p:nvPr/>
        </p:nvSpPr>
        <p:spPr>
          <a:xfrm>
            <a:off x="80700" y="3534800"/>
            <a:ext cx="8982600" cy="3215700"/>
          </a:xfrm>
          <a:prstGeom prst="rect">
            <a:avLst/>
          </a:prstGeom>
          <a:solidFill>
            <a:schemeClr val="accen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 name="Shape 11"/>
          <p:cNvSpPr txBox="1">
            <a:spLocks noGrp="1"/>
          </p:cNvSpPr>
          <p:nvPr>
            <p:ph type="ctrTitle"/>
          </p:nvPr>
        </p:nvSpPr>
        <p:spPr>
          <a:xfrm>
            <a:off x="485875" y="352633"/>
            <a:ext cx="8183700" cy="1964700"/>
          </a:xfrm>
          <a:prstGeom prst="rect">
            <a:avLst/>
          </a:prstGeom>
        </p:spPr>
        <p:txBody>
          <a:bodyPr spcFirstLastPara="1" wrap="square" lIns="91425" tIns="91425" rIns="91425" bIns="91425" anchor="b" anchorCtr="0"/>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a:endParaRPr/>
          </a:p>
        </p:txBody>
      </p:sp>
      <p:sp>
        <p:nvSpPr>
          <p:cNvPr id="12" name="Shape 12"/>
          <p:cNvSpPr txBox="1">
            <a:spLocks noGrp="1"/>
          </p:cNvSpPr>
          <p:nvPr>
            <p:ph type="subTitle" idx="1"/>
          </p:nvPr>
        </p:nvSpPr>
        <p:spPr>
          <a:xfrm>
            <a:off x="485875" y="2317433"/>
            <a:ext cx="8183700" cy="1148100"/>
          </a:xfrm>
          <a:prstGeom prst="rect">
            <a:avLst/>
          </a:prstGeom>
        </p:spPr>
        <p:txBody>
          <a:bodyPr spcFirstLastPara="1" wrap="square" lIns="91425" tIns="91425" rIns="91425" bIns="91425" anchor="t" anchorCtr="0"/>
          <a:lstStyle>
            <a:lvl1pPr lvl="0">
              <a:lnSpc>
                <a:spcPct val="100000"/>
              </a:lnSpc>
              <a:spcBef>
                <a:spcPts val="0"/>
              </a:spcBef>
              <a:spcAft>
                <a:spcPts val="0"/>
              </a:spcAft>
              <a:buSzPts val="2400"/>
              <a:buNone/>
              <a:defRPr sz="2400"/>
            </a:lvl1pPr>
            <a:lvl2pPr lvl="1">
              <a:lnSpc>
                <a:spcPct val="100000"/>
              </a:lnSpc>
              <a:spcBef>
                <a:spcPts val="0"/>
              </a:spcBef>
              <a:spcAft>
                <a:spcPts val="0"/>
              </a:spcAft>
              <a:buSzPts val="2400"/>
              <a:buNone/>
              <a:defRPr sz="2400"/>
            </a:lvl2pPr>
            <a:lvl3pPr lvl="2">
              <a:lnSpc>
                <a:spcPct val="100000"/>
              </a:lnSpc>
              <a:spcBef>
                <a:spcPts val="0"/>
              </a:spcBef>
              <a:spcAft>
                <a:spcPts val="0"/>
              </a:spcAft>
              <a:buSzPts val="2400"/>
              <a:buNone/>
              <a:defRPr sz="2400"/>
            </a:lvl3pPr>
            <a:lvl4pPr lvl="3">
              <a:lnSpc>
                <a:spcPct val="100000"/>
              </a:lnSpc>
              <a:spcBef>
                <a:spcPts val="0"/>
              </a:spcBef>
              <a:spcAft>
                <a:spcPts val="0"/>
              </a:spcAft>
              <a:buSzPts val="2400"/>
              <a:buNone/>
              <a:defRPr sz="2400"/>
            </a:lvl4pPr>
            <a:lvl5pPr lvl="4">
              <a:lnSpc>
                <a:spcPct val="100000"/>
              </a:lnSpc>
              <a:spcBef>
                <a:spcPts val="0"/>
              </a:spcBef>
              <a:spcAft>
                <a:spcPts val="0"/>
              </a:spcAft>
              <a:buSzPts val="2400"/>
              <a:buNone/>
              <a:defRPr sz="2400"/>
            </a:lvl5pPr>
            <a:lvl6pPr lvl="5">
              <a:lnSpc>
                <a:spcPct val="100000"/>
              </a:lnSpc>
              <a:spcBef>
                <a:spcPts val="0"/>
              </a:spcBef>
              <a:spcAft>
                <a:spcPts val="0"/>
              </a:spcAft>
              <a:buSzPts val="2400"/>
              <a:buNone/>
              <a:defRPr sz="2400"/>
            </a:lvl6pPr>
            <a:lvl7pPr lvl="6">
              <a:lnSpc>
                <a:spcPct val="100000"/>
              </a:lnSpc>
              <a:spcBef>
                <a:spcPts val="0"/>
              </a:spcBef>
              <a:spcAft>
                <a:spcPts val="0"/>
              </a:spcAft>
              <a:buSzPts val="2400"/>
              <a:buNone/>
              <a:defRPr sz="2400"/>
            </a:lvl7pPr>
            <a:lvl8pPr lvl="7">
              <a:lnSpc>
                <a:spcPct val="100000"/>
              </a:lnSpc>
              <a:spcBef>
                <a:spcPts val="0"/>
              </a:spcBef>
              <a:spcAft>
                <a:spcPts val="0"/>
              </a:spcAft>
              <a:buSzPts val="2400"/>
              <a:buNone/>
              <a:defRPr sz="2400"/>
            </a:lvl8pPr>
            <a:lvl9pPr lvl="8">
              <a:lnSpc>
                <a:spcPct val="100000"/>
              </a:lnSpc>
              <a:spcBef>
                <a:spcPts val="0"/>
              </a:spcBef>
              <a:spcAft>
                <a:spcPts val="0"/>
              </a:spcAft>
              <a:buSzPts val="2400"/>
              <a:buNone/>
              <a:defRPr sz="2400"/>
            </a:lvl9pPr>
          </a:lstStyle>
          <a:p>
            <a:endParaRPr/>
          </a:p>
        </p:txBody>
      </p:sp>
      <p:sp>
        <p:nvSpPr>
          <p:cNvPr id="13" name="Shape 13"/>
          <p:cNvSpPr txBox="1">
            <a:spLocks noGrp="1"/>
          </p:cNvSpPr>
          <p:nvPr>
            <p:ph type="sldNum" idx="12"/>
          </p:nvPr>
        </p:nvSpPr>
        <p:spPr>
          <a:xfrm>
            <a:off x="8497999" y="6251679"/>
            <a:ext cx="548700" cy="5247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7"/>
        <p:cNvGrpSpPr/>
        <p:nvPr/>
      </p:nvGrpSpPr>
      <p:grpSpPr>
        <a:xfrm>
          <a:off x="0" y="0"/>
          <a:ext cx="0" cy="0"/>
          <a:chOff x="0" y="0"/>
          <a:chExt cx="0" cy="0"/>
        </a:xfrm>
      </p:grpSpPr>
      <p:sp>
        <p:nvSpPr>
          <p:cNvPr id="48" name="Shape 48"/>
          <p:cNvSpPr/>
          <p:nvPr/>
        </p:nvSpPr>
        <p:spPr>
          <a:xfrm>
            <a:off x="80700" y="3534800"/>
            <a:ext cx="8982600" cy="3215700"/>
          </a:xfrm>
          <a:prstGeom prst="rect">
            <a:avLst/>
          </a:prstGeom>
          <a:solidFill>
            <a:schemeClr val="accen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9" name="Shape 49"/>
          <p:cNvSpPr txBox="1">
            <a:spLocks noGrp="1"/>
          </p:cNvSpPr>
          <p:nvPr>
            <p:ph type="title" hasCustomPrompt="1"/>
          </p:nvPr>
        </p:nvSpPr>
        <p:spPr>
          <a:xfrm>
            <a:off x="311700" y="990668"/>
            <a:ext cx="8520600" cy="2675100"/>
          </a:xfrm>
          <a:prstGeom prst="rect">
            <a:avLst/>
          </a:prstGeom>
        </p:spPr>
        <p:txBody>
          <a:bodyPr spcFirstLastPara="1" wrap="square" lIns="91425" tIns="91425" rIns="91425" bIns="91425" anchor="b" anchorCtr="0"/>
          <a:lstStyle>
            <a:lvl1pPr lvl="0" algn="ctr">
              <a:spcBef>
                <a:spcPts val="0"/>
              </a:spcBef>
              <a:spcAft>
                <a:spcPts val="0"/>
              </a:spcAft>
              <a:buSzPts val="12000"/>
              <a:buFont typeface="Source Sans Pro"/>
              <a:buNone/>
              <a:defRPr sz="12000">
                <a:latin typeface="Source Sans Pro"/>
                <a:ea typeface="Source Sans Pro"/>
                <a:cs typeface="Source Sans Pro"/>
                <a:sym typeface="Source Sans Pro"/>
              </a:defRPr>
            </a:lvl1pPr>
            <a:lvl2pPr lvl="1" algn="ctr">
              <a:spcBef>
                <a:spcPts val="0"/>
              </a:spcBef>
              <a:spcAft>
                <a:spcPts val="0"/>
              </a:spcAft>
              <a:buSzPts val="12000"/>
              <a:buFont typeface="Source Sans Pro"/>
              <a:buNone/>
              <a:defRPr sz="12000">
                <a:latin typeface="Source Sans Pro"/>
                <a:ea typeface="Source Sans Pro"/>
                <a:cs typeface="Source Sans Pro"/>
                <a:sym typeface="Source Sans Pro"/>
              </a:defRPr>
            </a:lvl2pPr>
            <a:lvl3pPr lvl="2" algn="ctr">
              <a:spcBef>
                <a:spcPts val="0"/>
              </a:spcBef>
              <a:spcAft>
                <a:spcPts val="0"/>
              </a:spcAft>
              <a:buSzPts val="12000"/>
              <a:buFont typeface="Source Sans Pro"/>
              <a:buNone/>
              <a:defRPr sz="12000">
                <a:latin typeface="Source Sans Pro"/>
                <a:ea typeface="Source Sans Pro"/>
                <a:cs typeface="Source Sans Pro"/>
                <a:sym typeface="Source Sans Pro"/>
              </a:defRPr>
            </a:lvl3pPr>
            <a:lvl4pPr lvl="3" algn="ctr">
              <a:spcBef>
                <a:spcPts val="0"/>
              </a:spcBef>
              <a:spcAft>
                <a:spcPts val="0"/>
              </a:spcAft>
              <a:buSzPts val="12000"/>
              <a:buFont typeface="Source Sans Pro"/>
              <a:buNone/>
              <a:defRPr sz="12000">
                <a:latin typeface="Source Sans Pro"/>
                <a:ea typeface="Source Sans Pro"/>
                <a:cs typeface="Source Sans Pro"/>
                <a:sym typeface="Source Sans Pro"/>
              </a:defRPr>
            </a:lvl4pPr>
            <a:lvl5pPr lvl="4" algn="ctr">
              <a:spcBef>
                <a:spcPts val="0"/>
              </a:spcBef>
              <a:spcAft>
                <a:spcPts val="0"/>
              </a:spcAft>
              <a:buSzPts val="12000"/>
              <a:buFont typeface="Source Sans Pro"/>
              <a:buNone/>
              <a:defRPr sz="12000">
                <a:latin typeface="Source Sans Pro"/>
                <a:ea typeface="Source Sans Pro"/>
                <a:cs typeface="Source Sans Pro"/>
                <a:sym typeface="Source Sans Pro"/>
              </a:defRPr>
            </a:lvl5pPr>
            <a:lvl6pPr lvl="5" algn="ctr">
              <a:spcBef>
                <a:spcPts val="0"/>
              </a:spcBef>
              <a:spcAft>
                <a:spcPts val="0"/>
              </a:spcAft>
              <a:buSzPts val="12000"/>
              <a:buFont typeface="Source Sans Pro"/>
              <a:buNone/>
              <a:defRPr sz="12000">
                <a:latin typeface="Source Sans Pro"/>
                <a:ea typeface="Source Sans Pro"/>
                <a:cs typeface="Source Sans Pro"/>
                <a:sym typeface="Source Sans Pro"/>
              </a:defRPr>
            </a:lvl6pPr>
            <a:lvl7pPr lvl="6" algn="ctr">
              <a:spcBef>
                <a:spcPts val="0"/>
              </a:spcBef>
              <a:spcAft>
                <a:spcPts val="0"/>
              </a:spcAft>
              <a:buSzPts val="12000"/>
              <a:buFont typeface="Source Sans Pro"/>
              <a:buNone/>
              <a:defRPr sz="12000">
                <a:latin typeface="Source Sans Pro"/>
                <a:ea typeface="Source Sans Pro"/>
                <a:cs typeface="Source Sans Pro"/>
                <a:sym typeface="Source Sans Pro"/>
              </a:defRPr>
            </a:lvl7pPr>
            <a:lvl8pPr lvl="7" algn="ctr">
              <a:spcBef>
                <a:spcPts val="0"/>
              </a:spcBef>
              <a:spcAft>
                <a:spcPts val="0"/>
              </a:spcAft>
              <a:buSzPts val="12000"/>
              <a:buFont typeface="Source Sans Pro"/>
              <a:buNone/>
              <a:defRPr sz="12000">
                <a:latin typeface="Source Sans Pro"/>
                <a:ea typeface="Source Sans Pro"/>
                <a:cs typeface="Source Sans Pro"/>
                <a:sym typeface="Source Sans Pro"/>
              </a:defRPr>
            </a:lvl8pPr>
            <a:lvl9pPr lvl="8" algn="ctr">
              <a:spcBef>
                <a:spcPts val="0"/>
              </a:spcBef>
              <a:spcAft>
                <a:spcPts val="0"/>
              </a:spcAft>
              <a:buSzPts val="12000"/>
              <a:buFont typeface="Source Sans Pro"/>
              <a:buNone/>
              <a:defRPr sz="12000">
                <a:latin typeface="Source Sans Pro"/>
                <a:ea typeface="Source Sans Pro"/>
                <a:cs typeface="Source Sans Pro"/>
                <a:sym typeface="Source Sans Pro"/>
              </a:defRPr>
            </a:lvl9pPr>
          </a:lstStyle>
          <a:p>
            <a:r>
              <a:t>xx%</a:t>
            </a:r>
          </a:p>
        </p:txBody>
      </p:sp>
      <p:sp>
        <p:nvSpPr>
          <p:cNvPr id="50" name="Shape 50"/>
          <p:cNvSpPr txBox="1">
            <a:spLocks noGrp="1"/>
          </p:cNvSpPr>
          <p:nvPr>
            <p:ph type="body" idx="1"/>
          </p:nvPr>
        </p:nvSpPr>
        <p:spPr>
          <a:xfrm>
            <a:off x="311700" y="3793576"/>
            <a:ext cx="8520600" cy="1734300"/>
          </a:xfrm>
          <a:prstGeom prst="rect">
            <a:avLst/>
          </a:prstGeom>
        </p:spPr>
        <p:txBody>
          <a:bodyPr spcFirstLastPara="1" wrap="square" lIns="91425" tIns="91425" rIns="91425" bIns="91425" anchor="t" anchorCtr="0"/>
          <a:lstStyle>
            <a:lvl1pPr marL="457200" lvl="0" indent="-342900" algn="ctr">
              <a:spcBef>
                <a:spcPts val="0"/>
              </a:spcBef>
              <a:spcAft>
                <a:spcPts val="0"/>
              </a:spcAft>
              <a:buClr>
                <a:schemeClr val="lt1"/>
              </a:buClr>
              <a:buSzPts val="1800"/>
              <a:buChar char="●"/>
              <a:defRPr>
                <a:solidFill>
                  <a:schemeClr val="lt1"/>
                </a:solidFill>
              </a:defRPr>
            </a:lvl1pPr>
            <a:lvl2pPr marL="914400" lvl="1" indent="-317500" algn="ctr">
              <a:spcBef>
                <a:spcPts val="1600"/>
              </a:spcBef>
              <a:spcAft>
                <a:spcPts val="0"/>
              </a:spcAft>
              <a:buClr>
                <a:schemeClr val="lt1"/>
              </a:buClr>
              <a:buSzPts val="1400"/>
              <a:buChar char="○"/>
              <a:defRPr>
                <a:solidFill>
                  <a:schemeClr val="lt1"/>
                </a:solidFill>
              </a:defRPr>
            </a:lvl2pPr>
            <a:lvl3pPr marL="1371600" lvl="2" indent="-317500" algn="ctr">
              <a:spcBef>
                <a:spcPts val="1600"/>
              </a:spcBef>
              <a:spcAft>
                <a:spcPts val="0"/>
              </a:spcAft>
              <a:buClr>
                <a:schemeClr val="lt1"/>
              </a:buClr>
              <a:buSzPts val="1400"/>
              <a:buChar char="■"/>
              <a:defRPr>
                <a:solidFill>
                  <a:schemeClr val="lt1"/>
                </a:solidFill>
              </a:defRPr>
            </a:lvl3pPr>
            <a:lvl4pPr marL="1828800" lvl="3" indent="-317500" algn="ctr">
              <a:spcBef>
                <a:spcPts val="1600"/>
              </a:spcBef>
              <a:spcAft>
                <a:spcPts val="0"/>
              </a:spcAft>
              <a:buClr>
                <a:schemeClr val="lt1"/>
              </a:buClr>
              <a:buSzPts val="1400"/>
              <a:buChar char="●"/>
              <a:defRPr>
                <a:solidFill>
                  <a:schemeClr val="lt1"/>
                </a:solidFill>
              </a:defRPr>
            </a:lvl4pPr>
            <a:lvl5pPr marL="2286000" lvl="4" indent="-317500" algn="ctr">
              <a:spcBef>
                <a:spcPts val="1600"/>
              </a:spcBef>
              <a:spcAft>
                <a:spcPts val="0"/>
              </a:spcAft>
              <a:buClr>
                <a:schemeClr val="lt1"/>
              </a:buClr>
              <a:buSzPts val="1400"/>
              <a:buChar char="○"/>
              <a:defRPr>
                <a:solidFill>
                  <a:schemeClr val="lt1"/>
                </a:solidFill>
              </a:defRPr>
            </a:lvl5pPr>
            <a:lvl6pPr marL="2743200" lvl="5" indent="-317500" algn="ctr">
              <a:spcBef>
                <a:spcPts val="1600"/>
              </a:spcBef>
              <a:spcAft>
                <a:spcPts val="0"/>
              </a:spcAft>
              <a:buClr>
                <a:schemeClr val="lt1"/>
              </a:buClr>
              <a:buSzPts val="1400"/>
              <a:buChar char="■"/>
              <a:defRPr>
                <a:solidFill>
                  <a:schemeClr val="lt1"/>
                </a:solidFill>
              </a:defRPr>
            </a:lvl6pPr>
            <a:lvl7pPr marL="3200400" lvl="6" indent="-317500" algn="ctr">
              <a:spcBef>
                <a:spcPts val="1600"/>
              </a:spcBef>
              <a:spcAft>
                <a:spcPts val="0"/>
              </a:spcAft>
              <a:buClr>
                <a:schemeClr val="lt1"/>
              </a:buClr>
              <a:buSzPts val="1400"/>
              <a:buChar char="●"/>
              <a:defRPr>
                <a:solidFill>
                  <a:schemeClr val="lt1"/>
                </a:solidFill>
              </a:defRPr>
            </a:lvl7pPr>
            <a:lvl8pPr marL="3657600" lvl="7" indent="-317500" algn="ctr">
              <a:spcBef>
                <a:spcPts val="1600"/>
              </a:spcBef>
              <a:spcAft>
                <a:spcPts val="0"/>
              </a:spcAft>
              <a:buClr>
                <a:schemeClr val="lt1"/>
              </a:buClr>
              <a:buSzPts val="1400"/>
              <a:buChar char="○"/>
              <a:defRPr>
                <a:solidFill>
                  <a:schemeClr val="lt1"/>
                </a:solidFill>
              </a:defRPr>
            </a:lvl8pPr>
            <a:lvl9pPr marL="4114800" lvl="8" indent="-317500" algn="ctr">
              <a:spcBef>
                <a:spcPts val="1600"/>
              </a:spcBef>
              <a:spcAft>
                <a:spcPts val="1600"/>
              </a:spcAft>
              <a:buClr>
                <a:schemeClr val="lt1"/>
              </a:buClr>
              <a:buSzPts val="1400"/>
              <a:buChar char="■"/>
              <a:defRPr>
                <a:solidFill>
                  <a:schemeClr val="lt1"/>
                </a:solidFill>
              </a:defRPr>
            </a:lvl9pPr>
          </a:lstStyle>
          <a:p>
            <a:endParaRPr/>
          </a:p>
        </p:txBody>
      </p:sp>
      <p:sp>
        <p:nvSpPr>
          <p:cNvPr id="51" name="Shape 51"/>
          <p:cNvSpPr txBox="1">
            <a:spLocks noGrp="1"/>
          </p:cNvSpPr>
          <p:nvPr>
            <p:ph type="sldNum" idx="12"/>
          </p:nvPr>
        </p:nvSpPr>
        <p:spPr>
          <a:xfrm>
            <a:off x="8497999" y="6251679"/>
            <a:ext cx="548700" cy="5247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HK" smtClean="0"/>
              <a:t>Click to edit Master title style</a:t>
            </a:r>
            <a:endParaRPr lang="en-US" dirty="0"/>
          </a:p>
        </p:txBody>
      </p:sp>
      <p:sp>
        <p:nvSpPr>
          <p:cNvPr id="3" name="Content Placeholder 2"/>
          <p:cNvSpPr>
            <a:spLocks noGrp="1"/>
          </p:cNvSpPr>
          <p:nvPr>
            <p:ph idx="1"/>
          </p:nvPr>
        </p:nvSpPr>
        <p:spPr/>
        <p:txBody>
          <a:bodyPr/>
          <a:lstStyle/>
          <a:p>
            <a:pPr lvl="0"/>
            <a:r>
              <a:rPr lang="en-US" altLang="zh-HK" smtClean="0"/>
              <a:t>Click to edit Master text styles</a:t>
            </a:r>
          </a:p>
          <a:p>
            <a:pPr lvl="1"/>
            <a:r>
              <a:rPr lang="en-US" altLang="zh-HK" smtClean="0"/>
              <a:t>Second level</a:t>
            </a:r>
          </a:p>
          <a:p>
            <a:pPr lvl="2"/>
            <a:r>
              <a:rPr lang="en-US" altLang="zh-HK" smtClean="0"/>
              <a:t>Third level</a:t>
            </a:r>
          </a:p>
          <a:p>
            <a:pPr lvl="3"/>
            <a:r>
              <a:rPr lang="en-US" altLang="zh-HK" smtClean="0"/>
              <a:t>Fourth level</a:t>
            </a:r>
          </a:p>
          <a:p>
            <a:pPr lvl="4"/>
            <a:r>
              <a:rPr lang="en-US" altLang="zh-HK" smtClean="0"/>
              <a:t>Fifth level</a:t>
            </a:r>
            <a:endParaRPr lang="en-US" dirty="0"/>
          </a:p>
        </p:txBody>
      </p:sp>
      <p:sp>
        <p:nvSpPr>
          <p:cNvPr id="4" name="Date Placeholder 3"/>
          <p:cNvSpPr>
            <a:spLocks noGrp="1"/>
          </p:cNvSpPr>
          <p:nvPr>
            <p:ph type="dt" sz="half" idx="10"/>
          </p:nvPr>
        </p:nvSpPr>
        <p:spPr>
          <a:xfrm>
            <a:off x="822325" y="6459538"/>
            <a:ext cx="1854200" cy="365125"/>
          </a:xfrm>
          <a:prstGeom prst="rect">
            <a:avLst/>
          </a:prstGeom>
        </p:spPr>
        <p:txBody>
          <a:bodyPr/>
          <a:lstStyle>
            <a:lvl1pPr>
              <a:defRPr/>
            </a:lvl1pPr>
          </a:lstStyle>
          <a:p>
            <a:fld id="{8F6953EA-05B3-E34D-B4E7-97BAC5FFC1D9}" type="datetimeFigureOut">
              <a:rPr lang="en-US"/>
              <a:pPr/>
              <a:t>6/2/2018</a:t>
            </a:fld>
            <a:endParaRPr lang="en-US"/>
          </a:p>
        </p:txBody>
      </p:sp>
      <p:sp>
        <p:nvSpPr>
          <p:cNvPr id="5" name="Footer Placeholder 4"/>
          <p:cNvSpPr>
            <a:spLocks noGrp="1"/>
          </p:cNvSpPr>
          <p:nvPr>
            <p:ph type="ftr" sz="quarter" idx="11"/>
          </p:nvPr>
        </p:nvSpPr>
        <p:spPr>
          <a:xfrm>
            <a:off x="2765425" y="6459538"/>
            <a:ext cx="3616325" cy="365125"/>
          </a:xfrm>
          <a:prstGeom prst="rect">
            <a:avLst/>
          </a:prstGeom>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6B05D18F-8E01-CB47-BEBF-5A34B16C94CA}" type="slidenum">
              <a:rPr lang="en-US"/>
              <a:pPr/>
              <a:t>‹#›</a:t>
            </a:fld>
            <a:endParaRPr lang="en-US"/>
          </a:p>
        </p:txBody>
      </p:sp>
    </p:spTree>
    <p:extLst>
      <p:ext uri="{BB962C8B-B14F-4D97-AF65-F5344CB8AC3E}">
        <p14:creationId xmlns:p14="http://schemas.microsoft.com/office/powerpoint/2010/main" val="25685318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4"/>
        <p:cNvGrpSpPr/>
        <p:nvPr/>
      </p:nvGrpSpPr>
      <p:grpSpPr>
        <a:xfrm>
          <a:off x="0" y="0"/>
          <a:ext cx="0" cy="0"/>
          <a:chOff x="0" y="0"/>
          <a:chExt cx="0" cy="0"/>
        </a:xfrm>
      </p:grpSpPr>
      <p:sp>
        <p:nvSpPr>
          <p:cNvPr id="15" name="Shape 15"/>
          <p:cNvSpPr/>
          <p:nvPr/>
        </p:nvSpPr>
        <p:spPr>
          <a:xfrm>
            <a:off x="80700" y="3534800"/>
            <a:ext cx="8982600" cy="3215700"/>
          </a:xfrm>
          <a:prstGeom prst="rect">
            <a:avLst/>
          </a:prstGeom>
          <a:solidFill>
            <a:schemeClr val="accen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 name="Shape 16"/>
          <p:cNvSpPr txBox="1">
            <a:spLocks noGrp="1"/>
          </p:cNvSpPr>
          <p:nvPr>
            <p:ph type="title"/>
          </p:nvPr>
        </p:nvSpPr>
        <p:spPr>
          <a:xfrm>
            <a:off x="485875" y="2286000"/>
            <a:ext cx="8183700" cy="1047600"/>
          </a:xfrm>
          <a:prstGeom prst="rect">
            <a:avLst/>
          </a:prstGeom>
        </p:spPr>
        <p:txBody>
          <a:bodyPr spcFirstLastPara="1" wrap="square" lIns="91425" tIns="91425" rIns="91425" bIns="91425" anchor="b" anchorCtr="0"/>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a:endParaRPr/>
          </a:p>
        </p:txBody>
      </p:sp>
      <p:sp>
        <p:nvSpPr>
          <p:cNvPr id="17" name="Shape 17"/>
          <p:cNvSpPr txBox="1">
            <a:spLocks noGrp="1"/>
          </p:cNvSpPr>
          <p:nvPr>
            <p:ph type="sldNum" idx="12"/>
          </p:nvPr>
        </p:nvSpPr>
        <p:spPr>
          <a:xfrm>
            <a:off x="8497999" y="6251679"/>
            <a:ext cx="548700" cy="5247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8"/>
        <p:cNvGrpSpPr/>
        <p:nvPr/>
      </p:nvGrpSpPr>
      <p:grpSpPr>
        <a:xfrm>
          <a:off x="0" y="0"/>
          <a:ext cx="0" cy="0"/>
          <a:chOff x="0" y="0"/>
          <a:chExt cx="0" cy="0"/>
        </a:xfrm>
      </p:grpSpPr>
      <p:sp>
        <p:nvSpPr>
          <p:cNvPr id="19" name="Shape 19"/>
          <p:cNvSpPr txBox="1">
            <a:spLocks noGrp="1"/>
          </p:cNvSpPr>
          <p:nvPr>
            <p:ph type="title"/>
          </p:nvPr>
        </p:nvSpPr>
        <p:spPr>
          <a:xfrm>
            <a:off x="311700" y="593367"/>
            <a:ext cx="8520600" cy="831300"/>
          </a:xfrm>
          <a:prstGeom prst="rect">
            <a:avLst/>
          </a:prstGeom>
        </p:spPr>
        <p:txBody>
          <a:bodyPr spcFirstLastPara="1" wrap="square" lIns="91425" tIns="91425" rIns="91425" bIns="91425" anchor="t" anchorCtr="0"/>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0" name="Shape 20"/>
          <p:cNvSpPr txBox="1">
            <a:spLocks noGrp="1"/>
          </p:cNvSpPr>
          <p:nvPr>
            <p:ph type="body" idx="1"/>
          </p:nvPr>
        </p:nvSpPr>
        <p:spPr>
          <a:xfrm>
            <a:off x="311700" y="1536633"/>
            <a:ext cx="8520600" cy="45552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1" name="Shape 21"/>
          <p:cNvSpPr txBox="1">
            <a:spLocks noGrp="1"/>
          </p:cNvSpPr>
          <p:nvPr>
            <p:ph type="sldNum" idx="12"/>
          </p:nvPr>
        </p:nvSpPr>
        <p:spPr>
          <a:xfrm>
            <a:off x="8497999" y="6251679"/>
            <a:ext cx="5487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2"/>
        <p:cNvGrpSpPr/>
        <p:nvPr/>
      </p:nvGrpSpPr>
      <p:grpSpPr>
        <a:xfrm>
          <a:off x="0" y="0"/>
          <a:ext cx="0" cy="0"/>
          <a:chOff x="0" y="0"/>
          <a:chExt cx="0" cy="0"/>
        </a:xfrm>
      </p:grpSpPr>
      <p:sp>
        <p:nvSpPr>
          <p:cNvPr id="23" name="Shape 23"/>
          <p:cNvSpPr txBox="1">
            <a:spLocks noGrp="1"/>
          </p:cNvSpPr>
          <p:nvPr>
            <p:ph type="title"/>
          </p:nvPr>
        </p:nvSpPr>
        <p:spPr>
          <a:xfrm>
            <a:off x="311700" y="593367"/>
            <a:ext cx="8520600" cy="831300"/>
          </a:xfrm>
          <a:prstGeom prst="rect">
            <a:avLst/>
          </a:prstGeom>
        </p:spPr>
        <p:txBody>
          <a:bodyPr spcFirstLastPara="1" wrap="square" lIns="91425" tIns="91425" rIns="91425" bIns="91425" anchor="t" anchorCtr="0"/>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4" name="Shape 24"/>
          <p:cNvSpPr txBox="1">
            <a:spLocks noGrp="1"/>
          </p:cNvSpPr>
          <p:nvPr>
            <p:ph type="body" idx="1"/>
          </p:nvPr>
        </p:nvSpPr>
        <p:spPr>
          <a:xfrm>
            <a:off x="311700" y="1536633"/>
            <a:ext cx="3999900" cy="45552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5" name="Shape 25"/>
          <p:cNvSpPr txBox="1">
            <a:spLocks noGrp="1"/>
          </p:cNvSpPr>
          <p:nvPr>
            <p:ph type="body" idx="2"/>
          </p:nvPr>
        </p:nvSpPr>
        <p:spPr>
          <a:xfrm>
            <a:off x="4832400" y="1536633"/>
            <a:ext cx="3999900" cy="45552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6" name="Shape 26"/>
          <p:cNvSpPr txBox="1">
            <a:spLocks noGrp="1"/>
          </p:cNvSpPr>
          <p:nvPr>
            <p:ph type="sldNum" idx="12"/>
          </p:nvPr>
        </p:nvSpPr>
        <p:spPr>
          <a:xfrm>
            <a:off x="8497999" y="6251679"/>
            <a:ext cx="5487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7"/>
        <p:cNvGrpSpPr/>
        <p:nvPr/>
      </p:nvGrpSpPr>
      <p:grpSpPr>
        <a:xfrm>
          <a:off x="0" y="0"/>
          <a:ext cx="0" cy="0"/>
          <a:chOff x="0" y="0"/>
          <a:chExt cx="0" cy="0"/>
        </a:xfrm>
      </p:grpSpPr>
      <p:sp>
        <p:nvSpPr>
          <p:cNvPr id="28" name="Shape 28"/>
          <p:cNvSpPr txBox="1">
            <a:spLocks noGrp="1"/>
          </p:cNvSpPr>
          <p:nvPr>
            <p:ph type="title"/>
          </p:nvPr>
        </p:nvSpPr>
        <p:spPr>
          <a:xfrm>
            <a:off x="311700" y="593367"/>
            <a:ext cx="8520600" cy="831300"/>
          </a:xfrm>
          <a:prstGeom prst="rect">
            <a:avLst/>
          </a:prstGeom>
        </p:spPr>
        <p:txBody>
          <a:bodyPr spcFirstLastPara="1" wrap="square" lIns="91425" tIns="91425" rIns="91425" bIns="91425" anchor="t" anchorCtr="0"/>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9" name="Shape 29"/>
          <p:cNvSpPr txBox="1">
            <a:spLocks noGrp="1"/>
          </p:cNvSpPr>
          <p:nvPr>
            <p:ph type="sldNum" idx="12"/>
          </p:nvPr>
        </p:nvSpPr>
        <p:spPr>
          <a:xfrm>
            <a:off x="8497999" y="6251679"/>
            <a:ext cx="5487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0"/>
        <p:cNvGrpSpPr/>
        <p:nvPr/>
      </p:nvGrpSpPr>
      <p:grpSpPr>
        <a:xfrm>
          <a:off x="0" y="0"/>
          <a:ext cx="0" cy="0"/>
          <a:chOff x="0" y="0"/>
          <a:chExt cx="0" cy="0"/>
        </a:xfrm>
      </p:grpSpPr>
      <p:sp>
        <p:nvSpPr>
          <p:cNvPr id="31" name="Shape 31"/>
          <p:cNvSpPr txBox="1">
            <a:spLocks noGrp="1"/>
          </p:cNvSpPr>
          <p:nvPr>
            <p:ph type="title"/>
          </p:nvPr>
        </p:nvSpPr>
        <p:spPr>
          <a:xfrm>
            <a:off x="311700" y="740800"/>
            <a:ext cx="2808000" cy="1007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2" name="Shape 32"/>
          <p:cNvSpPr txBox="1">
            <a:spLocks noGrp="1"/>
          </p:cNvSpPr>
          <p:nvPr>
            <p:ph type="body" idx="1"/>
          </p:nvPr>
        </p:nvSpPr>
        <p:spPr>
          <a:xfrm>
            <a:off x="311700" y="1852800"/>
            <a:ext cx="2808000" cy="42393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3" name="Shape 33"/>
          <p:cNvSpPr txBox="1">
            <a:spLocks noGrp="1"/>
          </p:cNvSpPr>
          <p:nvPr>
            <p:ph type="sldNum" idx="12"/>
          </p:nvPr>
        </p:nvSpPr>
        <p:spPr>
          <a:xfrm>
            <a:off x="8497999" y="6251679"/>
            <a:ext cx="5487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2"/>
        </a:solidFill>
        <a:effectLst/>
      </p:bgPr>
    </p:bg>
    <p:spTree>
      <p:nvGrpSpPr>
        <p:cNvPr id="1" name="Shape 34"/>
        <p:cNvGrpSpPr/>
        <p:nvPr/>
      </p:nvGrpSpPr>
      <p:grpSpPr>
        <a:xfrm>
          <a:off x="0" y="0"/>
          <a:ext cx="0" cy="0"/>
          <a:chOff x="0" y="0"/>
          <a:chExt cx="0" cy="0"/>
        </a:xfrm>
      </p:grpSpPr>
      <p:sp>
        <p:nvSpPr>
          <p:cNvPr id="35" name="Shape 35"/>
          <p:cNvSpPr txBox="1">
            <a:spLocks noGrp="1"/>
          </p:cNvSpPr>
          <p:nvPr>
            <p:ph type="title"/>
          </p:nvPr>
        </p:nvSpPr>
        <p:spPr>
          <a:xfrm>
            <a:off x="490250" y="701800"/>
            <a:ext cx="5604000" cy="5454300"/>
          </a:xfrm>
          <a:prstGeom prst="rect">
            <a:avLst/>
          </a:prstGeom>
        </p:spPr>
        <p:txBody>
          <a:bodyPr spcFirstLastPara="1" wrap="square" lIns="91425" tIns="91425" rIns="91425" bIns="91425" anchor="ctr" anchorCtr="0"/>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36" name="Shape 36"/>
          <p:cNvSpPr txBox="1">
            <a:spLocks noGrp="1"/>
          </p:cNvSpPr>
          <p:nvPr>
            <p:ph type="sldNum" idx="12"/>
          </p:nvPr>
        </p:nvSpPr>
        <p:spPr>
          <a:xfrm>
            <a:off x="8497999" y="6251679"/>
            <a:ext cx="548700" cy="5247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7"/>
        <p:cNvGrpSpPr/>
        <p:nvPr/>
      </p:nvGrpSpPr>
      <p:grpSpPr>
        <a:xfrm>
          <a:off x="0" y="0"/>
          <a:ext cx="0" cy="0"/>
          <a:chOff x="0" y="0"/>
          <a:chExt cx="0" cy="0"/>
        </a:xfrm>
      </p:grpSpPr>
      <p:sp>
        <p:nvSpPr>
          <p:cNvPr id="38" name="Shape 38"/>
          <p:cNvSpPr/>
          <p:nvPr/>
        </p:nvSpPr>
        <p:spPr>
          <a:xfrm>
            <a:off x="4636800" y="107600"/>
            <a:ext cx="4426500" cy="6642900"/>
          </a:xfrm>
          <a:prstGeom prst="rect">
            <a:avLst/>
          </a:prstGeom>
          <a:solidFill>
            <a:schemeClr val="accen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39" name="Shape 39"/>
          <p:cNvCxnSpPr/>
          <p:nvPr/>
        </p:nvCxnSpPr>
        <p:spPr>
          <a:xfrm>
            <a:off x="5029675" y="5994000"/>
            <a:ext cx="468300" cy="0"/>
          </a:xfrm>
          <a:prstGeom prst="straightConnector1">
            <a:avLst/>
          </a:prstGeom>
          <a:noFill/>
          <a:ln w="19050" cap="flat" cmpd="sng">
            <a:solidFill>
              <a:schemeClr val="lt1"/>
            </a:solidFill>
            <a:prstDash val="solid"/>
            <a:round/>
            <a:headEnd type="none" w="sm" len="sm"/>
            <a:tailEnd type="none" w="sm" len="sm"/>
          </a:ln>
        </p:spPr>
      </p:cxnSp>
      <p:sp>
        <p:nvSpPr>
          <p:cNvPr id="40" name="Shape 40"/>
          <p:cNvSpPr txBox="1">
            <a:spLocks noGrp="1"/>
          </p:cNvSpPr>
          <p:nvPr>
            <p:ph type="title"/>
          </p:nvPr>
        </p:nvSpPr>
        <p:spPr>
          <a:xfrm>
            <a:off x="265500" y="1575600"/>
            <a:ext cx="4045200" cy="2044800"/>
          </a:xfrm>
          <a:prstGeom prst="rect">
            <a:avLst/>
          </a:prstGeom>
        </p:spPr>
        <p:txBody>
          <a:bodyPr spcFirstLastPara="1" wrap="square" lIns="91425" tIns="91425" rIns="91425" bIns="91425" anchor="b" anchorCtr="0"/>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a:endParaRPr/>
          </a:p>
        </p:txBody>
      </p:sp>
      <p:sp>
        <p:nvSpPr>
          <p:cNvPr id="41" name="Shape 41"/>
          <p:cNvSpPr txBox="1">
            <a:spLocks noGrp="1"/>
          </p:cNvSpPr>
          <p:nvPr>
            <p:ph type="subTitle" idx="1"/>
          </p:nvPr>
        </p:nvSpPr>
        <p:spPr>
          <a:xfrm>
            <a:off x="265500" y="3692001"/>
            <a:ext cx="4045200" cy="17940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2" name="Shape 42"/>
          <p:cNvSpPr txBox="1">
            <a:spLocks noGrp="1"/>
          </p:cNvSpPr>
          <p:nvPr>
            <p:ph type="body" idx="2"/>
          </p:nvPr>
        </p:nvSpPr>
        <p:spPr>
          <a:xfrm>
            <a:off x="4939500" y="965600"/>
            <a:ext cx="3837000" cy="4926900"/>
          </a:xfrm>
          <a:prstGeom prst="rect">
            <a:avLst/>
          </a:prstGeom>
        </p:spPr>
        <p:txBody>
          <a:bodyPr spcFirstLastPara="1" wrap="square" lIns="91425" tIns="91425" rIns="91425" bIns="91425" anchor="ctr" anchorCtr="0"/>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
        <p:nvSpPr>
          <p:cNvPr id="43" name="Shape 43"/>
          <p:cNvSpPr txBox="1">
            <a:spLocks noGrp="1"/>
          </p:cNvSpPr>
          <p:nvPr>
            <p:ph type="sldNum" idx="12"/>
          </p:nvPr>
        </p:nvSpPr>
        <p:spPr>
          <a:xfrm>
            <a:off x="8497999" y="6251679"/>
            <a:ext cx="548700" cy="5247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4"/>
        <p:cNvGrpSpPr/>
        <p:nvPr/>
      </p:nvGrpSpPr>
      <p:grpSpPr>
        <a:xfrm>
          <a:off x="0" y="0"/>
          <a:ext cx="0" cy="0"/>
          <a:chOff x="0" y="0"/>
          <a:chExt cx="0" cy="0"/>
        </a:xfrm>
      </p:grpSpPr>
      <p:sp>
        <p:nvSpPr>
          <p:cNvPr id="45" name="Shape 45"/>
          <p:cNvSpPr txBox="1">
            <a:spLocks noGrp="1"/>
          </p:cNvSpPr>
          <p:nvPr>
            <p:ph type="body" idx="1"/>
          </p:nvPr>
        </p:nvSpPr>
        <p:spPr>
          <a:xfrm>
            <a:off x="311700" y="5640767"/>
            <a:ext cx="5998800" cy="8067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2100"/>
              <a:buNone/>
              <a:defRPr sz="2100"/>
            </a:lvl1pPr>
          </a:lstStyle>
          <a:p>
            <a:endParaRPr/>
          </a:p>
        </p:txBody>
      </p:sp>
      <p:sp>
        <p:nvSpPr>
          <p:cNvPr id="46" name="Shape 46"/>
          <p:cNvSpPr txBox="1">
            <a:spLocks noGrp="1"/>
          </p:cNvSpPr>
          <p:nvPr>
            <p:ph type="sldNum" idx="12"/>
          </p:nvPr>
        </p:nvSpPr>
        <p:spPr>
          <a:xfrm>
            <a:off x="8497999" y="6251679"/>
            <a:ext cx="5487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plum">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593367"/>
            <a:ext cx="8520600" cy="8313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1pPr>
            <a:lvl2pPr lvl="1">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2pPr>
            <a:lvl3pPr lvl="2">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3pPr>
            <a:lvl4pPr lvl="3">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4pPr>
            <a:lvl5pPr lvl="4">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5pPr>
            <a:lvl6pPr lvl="5">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6pPr>
            <a:lvl7pPr lvl="6">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7pPr>
            <a:lvl8pPr lvl="7">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8pPr>
            <a:lvl9pPr lvl="8">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9pPr>
          </a:lstStyle>
          <a:p>
            <a:endParaRPr/>
          </a:p>
        </p:txBody>
      </p:sp>
      <p:sp>
        <p:nvSpPr>
          <p:cNvPr id="7" name="Shape 7"/>
          <p:cNvSpPr txBox="1">
            <a:spLocks noGrp="1"/>
          </p:cNvSpPr>
          <p:nvPr>
            <p:ph type="body" idx="1"/>
          </p:nvPr>
        </p:nvSpPr>
        <p:spPr>
          <a:xfrm>
            <a:off x="311700" y="1536633"/>
            <a:ext cx="8520600" cy="45552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lt2"/>
              </a:buClr>
              <a:buSzPts val="1800"/>
              <a:buFont typeface="Source Sans Pro"/>
              <a:buChar char="●"/>
              <a:defRPr sz="1800">
                <a:solidFill>
                  <a:schemeClr val="lt2"/>
                </a:solidFill>
                <a:latin typeface="Source Sans Pro"/>
                <a:ea typeface="Source Sans Pro"/>
                <a:cs typeface="Source Sans Pro"/>
                <a:sym typeface="Source Sans Pro"/>
              </a:defRPr>
            </a:lvl1pPr>
            <a:lvl2pPr marL="914400" lvl="1" indent="-3175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2pPr>
            <a:lvl3pPr marL="1371600" lvl="2" indent="-3175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3pPr>
            <a:lvl4pPr marL="1828800" lvl="3" indent="-3175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4pPr>
            <a:lvl5pPr marL="2286000" lvl="4" indent="-3175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5pPr>
            <a:lvl6pPr marL="2743200" lvl="5" indent="-3175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6pPr>
            <a:lvl7pPr marL="3200400" lvl="6" indent="-3175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7pPr>
            <a:lvl8pPr marL="3657600" lvl="7" indent="-3175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8pPr>
            <a:lvl9pPr marL="4114800" lvl="8" indent="-317500">
              <a:lnSpc>
                <a:spcPct val="115000"/>
              </a:lnSpc>
              <a:spcBef>
                <a:spcPts val="1600"/>
              </a:spcBef>
              <a:spcAft>
                <a:spcPts val="160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9pPr>
          </a:lstStyle>
          <a:p>
            <a:endParaRPr/>
          </a:p>
        </p:txBody>
      </p:sp>
      <p:sp>
        <p:nvSpPr>
          <p:cNvPr id="8" name="Shape 8"/>
          <p:cNvSpPr txBox="1">
            <a:spLocks noGrp="1"/>
          </p:cNvSpPr>
          <p:nvPr>
            <p:ph type="sldNum" idx="12"/>
          </p:nvPr>
        </p:nvSpPr>
        <p:spPr>
          <a:xfrm>
            <a:off x="8497999" y="6251679"/>
            <a:ext cx="548700" cy="5247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2"/>
                </a:solidFill>
                <a:latin typeface="Source Sans Pro"/>
                <a:ea typeface="Source Sans Pro"/>
                <a:cs typeface="Source Sans Pro"/>
                <a:sym typeface="Source Sans Pro"/>
              </a:defRPr>
            </a:lvl1pPr>
            <a:lvl2pPr lvl="1" algn="r">
              <a:buNone/>
              <a:defRPr sz="1000">
                <a:solidFill>
                  <a:schemeClr val="lt2"/>
                </a:solidFill>
                <a:latin typeface="Source Sans Pro"/>
                <a:ea typeface="Source Sans Pro"/>
                <a:cs typeface="Source Sans Pro"/>
                <a:sym typeface="Source Sans Pro"/>
              </a:defRPr>
            </a:lvl2pPr>
            <a:lvl3pPr lvl="2" algn="r">
              <a:buNone/>
              <a:defRPr sz="1000">
                <a:solidFill>
                  <a:schemeClr val="lt2"/>
                </a:solidFill>
                <a:latin typeface="Source Sans Pro"/>
                <a:ea typeface="Source Sans Pro"/>
                <a:cs typeface="Source Sans Pro"/>
                <a:sym typeface="Source Sans Pro"/>
              </a:defRPr>
            </a:lvl3pPr>
            <a:lvl4pPr lvl="3" algn="r">
              <a:buNone/>
              <a:defRPr sz="1000">
                <a:solidFill>
                  <a:schemeClr val="lt2"/>
                </a:solidFill>
                <a:latin typeface="Source Sans Pro"/>
                <a:ea typeface="Source Sans Pro"/>
                <a:cs typeface="Source Sans Pro"/>
                <a:sym typeface="Source Sans Pro"/>
              </a:defRPr>
            </a:lvl4pPr>
            <a:lvl5pPr lvl="4" algn="r">
              <a:buNone/>
              <a:defRPr sz="1000">
                <a:solidFill>
                  <a:schemeClr val="lt2"/>
                </a:solidFill>
                <a:latin typeface="Source Sans Pro"/>
                <a:ea typeface="Source Sans Pro"/>
                <a:cs typeface="Source Sans Pro"/>
                <a:sym typeface="Source Sans Pro"/>
              </a:defRPr>
            </a:lvl5pPr>
            <a:lvl6pPr lvl="5" algn="r">
              <a:buNone/>
              <a:defRPr sz="1000">
                <a:solidFill>
                  <a:schemeClr val="lt2"/>
                </a:solidFill>
                <a:latin typeface="Source Sans Pro"/>
                <a:ea typeface="Source Sans Pro"/>
                <a:cs typeface="Source Sans Pro"/>
                <a:sym typeface="Source Sans Pro"/>
              </a:defRPr>
            </a:lvl6pPr>
            <a:lvl7pPr lvl="6" algn="r">
              <a:buNone/>
              <a:defRPr sz="1000">
                <a:solidFill>
                  <a:schemeClr val="lt2"/>
                </a:solidFill>
                <a:latin typeface="Source Sans Pro"/>
                <a:ea typeface="Source Sans Pro"/>
                <a:cs typeface="Source Sans Pro"/>
                <a:sym typeface="Source Sans Pro"/>
              </a:defRPr>
            </a:lvl7pPr>
            <a:lvl8pPr lvl="7" algn="r">
              <a:buNone/>
              <a:defRPr sz="1000">
                <a:solidFill>
                  <a:schemeClr val="lt2"/>
                </a:solidFill>
                <a:latin typeface="Source Sans Pro"/>
                <a:ea typeface="Source Sans Pro"/>
                <a:cs typeface="Source Sans Pro"/>
                <a:sym typeface="Source Sans Pro"/>
              </a:defRPr>
            </a:lvl8pPr>
            <a:lvl9pPr lvl="8" algn="r">
              <a:buNone/>
              <a:defRPr sz="1000">
                <a:solidFill>
                  <a:schemeClr val="lt2"/>
                </a:solidFill>
                <a:latin typeface="Source Sans Pro"/>
                <a:ea typeface="Source Sans Pro"/>
                <a:cs typeface="Source Sans Pro"/>
                <a:sym typeface="Source Sans Pro"/>
              </a:defRPr>
            </a:lvl9pPr>
          </a:lstStyle>
          <a:p>
            <a:pPr marL="0" lvl="0" indent="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60"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hyperlink" Target="http://aclweb.org/anthology/D17-1149" TargetMode="External"/><Relationship Id="rId2" Type="http://schemas.openxmlformats.org/officeDocument/2006/relationships/notesSlide" Target="../notesSlides/notesSlide14.xml"/><Relationship Id="rId1" Type="http://schemas.openxmlformats.org/officeDocument/2006/relationships/slideLayout" Target="../slideLayouts/slideLayout5.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image" Target="../media/image5.tiff"/><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image" Target="../media/image5.tiff"/><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image" Target="../media/image5.tiff"/><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image" Target="../media/image5.tiff"/><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image" Target="../media/image5.tiff"/><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image" Target="../media/image5.tiff"/><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www.dh.gov.hk/english/press/press.html" TargetMode="External"/><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hyperlink" Target="http://www.dh.gov.hk/tc_chi/press/press.html" TargetMode="Externa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7.tmp"/><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hyperlink" Target="mailto:scsiu@hsmc.edu.hk" TargetMode="External"/><Relationship Id="rId2" Type="http://schemas.openxmlformats.org/officeDocument/2006/relationships/notesSlide" Target="../notesSlides/notesSlide33.xml"/><Relationship Id="rId1" Type="http://schemas.openxmlformats.org/officeDocument/2006/relationships/slideLayout" Target="../slideLayouts/slideLayout6.xml"/><Relationship Id="rId4" Type="http://schemas.openxmlformats.org/officeDocument/2006/relationships/image" Target="../media/image9.jpg"/></Relationships>
</file>

<file path=ppt/slides/_rels/slide64.xml.rels><?xml version="1.0" encoding="UTF-8" standalone="yes"?>
<Relationships xmlns="http://schemas.openxmlformats.org/package/2006/relationships"><Relationship Id="rId2" Type="http://schemas.openxmlformats.org/officeDocument/2006/relationships/hyperlink" Target="https://medium.com/datathings/neural-networks-and-backpropagation-explained-in-a-simple-way-f540a3611f5e" TargetMode="Externa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hyperlink" Target="https://medium.com/@14prakash/back-propagation-is-very-simple-who-made-it-complicated-97b794c97e5c" TargetMode="Externa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image" Target="../media/image7.tmp"/><Relationship Id="rId2" Type="http://schemas.openxmlformats.org/officeDocument/2006/relationships/image" Target="../media/image10.png"/><Relationship Id="rId1" Type="http://schemas.openxmlformats.org/officeDocument/2006/relationships/slideLayout" Target="../slideLayouts/slideLayout5.xml"/><Relationship Id="rId4" Type="http://schemas.openxmlformats.org/officeDocument/2006/relationships/hyperlink" Target="https://www.aclweb.org/anthology/P02-1040.pdf" TargetMode="External"/></Relationships>
</file>

<file path=ppt/slides/_rels/slide6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www.jeremyjordan.me/neural-networks-training/" TargetMode="External"/><Relationship Id="rId1" Type="http://schemas.openxmlformats.org/officeDocument/2006/relationships/slideLayout" Target="../slideLayouts/slideLayout5.xml"/><Relationship Id="rId4" Type="http://schemas.openxmlformats.org/officeDocument/2006/relationships/image" Target="../media/image12.png"/></Relationships>
</file>

<file path=ppt/slides/_rels/slide6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s://medium.com/@athif.shaffy/one-hot-encoding-of-text-b69124bef0a7" TargetMode="External"/><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image" Target="../media/image14.gif"/><Relationship Id="rId1" Type="http://schemas.openxmlformats.org/officeDocument/2006/relationships/slideLayout" Target="../slideLayouts/slideLayout5.xml"/><Relationship Id="rId4" Type="http://schemas.openxmlformats.org/officeDocument/2006/relationships/hyperlink" Target="https://www.mathsisfun.com/algebra/vectors-dot-product.html" TargetMode="Externa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mubaris.com/2017/12/14/word2vec/" TargetMode="External"/><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3" Type="http://schemas.openxmlformats.org/officeDocument/2006/relationships/hyperlink" Target="https://towardsdatascience.com/activation-functions-neural-networks-1cbd9f8d91d6" TargetMode="External"/><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7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s://www.depends-on-the-definition.com/guide-to-multi-label-classification-with-neural-networks/" TargetMode="External"/><Relationship Id="rId1" Type="http://schemas.openxmlformats.org/officeDocument/2006/relationships/slideLayout" Target="../slideLayouts/slideLayout5.xml"/></Relationships>
</file>

<file path=ppt/slides/_rels/slide73.xml.rels><?xml version="1.0" encoding="UTF-8" standalone="yes"?>
<Relationships xmlns="http://schemas.openxmlformats.org/package/2006/relationships"><Relationship Id="rId3" Type="http://schemas.openxmlformats.org/officeDocument/2006/relationships/hyperlink" Target="https://deepnotes.io/softmax-crossentropy" TargetMode="External"/><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hyperlink" Target="https://ai.googleblog.com/2016/09/a-neural-network-for-machine.html" TargetMode="External"/><Relationship Id="rId1" Type="http://schemas.openxmlformats.org/officeDocument/2006/relationships/slideLayout" Target="../slideLayouts/slideLayout5.xml"/></Relationships>
</file>

<file path=ppt/slides/_rels/slide77.xml.rels><?xml version="1.0" encoding="UTF-8" standalone="yes"?>
<Relationships xmlns="http://schemas.openxmlformats.org/package/2006/relationships"><Relationship Id="rId3" Type="http://schemas.openxmlformats.org/officeDocument/2006/relationships/hyperlink" Target="https://arxiv.org/pdf/1609.08144.pdf" TargetMode="External"/><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78.xml.rels><?xml version="1.0" encoding="UTF-8" standalone="yes"?>
<Relationships xmlns="http://schemas.openxmlformats.org/package/2006/relationships"><Relationship Id="rId3" Type="http://schemas.openxmlformats.org/officeDocument/2006/relationships/image" Target="../media/image24.gif"/><Relationship Id="rId2" Type="http://schemas.openxmlformats.org/officeDocument/2006/relationships/hyperlink" Target="https://code.facebook.com/posts/1978007565818999/a-novel-approach-to-neural-machine-translation/" TargetMode="External"/><Relationship Id="rId1" Type="http://schemas.openxmlformats.org/officeDocument/2006/relationships/slideLayout" Target="../slideLayouts/slideLayout5.xml"/></Relationships>
</file>

<file path=ppt/slides/_rels/slide7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26.gif"/><Relationship Id="rId2" Type="http://schemas.openxmlformats.org/officeDocument/2006/relationships/hyperlink" Target="https://ai.googleblog.com/2017/08/transformer-novel-neural-network.html" TargetMode="External"/><Relationship Id="rId1" Type="http://schemas.openxmlformats.org/officeDocument/2006/relationships/slideLayout" Target="../slideLayouts/slideLayout5.xml"/></Relationships>
</file>

<file path=ppt/slides/_rels/slide8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https://arxiv.org/pdf/1706.03762.pdf" TargetMode="External"/><Relationship Id="rId1" Type="http://schemas.openxmlformats.org/officeDocument/2006/relationships/slideLayout" Target="../slideLayouts/slideLayout5.xml"/></Relationships>
</file>

<file path=ppt/slides/_rels/slide8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5.xml"/><Relationship Id="rId4" Type="http://schemas.openxmlformats.org/officeDocument/2006/relationships/image" Target="../media/image30.png"/></Relationships>
</file>

<file path=ppt/slides/_rels/slide8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5.xml"/><Relationship Id="rId4" Type="http://schemas.openxmlformats.org/officeDocument/2006/relationships/image" Target="../media/image33.png"/></Relationships>
</file>

<file path=ppt/slides/_rels/slide84.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image" Target="../media/image34.emf"/><Relationship Id="rId1" Type="http://schemas.openxmlformats.org/officeDocument/2006/relationships/slideLayout" Target="../slideLayouts/slideLayout5.xml"/><Relationship Id="rId5" Type="http://schemas.openxmlformats.org/officeDocument/2006/relationships/image" Target="../media/image37.emf"/><Relationship Id="rId4" Type="http://schemas.openxmlformats.org/officeDocument/2006/relationships/image" Target="../media/image36.emf"/></Relationships>
</file>

<file path=ppt/slides/_rels/slide85.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image" Target="../media/image38.emf"/><Relationship Id="rId1" Type="http://schemas.openxmlformats.org/officeDocument/2006/relationships/slideLayout" Target="../slideLayouts/slideLayout5.xml"/><Relationship Id="rId4" Type="http://schemas.openxmlformats.org/officeDocument/2006/relationships/image" Target="../media/image37.emf"/></Relationships>
</file>

<file path=ppt/slides/_rels/slide8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1.xml"/></Relationships>
</file>

<file path=ppt/slides/_rels/slide8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1.xml"/><Relationship Id="rId4" Type="http://schemas.openxmlformats.org/officeDocument/2006/relationships/image" Target="../media/image43.png"/></Relationships>
</file>

<file path=ppt/slides/_rels/slide88.xml.rels><?xml version="1.0" encoding="UTF-8" standalone="yes"?>
<Relationships xmlns="http://schemas.openxmlformats.org/package/2006/relationships"><Relationship Id="rId2" Type="http://schemas.openxmlformats.org/officeDocument/2006/relationships/image" Target="../media/image44.emf"/><Relationship Id="rId1" Type="http://schemas.openxmlformats.org/officeDocument/2006/relationships/slideLayout" Target="../slideLayouts/slideLayout5.xml"/></Relationships>
</file>

<file path=ppt/slides/_rels/slide89.xml.rels><?xml version="1.0" encoding="UTF-8" standalone="yes"?>
<Relationships xmlns="http://schemas.openxmlformats.org/package/2006/relationships"><Relationship Id="rId2" Type="http://schemas.openxmlformats.org/officeDocument/2006/relationships/image" Target="../media/image45.emf"/><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2" Type="http://schemas.openxmlformats.org/officeDocument/2006/relationships/image" Target="../media/image46.emf"/><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sp>
        <p:nvSpPr>
          <p:cNvPr id="58" name="Shape 58"/>
          <p:cNvSpPr txBox="1">
            <a:spLocks noGrp="1"/>
          </p:cNvSpPr>
          <p:nvPr>
            <p:ph type="ctrTitle"/>
          </p:nvPr>
        </p:nvSpPr>
        <p:spPr>
          <a:xfrm>
            <a:off x="480150" y="885158"/>
            <a:ext cx="8183700" cy="1964700"/>
          </a:xfrm>
          <a:prstGeom prst="rect">
            <a:avLst/>
          </a:prstGeom>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en" sz="2400" dirty="0">
                <a:solidFill>
                  <a:srgbClr val="212121"/>
                </a:solidFill>
                <a:latin typeface="+mj-lt"/>
              </a:rPr>
              <a:t>On the Quality of Neural Machine Translation of </a:t>
            </a:r>
            <a:endParaRPr sz="2400" dirty="0">
              <a:solidFill>
                <a:srgbClr val="212121"/>
              </a:solidFill>
              <a:latin typeface="+mj-lt"/>
            </a:endParaRPr>
          </a:p>
          <a:p>
            <a:pPr marL="0" lvl="0" indent="0" algn="ctr" rtl="0">
              <a:lnSpc>
                <a:spcPct val="115000"/>
              </a:lnSpc>
              <a:spcBef>
                <a:spcPts val="0"/>
              </a:spcBef>
              <a:spcAft>
                <a:spcPts val="0"/>
              </a:spcAft>
              <a:buNone/>
            </a:pPr>
            <a:r>
              <a:rPr lang="en" sz="2400" dirty="0">
                <a:solidFill>
                  <a:srgbClr val="212121"/>
                </a:solidFill>
                <a:latin typeface="+mj-lt"/>
              </a:rPr>
              <a:t>Public Health Information in Hong Kong </a:t>
            </a:r>
            <a:endParaRPr sz="2400" dirty="0">
              <a:solidFill>
                <a:srgbClr val="212121"/>
              </a:solidFill>
              <a:latin typeface="+mj-lt"/>
            </a:endParaRPr>
          </a:p>
          <a:p>
            <a:pPr marL="0" lvl="0" indent="0" algn="ctr" rtl="0">
              <a:lnSpc>
                <a:spcPct val="115000"/>
              </a:lnSpc>
              <a:spcBef>
                <a:spcPts val="0"/>
              </a:spcBef>
              <a:spcAft>
                <a:spcPts val="0"/>
              </a:spcAft>
              <a:buNone/>
            </a:pPr>
            <a:r>
              <a:rPr lang="en" sz="2400" dirty="0">
                <a:solidFill>
                  <a:srgbClr val="212121"/>
                </a:solidFill>
                <a:latin typeface="+mj-lt"/>
              </a:rPr>
              <a:t>(English-Chinese Translation)</a:t>
            </a:r>
            <a:endParaRPr sz="2400" dirty="0">
              <a:latin typeface="+mj-lt"/>
            </a:endParaRPr>
          </a:p>
        </p:txBody>
      </p:sp>
      <p:sp>
        <p:nvSpPr>
          <p:cNvPr id="59" name="Shape 59"/>
          <p:cNvSpPr txBox="1">
            <a:spLocks noGrp="1"/>
          </p:cNvSpPr>
          <p:nvPr>
            <p:ph type="subTitle" idx="1"/>
          </p:nvPr>
        </p:nvSpPr>
        <p:spPr>
          <a:xfrm>
            <a:off x="480150" y="4460533"/>
            <a:ext cx="8183700" cy="11481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sz="1800">
                <a:solidFill>
                  <a:srgbClr val="FFFFFF"/>
                </a:solidFill>
                <a:latin typeface="+mn-lt"/>
              </a:rPr>
              <a:t>SIU Sai Cheong (School of Translation, Hang Seng Management College)</a:t>
            </a:r>
            <a:endParaRPr sz="1800">
              <a:solidFill>
                <a:srgbClr val="FFFFFF"/>
              </a:solidFill>
              <a:latin typeface="+mn-lt"/>
            </a:endParaRPr>
          </a:p>
          <a:p>
            <a:pPr marL="0" lvl="0" indent="0">
              <a:spcBef>
                <a:spcPts val="0"/>
              </a:spcBef>
              <a:spcAft>
                <a:spcPts val="0"/>
              </a:spcAft>
              <a:buNone/>
            </a:pPr>
            <a:r>
              <a:rPr lang="en" sz="1800">
                <a:solidFill>
                  <a:srgbClr val="FFFFFF"/>
                </a:solidFill>
                <a:latin typeface="+mn-lt"/>
              </a:rPr>
              <a:t>SIU Sai Yan (School of Public Health, The University of Hong Kong)</a:t>
            </a:r>
            <a:endParaRPr sz="1800">
              <a:solidFill>
                <a:srgbClr val="FFFFFF"/>
              </a:solidFill>
              <a:latin typeface="+mn-lt"/>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Shape 110"/>
          <p:cNvSpPr txBox="1">
            <a:spLocks noGrp="1"/>
          </p:cNvSpPr>
          <p:nvPr>
            <p:ph type="title"/>
          </p:nvPr>
        </p:nvSpPr>
        <p:spPr>
          <a:xfrm>
            <a:off x="311700" y="593367"/>
            <a:ext cx="8520600" cy="8313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latin typeface="+mn-lt"/>
              </a:rPr>
              <a:t>Relevant Research</a:t>
            </a:r>
            <a:endParaRPr>
              <a:latin typeface="+mn-lt"/>
            </a:endParaRPr>
          </a:p>
        </p:txBody>
      </p:sp>
      <p:sp>
        <p:nvSpPr>
          <p:cNvPr id="111" name="Shape 111"/>
          <p:cNvSpPr txBox="1">
            <a:spLocks noGrp="1"/>
          </p:cNvSpPr>
          <p:nvPr>
            <p:ph type="body" idx="1"/>
          </p:nvPr>
        </p:nvSpPr>
        <p:spPr>
          <a:xfrm>
            <a:off x="311700" y="1536633"/>
            <a:ext cx="8520600" cy="4555200"/>
          </a:xfrm>
          <a:prstGeom prst="rect">
            <a:avLst/>
          </a:prstGeom>
        </p:spPr>
        <p:txBody>
          <a:bodyPr spcFirstLastPara="1" wrap="square" lIns="91425" tIns="91425" rIns="91425" bIns="91425" anchor="t" anchorCtr="0">
            <a:noAutofit/>
          </a:bodyPr>
          <a:lstStyle/>
          <a:p>
            <a:pPr marL="457200" lvl="0" indent="-381000" rtl="0">
              <a:spcBef>
                <a:spcPts val="0"/>
              </a:spcBef>
              <a:spcAft>
                <a:spcPts val="0"/>
              </a:spcAft>
              <a:buSzPts val="2400"/>
              <a:buAutoNum type="arabicPeriod"/>
            </a:pPr>
            <a:r>
              <a:rPr lang="en" sz="2400">
                <a:latin typeface="+mn-lt"/>
              </a:rPr>
              <a:t>Kirchhoff et al. (2011) investigated the feasibility of translating health promotion materials with a freely available </a:t>
            </a:r>
            <a:r>
              <a:rPr lang="en" sz="2400">
                <a:solidFill>
                  <a:schemeClr val="dk1"/>
                </a:solidFill>
                <a:latin typeface="+mn-lt"/>
              </a:rPr>
              <a:t>statistical machine translation website</a:t>
            </a:r>
            <a:r>
              <a:rPr lang="en" sz="2400">
                <a:latin typeface="+mn-lt"/>
              </a:rPr>
              <a:t>. The study only analyzed the translations of documents from </a:t>
            </a:r>
            <a:r>
              <a:rPr lang="en" sz="2400">
                <a:solidFill>
                  <a:schemeClr val="dk1"/>
                </a:solidFill>
                <a:latin typeface="+mn-lt"/>
              </a:rPr>
              <a:t>English to Spanish</a:t>
            </a:r>
            <a:r>
              <a:rPr lang="en" sz="2400">
                <a:latin typeface="+mn-lt"/>
              </a:rPr>
              <a:t>.</a:t>
            </a:r>
            <a:endParaRPr sz="2400">
              <a:latin typeface="+mn-lt"/>
            </a:endParaRPr>
          </a:p>
          <a:p>
            <a:pPr marL="457200" lvl="0" indent="-381000" rtl="0">
              <a:spcBef>
                <a:spcPts val="0"/>
              </a:spcBef>
              <a:spcAft>
                <a:spcPts val="0"/>
              </a:spcAft>
              <a:buSzPts val="2400"/>
              <a:buAutoNum type="arabicPeriod"/>
            </a:pPr>
            <a:r>
              <a:rPr lang="en" sz="2400">
                <a:latin typeface="+mn-lt"/>
              </a:rPr>
              <a:t>Turner et al. (2015) conducted follow-up research to examine the performance of Google Translate in </a:t>
            </a:r>
            <a:r>
              <a:rPr lang="en" sz="2400">
                <a:solidFill>
                  <a:schemeClr val="dk1"/>
                </a:solidFill>
                <a:latin typeface="+mn-lt"/>
              </a:rPr>
              <a:t>translating English health promotion documents into Chinese</a:t>
            </a:r>
            <a:r>
              <a:rPr lang="en" sz="2400">
                <a:latin typeface="+mn-lt"/>
              </a:rPr>
              <a:t>. There were problems such as errors of </a:t>
            </a:r>
            <a:r>
              <a:rPr lang="en" sz="2400">
                <a:solidFill>
                  <a:schemeClr val="dk1"/>
                </a:solidFill>
                <a:latin typeface="+mn-lt"/>
              </a:rPr>
              <a:t>word sense and word order</a:t>
            </a:r>
            <a:r>
              <a:rPr lang="en" sz="2400">
                <a:latin typeface="+mn-lt"/>
              </a:rPr>
              <a:t>.</a:t>
            </a:r>
            <a:endParaRPr sz="3000">
              <a:latin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1">
                                            <p:txEl>
                                              <p:pRg st="0" end="0"/>
                                            </p:txEl>
                                          </p:spTgt>
                                        </p:tgtEl>
                                        <p:attrNameLst>
                                          <p:attrName>style.visibility</p:attrName>
                                        </p:attrNameLst>
                                      </p:cBhvr>
                                      <p:to>
                                        <p:strVal val="visible"/>
                                      </p:to>
                                    </p:set>
                                    <p:animEffect transition="in" filter="fade">
                                      <p:cBhvr>
                                        <p:cTn id="7" dur="1"/>
                                        <p:tgtEl>
                                          <p:spTgt spid="1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1">
                                            <p:txEl>
                                              <p:pRg st="1" end="1"/>
                                            </p:txEl>
                                          </p:spTgt>
                                        </p:tgtEl>
                                        <p:attrNameLst>
                                          <p:attrName>style.visibility</p:attrName>
                                        </p:attrNameLst>
                                      </p:cBhvr>
                                      <p:to>
                                        <p:strVal val="visible"/>
                                      </p:to>
                                    </p:set>
                                    <p:animEffect transition="in" filter="fade">
                                      <p:cBhvr>
                                        <p:cTn id="12" dur="1"/>
                                        <p:tgtEl>
                                          <p:spTgt spid="111">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Shape 116"/>
          <p:cNvSpPr txBox="1">
            <a:spLocks noGrp="1"/>
          </p:cNvSpPr>
          <p:nvPr>
            <p:ph type="title"/>
          </p:nvPr>
        </p:nvSpPr>
        <p:spPr>
          <a:xfrm>
            <a:off x="311700" y="593367"/>
            <a:ext cx="8520600" cy="8313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latin typeface="+mn-lt"/>
              </a:rPr>
              <a:t>Traditional Approaches to Machine Translation</a:t>
            </a:r>
            <a:endParaRPr>
              <a:latin typeface="+mn-lt"/>
            </a:endParaRPr>
          </a:p>
        </p:txBody>
      </p:sp>
      <p:grpSp>
        <p:nvGrpSpPr>
          <p:cNvPr id="117" name="Shape 117"/>
          <p:cNvGrpSpPr/>
          <p:nvPr/>
        </p:nvGrpSpPr>
        <p:grpSpPr>
          <a:xfrm>
            <a:off x="506625" y="4874976"/>
            <a:ext cx="8325674" cy="1437386"/>
            <a:chOff x="1593000" y="2322568"/>
            <a:chExt cx="5957975" cy="643500"/>
          </a:xfrm>
        </p:grpSpPr>
        <p:sp>
          <p:nvSpPr>
            <p:cNvPr id="118" name="Shape 118"/>
            <p:cNvSpPr/>
            <p:nvPr/>
          </p:nvSpPr>
          <p:spPr>
            <a:xfrm>
              <a:off x="3728375" y="2322568"/>
              <a:ext cx="3822600" cy="643500"/>
            </a:xfrm>
            <a:prstGeom prst="rect">
              <a:avLst/>
            </a:prstGeom>
            <a:solidFill>
              <a:srgbClr val="EEEEEE"/>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800">
                <a:latin typeface="+mn-lt"/>
              </a:endParaRPr>
            </a:p>
          </p:txBody>
        </p:sp>
        <p:sp>
          <p:nvSpPr>
            <p:cNvPr id="119" name="Shape 119"/>
            <p:cNvSpPr/>
            <p:nvPr/>
          </p:nvSpPr>
          <p:spPr>
            <a:xfrm flipH="1">
              <a:off x="2283025" y="2322575"/>
              <a:ext cx="1844400" cy="642600"/>
            </a:xfrm>
            <a:prstGeom prst="rect">
              <a:avLst/>
            </a:prstGeom>
            <a:solidFill>
              <a:srgbClr val="701C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800">
                <a:latin typeface="+mn-lt"/>
              </a:endParaRPr>
            </a:p>
          </p:txBody>
        </p:sp>
        <p:sp>
          <p:nvSpPr>
            <p:cNvPr id="120" name="Shape 120"/>
            <p:cNvSpPr/>
            <p:nvPr/>
          </p:nvSpPr>
          <p:spPr>
            <a:xfrm rot="-5400000">
              <a:off x="3501574" y="1934671"/>
              <a:ext cx="643356" cy="1419149"/>
            </a:xfrm>
            <a:prstGeom prst="flowChartOffpageConnector">
              <a:avLst/>
            </a:prstGeom>
            <a:solidFill>
              <a:srgbClr val="701C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800">
                <a:latin typeface="+mn-lt"/>
              </a:endParaRPr>
            </a:p>
          </p:txBody>
        </p:sp>
        <p:sp>
          <p:nvSpPr>
            <p:cNvPr id="121" name="Shape 121"/>
            <p:cNvSpPr/>
            <p:nvPr/>
          </p:nvSpPr>
          <p:spPr>
            <a:xfrm>
              <a:off x="2342625" y="2399951"/>
              <a:ext cx="1940700" cy="495900"/>
            </a:xfrm>
            <a:prstGeom prst="rect">
              <a:avLst/>
            </a:prstGeom>
            <a:noFill/>
            <a:ln>
              <a:noFill/>
            </a:ln>
          </p:spPr>
          <p:txBody>
            <a:bodyPr spcFirstLastPara="1" wrap="square" lIns="91425" tIns="91425" rIns="91425" bIns="91425" anchor="ctr" anchorCtr="0">
              <a:noAutofit/>
            </a:bodyPr>
            <a:lstStyle/>
            <a:p>
              <a:pPr marL="0" lvl="0" indent="0">
                <a:lnSpc>
                  <a:spcPct val="115000"/>
                </a:lnSpc>
                <a:spcBef>
                  <a:spcPts val="0"/>
                </a:spcBef>
                <a:spcAft>
                  <a:spcPts val="0"/>
                </a:spcAft>
                <a:buNone/>
              </a:pPr>
              <a:r>
                <a:rPr lang="en" sz="1800">
                  <a:solidFill>
                    <a:srgbClr val="FFFFFF"/>
                  </a:solidFill>
                  <a:latin typeface="+mn-lt"/>
                  <a:ea typeface="Roboto Medium"/>
                  <a:cs typeface="Roboto Medium"/>
                  <a:sym typeface="Roboto Medium"/>
                </a:rPr>
                <a:t>Statistical Machine Translation</a:t>
              </a:r>
              <a:endParaRPr sz="1800">
                <a:solidFill>
                  <a:srgbClr val="FFFFFF"/>
                </a:solidFill>
                <a:latin typeface="+mn-lt"/>
                <a:ea typeface="Roboto"/>
                <a:cs typeface="Roboto"/>
                <a:sym typeface="Roboto"/>
              </a:endParaRPr>
            </a:p>
          </p:txBody>
        </p:sp>
        <p:sp>
          <p:nvSpPr>
            <p:cNvPr id="122" name="Shape 122"/>
            <p:cNvSpPr/>
            <p:nvPr/>
          </p:nvSpPr>
          <p:spPr>
            <a:xfrm>
              <a:off x="1593000" y="2322568"/>
              <a:ext cx="690000" cy="642300"/>
            </a:xfrm>
            <a:prstGeom prst="rect">
              <a:avLst/>
            </a:prstGeom>
            <a:solidFill>
              <a:srgbClr val="761E86"/>
            </a:solidFill>
            <a:ln>
              <a:noFill/>
            </a:ln>
            <a:effectLst>
              <a:outerShdw blurRad="71438" dist="28575" dir="2700000" algn="bl" rotWithShape="0">
                <a:srgbClr val="000000">
                  <a:alpha val="17000"/>
                </a:srgbClr>
              </a:outerShdw>
            </a:effectLst>
          </p:spPr>
          <p:txBody>
            <a:bodyPr spcFirstLastPara="1" wrap="square" lIns="91425" tIns="91425" rIns="91425" bIns="91425" anchor="ctr" anchorCtr="0">
              <a:noAutofit/>
            </a:bodyPr>
            <a:lstStyle/>
            <a:p>
              <a:pPr marL="0" lvl="0" indent="0">
                <a:spcBef>
                  <a:spcPts val="0"/>
                </a:spcBef>
                <a:spcAft>
                  <a:spcPts val="0"/>
                </a:spcAft>
                <a:buNone/>
              </a:pPr>
              <a:endParaRPr sz="1800">
                <a:latin typeface="+mn-lt"/>
              </a:endParaRPr>
            </a:p>
          </p:txBody>
        </p:sp>
        <p:sp>
          <p:nvSpPr>
            <p:cNvPr id="123" name="Shape 123"/>
            <p:cNvSpPr/>
            <p:nvPr/>
          </p:nvSpPr>
          <p:spPr>
            <a:xfrm>
              <a:off x="1593000" y="2322575"/>
              <a:ext cx="690000" cy="642600"/>
            </a:xfrm>
            <a:prstGeom prst="rect">
              <a:avLst/>
            </a:prstGeom>
            <a:solidFill>
              <a:srgbClr val="7F2090"/>
            </a:solidFill>
            <a:ln>
              <a:noFill/>
            </a:ln>
          </p:spPr>
          <p:txBody>
            <a:bodyPr spcFirstLastPara="1" wrap="square" lIns="91425" tIns="91425" rIns="91425" bIns="91425" anchor="ctr" anchorCtr="0">
              <a:noAutofit/>
            </a:bodyPr>
            <a:lstStyle/>
            <a:p>
              <a:pPr marL="0" lvl="0" indent="0" algn="ctr">
                <a:spcBef>
                  <a:spcPts val="0"/>
                </a:spcBef>
                <a:spcAft>
                  <a:spcPts val="0"/>
                </a:spcAft>
                <a:buNone/>
              </a:pPr>
              <a:r>
                <a:rPr lang="en" sz="1800">
                  <a:solidFill>
                    <a:srgbClr val="FFFFFF"/>
                  </a:solidFill>
                  <a:latin typeface="+mn-lt"/>
                  <a:ea typeface="Roboto Thin"/>
                  <a:cs typeface="Roboto Thin"/>
                  <a:sym typeface="Roboto Thin"/>
                </a:rPr>
                <a:t>03</a:t>
              </a:r>
              <a:endParaRPr sz="1800">
                <a:solidFill>
                  <a:srgbClr val="FFFFFF"/>
                </a:solidFill>
                <a:latin typeface="+mn-lt"/>
                <a:ea typeface="Roboto Thin"/>
                <a:cs typeface="Roboto Thin"/>
                <a:sym typeface="Roboto Thin"/>
              </a:endParaRPr>
            </a:p>
          </p:txBody>
        </p:sp>
        <p:sp>
          <p:nvSpPr>
            <p:cNvPr id="124" name="Shape 124"/>
            <p:cNvSpPr/>
            <p:nvPr/>
          </p:nvSpPr>
          <p:spPr>
            <a:xfrm>
              <a:off x="4387850" y="2323750"/>
              <a:ext cx="2971200" cy="642300"/>
            </a:xfrm>
            <a:prstGeom prst="rect">
              <a:avLst/>
            </a:prstGeom>
            <a:noFill/>
            <a:ln>
              <a:noFill/>
            </a:ln>
          </p:spPr>
          <p:txBody>
            <a:bodyPr spcFirstLastPara="1" wrap="square" lIns="91425" tIns="91425" rIns="91425" bIns="91425" anchor="ctr" anchorCtr="0">
              <a:noAutofit/>
            </a:bodyPr>
            <a:lstStyle/>
            <a:p>
              <a:pPr marL="457200" lvl="0" indent="-342900" rtl="0">
                <a:lnSpc>
                  <a:spcPct val="115000"/>
                </a:lnSpc>
                <a:spcBef>
                  <a:spcPts val="0"/>
                </a:spcBef>
                <a:spcAft>
                  <a:spcPts val="0"/>
                </a:spcAft>
                <a:buClr>
                  <a:srgbClr val="701C7F"/>
                </a:buClr>
                <a:buSzPts val="1800"/>
                <a:buFont typeface="Roboto"/>
                <a:buChar char="●"/>
              </a:pPr>
              <a:r>
                <a:rPr lang="en" sz="1800" dirty="0">
                  <a:solidFill>
                    <a:srgbClr val="701C7F"/>
                  </a:solidFill>
                  <a:latin typeface="+mn-lt"/>
                  <a:ea typeface="Roboto"/>
                  <a:cs typeface="Roboto"/>
                  <a:sym typeface="Roboto"/>
                </a:rPr>
                <a:t>Translation Model</a:t>
              </a:r>
              <a:endParaRPr sz="1800" dirty="0">
                <a:solidFill>
                  <a:srgbClr val="701C7F"/>
                </a:solidFill>
                <a:latin typeface="+mn-lt"/>
                <a:ea typeface="Roboto"/>
                <a:cs typeface="Roboto"/>
                <a:sym typeface="Roboto"/>
              </a:endParaRPr>
            </a:p>
            <a:p>
              <a:pPr marL="0" lvl="0" indent="0" rtl="0">
                <a:lnSpc>
                  <a:spcPct val="115000"/>
                </a:lnSpc>
                <a:spcBef>
                  <a:spcPts val="0"/>
                </a:spcBef>
                <a:spcAft>
                  <a:spcPts val="0"/>
                </a:spcAft>
                <a:buClr>
                  <a:srgbClr val="000000"/>
                </a:buClr>
                <a:buSzPts val="1100"/>
                <a:buFont typeface="Arial"/>
                <a:buNone/>
              </a:pPr>
              <a:r>
                <a:rPr lang="en" sz="1800" dirty="0">
                  <a:solidFill>
                    <a:srgbClr val="701C7F"/>
                  </a:solidFill>
                  <a:latin typeface="+mn-lt"/>
                  <a:ea typeface="Roboto"/>
                  <a:cs typeface="Roboto"/>
                  <a:sym typeface="Roboto"/>
                </a:rPr>
                <a:t>        </a:t>
              </a:r>
              <a:r>
                <a:rPr lang="en" sz="1800" i="1" dirty="0">
                  <a:solidFill>
                    <a:srgbClr val="701C7F"/>
                  </a:solidFill>
                  <a:latin typeface="+mn-lt"/>
                  <a:ea typeface="Roboto"/>
                  <a:cs typeface="Roboto"/>
                  <a:sym typeface="Roboto"/>
                </a:rPr>
                <a:t>P</a:t>
              </a:r>
              <a:r>
                <a:rPr lang="en" sz="1800" dirty="0">
                  <a:solidFill>
                    <a:srgbClr val="701C7F"/>
                  </a:solidFill>
                  <a:latin typeface="+mn-lt"/>
                  <a:ea typeface="Roboto"/>
                  <a:cs typeface="Roboto"/>
                  <a:sym typeface="Roboto"/>
                </a:rPr>
                <a:t>(“I”|“</a:t>
              </a:r>
              <a:r>
                <a:rPr lang="en" sz="1800" dirty="0" err="1">
                  <a:solidFill>
                    <a:srgbClr val="701C7F"/>
                  </a:solidFill>
                  <a:latin typeface="+mn-lt"/>
                  <a:ea typeface="Roboto"/>
                  <a:cs typeface="Roboto"/>
                  <a:sym typeface="Roboto"/>
                </a:rPr>
                <a:t>我</a:t>
              </a:r>
              <a:r>
                <a:rPr lang="en" sz="1800" dirty="0" smtClean="0">
                  <a:solidFill>
                    <a:srgbClr val="701C7F"/>
                  </a:solidFill>
                  <a:latin typeface="+mn-lt"/>
                  <a:ea typeface="Roboto"/>
                  <a:cs typeface="Roboto"/>
                  <a:sym typeface="Roboto"/>
                </a:rPr>
                <a:t>”)</a:t>
              </a:r>
              <a:r>
                <a:rPr lang="en-US" sz="1800" dirty="0" smtClean="0">
                  <a:solidFill>
                    <a:srgbClr val="701C7F"/>
                  </a:solidFill>
                  <a:latin typeface="+mn-lt"/>
                  <a:ea typeface="Roboto"/>
                  <a:cs typeface="Roboto"/>
                  <a:sym typeface="Roboto"/>
                </a:rPr>
                <a:t> </a:t>
              </a:r>
              <a:r>
                <a:rPr lang="en" sz="1800" dirty="0" smtClean="0">
                  <a:solidFill>
                    <a:srgbClr val="701C7F"/>
                  </a:solidFill>
                  <a:latin typeface="+mn-lt"/>
                  <a:ea typeface="Roboto"/>
                  <a:cs typeface="Roboto"/>
                  <a:sym typeface="Roboto"/>
                </a:rPr>
                <a:t>x</a:t>
              </a:r>
              <a:r>
                <a:rPr lang="en-US" sz="1800" dirty="0" smtClean="0">
                  <a:solidFill>
                    <a:srgbClr val="701C7F"/>
                  </a:solidFill>
                  <a:latin typeface="+mn-lt"/>
                  <a:ea typeface="Roboto"/>
                  <a:cs typeface="Roboto"/>
                  <a:sym typeface="Roboto"/>
                </a:rPr>
                <a:t> </a:t>
              </a:r>
              <a:r>
                <a:rPr lang="en" sz="1800" i="1" dirty="0" smtClean="0">
                  <a:solidFill>
                    <a:srgbClr val="701C7F"/>
                  </a:solidFill>
                  <a:latin typeface="+mn-lt"/>
                  <a:ea typeface="Roboto"/>
                  <a:cs typeface="Roboto"/>
                  <a:sym typeface="Roboto"/>
                </a:rPr>
                <a:t>P</a:t>
              </a:r>
              <a:r>
                <a:rPr lang="en" sz="1800" dirty="0">
                  <a:solidFill>
                    <a:srgbClr val="701C7F"/>
                  </a:solidFill>
                  <a:latin typeface="+mn-lt"/>
                  <a:ea typeface="Roboto"/>
                  <a:cs typeface="Roboto"/>
                  <a:sym typeface="Roboto"/>
                </a:rPr>
                <a:t>(“go</a:t>
              </a:r>
              <a:r>
                <a:rPr lang="en" sz="1800" dirty="0" smtClean="0">
                  <a:solidFill>
                    <a:srgbClr val="701C7F"/>
                  </a:solidFill>
                  <a:latin typeface="+mn-lt"/>
                  <a:ea typeface="Roboto"/>
                  <a:cs typeface="Roboto"/>
                  <a:sym typeface="Roboto"/>
                </a:rPr>
                <a:t>”|</a:t>
              </a:r>
              <a:r>
                <a:rPr lang="en-US" sz="1800" dirty="0" smtClean="0">
                  <a:solidFill>
                    <a:srgbClr val="701C7F"/>
                  </a:solidFill>
                  <a:latin typeface="+mn-lt"/>
                  <a:ea typeface="Roboto"/>
                  <a:cs typeface="Roboto"/>
                  <a:sym typeface="Roboto"/>
                </a:rPr>
                <a:t>“</a:t>
              </a:r>
              <a:r>
                <a:rPr lang="en" sz="1800" dirty="0" smtClean="0">
                  <a:solidFill>
                    <a:srgbClr val="701C7F"/>
                  </a:solidFill>
                  <a:latin typeface="+mn-lt"/>
                  <a:ea typeface="Roboto"/>
                  <a:cs typeface="Roboto"/>
                  <a:sym typeface="Roboto"/>
                </a:rPr>
                <a:t>去”)</a:t>
              </a:r>
              <a:r>
                <a:rPr lang="en-US" sz="1800" dirty="0" smtClean="0">
                  <a:solidFill>
                    <a:srgbClr val="701C7F"/>
                  </a:solidFill>
                  <a:latin typeface="+mn-lt"/>
                  <a:ea typeface="Roboto"/>
                  <a:cs typeface="Roboto"/>
                  <a:sym typeface="Roboto"/>
                </a:rPr>
                <a:t> </a:t>
              </a:r>
              <a:r>
                <a:rPr lang="en" sz="1800" dirty="0" smtClean="0">
                  <a:solidFill>
                    <a:srgbClr val="701C7F"/>
                  </a:solidFill>
                  <a:latin typeface="+mn-lt"/>
                  <a:ea typeface="Roboto"/>
                  <a:cs typeface="Roboto"/>
                  <a:sym typeface="Roboto"/>
                </a:rPr>
                <a:t>x</a:t>
              </a:r>
              <a:r>
                <a:rPr lang="en-US" sz="1800" dirty="0" smtClean="0">
                  <a:solidFill>
                    <a:srgbClr val="701C7F"/>
                  </a:solidFill>
                  <a:latin typeface="+mn-lt"/>
                  <a:ea typeface="Roboto"/>
                  <a:cs typeface="Roboto"/>
                  <a:sym typeface="Roboto"/>
                </a:rPr>
                <a:t> </a:t>
              </a:r>
              <a:r>
                <a:rPr lang="en" sz="1800" dirty="0" smtClean="0">
                  <a:solidFill>
                    <a:srgbClr val="701C7F"/>
                  </a:solidFill>
                  <a:latin typeface="+mn-lt"/>
                  <a:ea typeface="Roboto"/>
                  <a:cs typeface="Roboto"/>
                  <a:sym typeface="Roboto"/>
                </a:rPr>
                <a:t>...</a:t>
              </a:r>
              <a:endParaRPr sz="1800" dirty="0">
                <a:solidFill>
                  <a:srgbClr val="701C7F"/>
                </a:solidFill>
                <a:latin typeface="+mn-lt"/>
                <a:ea typeface="Roboto"/>
                <a:cs typeface="Roboto"/>
                <a:sym typeface="Roboto"/>
              </a:endParaRPr>
            </a:p>
            <a:p>
              <a:pPr marL="457200" lvl="0" indent="-342900" rtl="0">
                <a:lnSpc>
                  <a:spcPct val="115000"/>
                </a:lnSpc>
                <a:spcBef>
                  <a:spcPts val="0"/>
                </a:spcBef>
                <a:spcAft>
                  <a:spcPts val="0"/>
                </a:spcAft>
                <a:buClr>
                  <a:srgbClr val="701C7F"/>
                </a:buClr>
                <a:buSzPts val="1800"/>
                <a:buFont typeface="Roboto"/>
                <a:buChar char="●"/>
              </a:pPr>
              <a:r>
                <a:rPr lang="en" sz="1800" dirty="0">
                  <a:solidFill>
                    <a:srgbClr val="701C7F"/>
                  </a:solidFill>
                  <a:latin typeface="+mn-lt"/>
                  <a:ea typeface="Roboto"/>
                  <a:cs typeface="Roboto"/>
                  <a:sym typeface="Roboto"/>
                </a:rPr>
                <a:t>Language Model:</a:t>
              </a:r>
              <a:endParaRPr sz="1800" dirty="0">
                <a:solidFill>
                  <a:srgbClr val="701C7F"/>
                </a:solidFill>
                <a:latin typeface="+mn-lt"/>
                <a:ea typeface="Roboto"/>
                <a:cs typeface="Roboto"/>
                <a:sym typeface="Roboto"/>
              </a:endParaRPr>
            </a:p>
            <a:p>
              <a:pPr marL="0" lvl="0" indent="0">
                <a:lnSpc>
                  <a:spcPct val="115000"/>
                </a:lnSpc>
                <a:spcBef>
                  <a:spcPts val="0"/>
                </a:spcBef>
                <a:spcAft>
                  <a:spcPts val="0"/>
                </a:spcAft>
                <a:buNone/>
              </a:pPr>
              <a:r>
                <a:rPr lang="en" sz="1800" dirty="0">
                  <a:solidFill>
                    <a:srgbClr val="701C7F"/>
                  </a:solidFill>
                  <a:latin typeface="+mn-lt"/>
                  <a:ea typeface="Roboto"/>
                  <a:cs typeface="Roboto"/>
                  <a:sym typeface="Roboto"/>
                </a:rPr>
                <a:t>        </a:t>
              </a:r>
              <a:r>
                <a:rPr lang="en" sz="1800" i="1" dirty="0">
                  <a:solidFill>
                    <a:srgbClr val="701C7F"/>
                  </a:solidFill>
                  <a:latin typeface="+mn-lt"/>
                  <a:ea typeface="Roboto"/>
                  <a:cs typeface="Roboto"/>
                  <a:sym typeface="Roboto"/>
                </a:rPr>
                <a:t>P</a:t>
              </a:r>
              <a:r>
                <a:rPr lang="en" sz="1800" dirty="0">
                  <a:solidFill>
                    <a:srgbClr val="701C7F"/>
                  </a:solidFill>
                  <a:latin typeface="+mn-lt"/>
                  <a:ea typeface="Roboto"/>
                  <a:cs typeface="Roboto"/>
                  <a:sym typeface="Roboto"/>
                </a:rPr>
                <a:t>(“</a:t>
              </a:r>
              <a:r>
                <a:rPr lang="en" sz="1800" dirty="0" smtClean="0">
                  <a:solidFill>
                    <a:srgbClr val="701C7F"/>
                  </a:solidFill>
                  <a:latin typeface="+mn-lt"/>
                  <a:ea typeface="Roboto"/>
                  <a:cs typeface="Roboto"/>
                  <a:sym typeface="Roboto"/>
                </a:rPr>
                <a:t>我乘公車去學校</a:t>
              </a:r>
              <a:r>
                <a:rPr lang="en" sz="1800" dirty="0" smtClean="0">
                  <a:solidFill>
                    <a:srgbClr val="701C7F"/>
                  </a:solidFill>
                  <a:latin typeface="+mn-lt"/>
                  <a:ea typeface="Roboto"/>
                  <a:cs typeface="Roboto"/>
                  <a:sym typeface="Roboto"/>
                </a:rPr>
                <a:t>”</a:t>
              </a:r>
              <a:r>
                <a:rPr lang="en" sz="1800" dirty="0" smtClean="0">
                  <a:solidFill>
                    <a:srgbClr val="701C7F"/>
                  </a:solidFill>
                  <a:latin typeface="+mn-lt"/>
                  <a:ea typeface="Roboto"/>
                  <a:cs typeface="Roboto"/>
                  <a:sym typeface="Roboto"/>
                </a:rPr>
                <a:t>)</a:t>
              </a:r>
              <a:endParaRPr sz="1800" dirty="0">
                <a:solidFill>
                  <a:srgbClr val="701C7F"/>
                </a:solidFill>
                <a:latin typeface="+mn-lt"/>
                <a:ea typeface="Roboto"/>
                <a:cs typeface="Roboto"/>
                <a:sym typeface="Roboto"/>
              </a:endParaRPr>
            </a:p>
          </p:txBody>
        </p:sp>
      </p:grpSp>
      <p:grpSp>
        <p:nvGrpSpPr>
          <p:cNvPr id="125" name="Shape 125"/>
          <p:cNvGrpSpPr/>
          <p:nvPr/>
        </p:nvGrpSpPr>
        <p:grpSpPr>
          <a:xfrm>
            <a:off x="506625" y="3411642"/>
            <a:ext cx="8325674" cy="1437386"/>
            <a:chOff x="1593000" y="2322568"/>
            <a:chExt cx="5957975" cy="643500"/>
          </a:xfrm>
        </p:grpSpPr>
        <p:sp>
          <p:nvSpPr>
            <p:cNvPr id="126" name="Shape 126"/>
            <p:cNvSpPr/>
            <p:nvPr/>
          </p:nvSpPr>
          <p:spPr>
            <a:xfrm>
              <a:off x="3728375" y="2322568"/>
              <a:ext cx="3822600" cy="643500"/>
            </a:xfrm>
            <a:prstGeom prst="rect">
              <a:avLst/>
            </a:prstGeom>
            <a:solidFill>
              <a:srgbClr val="EEEEEE"/>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800">
                <a:latin typeface="+mn-lt"/>
              </a:endParaRPr>
            </a:p>
          </p:txBody>
        </p:sp>
        <p:sp>
          <p:nvSpPr>
            <p:cNvPr id="127" name="Shape 127"/>
            <p:cNvSpPr/>
            <p:nvPr/>
          </p:nvSpPr>
          <p:spPr>
            <a:xfrm flipH="1">
              <a:off x="2283025" y="2322575"/>
              <a:ext cx="1844400" cy="642600"/>
            </a:xfrm>
            <a:prstGeom prst="rect">
              <a:avLst/>
            </a:prstGeom>
            <a:solidFill>
              <a:srgbClr val="701C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800">
                <a:latin typeface="+mn-lt"/>
              </a:endParaRPr>
            </a:p>
          </p:txBody>
        </p:sp>
        <p:sp>
          <p:nvSpPr>
            <p:cNvPr id="128" name="Shape 128"/>
            <p:cNvSpPr/>
            <p:nvPr/>
          </p:nvSpPr>
          <p:spPr>
            <a:xfrm rot="-5400000">
              <a:off x="3501574" y="1934671"/>
              <a:ext cx="643356" cy="1419149"/>
            </a:xfrm>
            <a:prstGeom prst="flowChartOffpageConnector">
              <a:avLst/>
            </a:prstGeom>
            <a:solidFill>
              <a:srgbClr val="701C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800">
                <a:latin typeface="+mn-lt"/>
              </a:endParaRPr>
            </a:p>
          </p:txBody>
        </p:sp>
        <p:sp>
          <p:nvSpPr>
            <p:cNvPr id="129" name="Shape 129"/>
            <p:cNvSpPr/>
            <p:nvPr/>
          </p:nvSpPr>
          <p:spPr>
            <a:xfrm>
              <a:off x="2342625" y="2399951"/>
              <a:ext cx="1940700" cy="495900"/>
            </a:xfrm>
            <a:prstGeom prst="rect">
              <a:avLst/>
            </a:prstGeom>
            <a:noFill/>
            <a:ln>
              <a:noFill/>
            </a:ln>
          </p:spPr>
          <p:txBody>
            <a:bodyPr spcFirstLastPara="1" wrap="square" lIns="91425" tIns="91425" rIns="91425" bIns="91425" anchor="ctr" anchorCtr="0">
              <a:noAutofit/>
            </a:bodyPr>
            <a:lstStyle/>
            <a:p>
              <a:pPr marL="0" lvl="0" indent="0">
                <a:lnSpc>
                  <a:spcPct val="115000"/>
                </a:lnSpc>
                <a:spcBef>
                  <a:spcPts val="0"/>
                </a:spcBef>
                <a:spcAft>
                  <a:spcPts val="0"/>
                </a:spcAft>
                <a:buNone/>
              </a:pPr>
              <a:r>
                <a:rPr lang="en" sz="1800">
                  <a:solidFill>
                    <a:srgbClr val="FFFFFF"/>
                  </a:solidFill>
                  <a:latin typeface="+mn-lt"/>
                  <a:ea typeface="Roboto Medium"/>
                  <a:cs typeface="Roboto Medium"/>
                  <a:sym typeface="Roboto Medium"/>
                </a:rPr>
                <a:t>Example-based Machine Translation</a:t>
              </a:r>
              <a:endParaRPr sz="1800">
                <a:solidFill>
                  <a:srgbClr val="FFFFFF"/>
                </a:solidFill>
                <a:latin typeface="+mn-lt"/>
                <a:ea typeface="Roboto"/>
                <a:cs typeface="Roboto"/>
                <a:sym typeface="Roboto"/>
              </a:endParaRPr>
            </a:p>
          </p:txBody>
        </p:sp>
        <p:sp>
          <p:nvSpPr>
            <p:cNvPr id="130" name="Shape 130"/>
            <p:cNvSpPr/>
            <p:nvPr/>
          </p:nvSpPr>
          <p:spPr>
            <a:xfrm>
              <a:off x="1593000" y="2322568"/>
              <a:ext cx="690000" cy="642300"/>
            </a:xfrm>
            <a:prstGeom prst="rect">
              <a:avLst/>
            </a:prstGeom>
            <a:solidFill>
              <a:srgbClr val="761E86"/>
            </a:solidFill>
            <a:ln>
              <a:noFill/>
            </a:ln>
            <a:effectLst>
              <a:outerShdw blurRad="71438" dist="28575" dir="2700000" algn="bl" rotWithShape="0">
                <a:srgbClr val="000000">
                  <a:alpha val="17000"/>
                </a:srgbClr>
              </a:outerShdw>
            </a:effectLst>
          </p:spPr>
          <p:txBody>
            <a:bodyPr spcFirstLastPara="1" wrap="square" lIns="91425" tIns="91425" rIns="91425" bIns="91425" anchor="ctr" anchorCtr="0">
              <a:noAutofit/>
            </a:bodyPr>
            <a:lstStyle/>
            <a:p>
              <a:pPr marL="0" lvl="0" indent="0">
                <a:spcBef>
                  <a:spcPts val="0"/>
                </a:spcBef>
                <a:spcAft>
                  <a:spcPts val="0"/>
                </a:spcAft>
                <a:buNone/>
              </a:pPr>
              <a:endParaRPr sz="1800">
                <a:latin typeface="+mn-lt"/>
              </a:endParaRPr>
            </a:p>
          </p:txBody>
        </p:sp>
        <p:sp>
          <p:nvSpPr>
            <p:cNvPr id="131" name="Shape 131"/>
            <p:cNvSpPr/>
            <p:nvPr/>
          </p:nvSpPr>
          <p:spPr>
            <a:xfrm>
              <a:off x="1593000" y="2322575"/>
              <a:ext cx="690000" cy="642600"/>
            </a:xfrm>
            <a:prstGeom prst="rect">
              <a:avLst/>
            </a:prstGeom>
            <a:solidFill>
              <a:srgbClr val="7F2090"/>
            </a:solidFill>
            <a:ln>
              <a:noFill/>
            </a:ln>
          </p:spPr>
          <p:txBody>
            <a:bodyPr spcFirstLastPara="1" wrap="square" lIns="91425" tIns="91425" rIns="91425" bIns="91425" anchor="ctr" anchorCtr="0">
              <a:noAutofit/>
            </a:bodyPr>
            <a:lstStyle/>
            <a:p>
              <a:pPr marL="0" lvl="0" indent="0" algn="ctr">
                <a:spcBef>
                  <a:spcPts val="0"/>
                </a:spcBef>
                <a:spcAft>
                  <a:spcPts val="0"/>
                </a:spcAft>
                <a:buNone/>
              </a:pPr>
              <a:r>
                <a:rPr lang="en" sz="1800">
                  <a:solidFill>
                    <a:srgbClr val="FFFFFF"/>
                  </a:solidFill>
                  <a:latin typeface="+mn-lt"/>
                  <a:ea typeface="Roboto Thin"/>
                  <a:cs typeface="Roboto Thin"/>
                  <a:sym typeface="Roboto Thin"/>
                </a:rPr>
                <a:t>02</a:t>
              </a:r>
              <a:endParaRPr sz="1800">
                <a:solidFill>
                  <a:srgbClr val="FFFFFF"/>
                </a:solidFill>
                <a:latin typeface="+mn-lt"/>
                <a:ea typeface="Roboto Thin"/>
                <a:cs typeface="Roboto Thin"/>
                <a:sym typeface="Roboto Thin"/>
              </a:endParaRPr>
            </a:p>
          </p:txBody>
        </p:sp>
        <p:sp>
          <p:nvSpPr>
            <p:cNvPr id="132" name="Shape 132"/>
            <p:cNvSpPr/>
            <p:nvPr/>
          </p:nvSpPr>
          <p:spPr>
            <a:xfrm>
              <a:off x="4387850" y="2323750"/>
              <a:ext cx="2971200" cy="642300"/>
            </a:xfrm>
            <a:prstGeom prst="rect">
              <a:avLst/>
            </a:prstGeom>
            <a:noFill/>
            <a:ln>
              <a:noFill/>
            </a:ln>
          </p:spPr>
          <p:txBody>
            <a:bodyPr spcFirstLastPara="1" wrap="square" lIns="91425" tIns="91425" rIns="91425" bIns="91425" anchor="ctr" anchorCtr="0">
              <a:noAutofit/>
            </a:bodyPr>
            <a:lstStyle/>
            <a:p>
              <a:pPr marL="457200" lvl="0" indent="-342900" rtl="0">
                <a:lnSpc>
                  <a:spcPct val="115000"/>
                </a:lnSpc>
                <a:spcBef>
                  <a:spcPts val="0"/>
                </a:spcBef>
                <a:spcAft>
                  <a:spcPts val="0"/>
                </a:spcAft>
                <a:buClr>
                  <a:srgbClr val="701C7F"/>
                </a:buClr>
                <a:buSzPts val="1800"/>
                <a:buFont typeface="Roboto"/>
                <a:buChar char="●"/>
              </a:pPr>
              <a:r>
                <a:rPr lang="en" sz="1800">
                  <a:solidFill>
                    <a:srgbClr val="701C7F"/>
                  </a:solidFill>
                  <a:latin typeface="+mn-lt"/>
                  <a:ea typeface="Roboto"/>
                  <a:cs typeface="Roboto"/>
                  <a:sym typeface="Roboto"/>
                </a:rPr>
                <a:t>I go to school by bus.</a:t>
              </a:r>
              <a:endParaRPr sz="1800">
                <a:solidFill>
                  <a:srgbClr val="701C7F"/>
                </a:solidFill>
                <a:latin typeface="+mn-lt"/>
                <a:ea typeface="Roboto"/>
                <a:cs typeface="Roboto"/>
                <a:sym typeface="Roboto"/>
              </a:endParaRPr>
            </a:p>
            <a:p>
              <a:pPr marL="457200" lvl="0" indent="-342900" rtl="0">
                <a:lnSpc>
                  <a:spcPct val="115000"/>
                </a:lnSpc>
                <a:spcBef>
                  <a:spcPts val="0"/>
                </a:spcBef>
                <a:spcAft>
                  <a:spcPts val="0"/>
                </a:spcAft>
                <a:buClr>
                  <a:srgbClr val="701C7F"/>
                </a:buClr>
                <a:buSzPts val="1800"/>
                <a:buFont typeface="Roboto"/>
                <a:buChar char="●"/>
              </a:pPr>
              <a:r>
                <a:rPr lang="en" sz="1800">
                  <a:solidFill>
                    <a:srgbClr val="701C7F"/>
                  </a:solidFill>
                  <a:latin typeface="+mn-lt"/>
                  <a:ea typeface="Roboto"/>
                  <a:cs typeface="Roboto"/>
                  <a:sym typeface="Roboto"/>
                </a:rPr>
                <a:t>I go to school by </a:t>
              </a:r>
              <a:r>
                <a:rPr lang="en" sz="1800" u="sng">
                  <a:solidFill>
                    <a:srgbClr val="701C7F"/>
                  </a:solidFill>
                  <a:latin typeface="+mn-lt"/>
                  <a:ea typeface="Roboto"/>
                  <a:cs typeface="Roboto"/>
                  <a:sym typeface="Roboto"/>
                </a:rPr>
                <a:t>taxi</a:t>
              </a:r>
              <a:r>
                <a:rPr lang="en" sz="1800">
                  <a:solidFill>
                    <a:srgbClr val="701C7F"/>
                  </a:solidFill>
                  <a:latin typeface="+mn-lt"/>
                  <a:ea typeface="Roboto"/>
                  <a:cs typeface="Roboto"/>
                  <a:sym typeface="Roboto"/>
                </a:rPr>
                <a:t>. 我乘</a:t>
              </a:r>
              <a:r>
                <a:rPr lang="en" sz="1800" u="sng">
                  <a:solidFill>
                    <a:srgbClr val="701C7F"/>
                  </a:solidFill>
                  <a:latin typeface="+mn-lt"/>
                  <a:ea typeface="Roboto"/>
                  <a:cs typeface="Roboto"/>
                  <a:sym typeface="Roboto"/>
                </a:rPr>
                <a:t>計程車</a:t>
              </a:r>
              <a:r>
                <a:rPr lang="en" sz="1800">
                  <a:solidFill>
                    <a:srgbClr val="701C7F"/>
                  </a:solidFill>
                  <a:latin typeface="+mn-lt"/>
                  <a:ea typeface="Roboto"/>
                  <a:cs typeface="Roboto"/>
                  <a:sym typeface="Roboto"/>
                </a:rPr>
                <a:t>去學校。</a:t>
              </a:r>
              <a:endParaRPr sz="1800">
                <a:solidFill>
                  <a:srgbClr val="701C7F"/>
                </a:solidFill>
                <a:latin typeface="+mn-lt"/>
                <a:ea typeface="Roboto"/>
                <a:cs typeface="Roboto"/>
                <a:sym typeface="Roboto"/>
              </a:endParaRPr>
            </a:p>
            <a:p>
              <a:pPr marL="457200" lvl="0" indent="-342900">
                <a:lnSpc>
                  <a:spcPct val="115000"/>
                </a:lnSpc>
                <a:spcBef>
                  <a:spcPts val="0"/>
                </a:spcBef>
                <a:spcAft>
                  <a:spcPts val="0"/>
                </a:spcAft>
                <a:buClr>
                  <a:srgbClr val="701C7F"/>
                </a:buClr>
                <a:buSzPts val="1800"/>
                <a:buFont typeface="Roboto"/>
                <a:buChar char="●"/>
              </a:pPr>
              <a:r>
                <a:rPr lang="en" sz="1800">
                  <a:solidFill>
                    <a:srgbClr val="701C7F"/>
                  </a:solidFill>
                  <a:latin typeface="+mn-lt"/>
                  <a:ea typeface="Roboto"/>
                  <a:cs typeface="Roboto"/>
                  <a:sym typeface="Roboto"/>
                </a:rPr>
                <a:t>我乘公車去學校。</a:t>
              </a:r>
              <a:endParaRPr sz="1800">
                <a:solidFill>
                  <a:srgbClr val="701C7F"/>
                </a:solidFill>
                <a:latin typeface="+mn-lt"/>
                <a:ea typeface="Roboto"/>
                <a:cs typeface="Roboto"/>
                <a:sym typeface="Roboto"/>
              </a:endParaRPr>
            </a:p>
          </p:txBody>
        </p:sp>
      </p:grpSp>
      <p:grpSp>
        <p:nvGrpSpPr>
          <p:cNvPr id="133" name="Shape 133"/>
          <p:cNvGrpSpPr/>
          <p:nvPr/>
        </p:nvGrpSpPr>
        <p:grpSpPr>
          <a:xfrm>
            <a:off x="506625" y="1948287"/>
            <a:ext cx="8325674" cy="1437386"/>
            <a:chOff x="1593000" y="2322568"/>
            <a:chExt cx="5957975" cy="643500"/>
          </a:xfrm>
        </p:grpSpPr>
        <p:sp>
          <p:nvSpPr>
            <p:cNvPr id="134" name="Shape 134"/>
            <p:cNvSpPr/>
            <p:nvPr/>
          </p:nvSpPr>
          <p:spPr>
            <a:xfrm>
              <a:off x="3728375" y="2322568"/>
              <a:ext cx="3822600" cy="643500"/>
            </a:xfrm>
            <a:prstGeom prst="rect">
              <a:avLst/>
            </a:prstGeom>
            <a:solidFill>
              <a:srgbClr val="EEEEEE"/>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800">
                <a:latin typeface="+mn-lt"/>
              </a:endParaRPr>
            </a:p>
          </p:txBody>
        </p:sp>
        <p:sp>
          <p:nvSpPr>
            <p:cNvPr id="135" name="Shape 135"/>
            <p:cNvSpPr/>
            <p:nvPr/>
          </p:nvSpPr>
          <p:spPr>
            <a:xfrm flipH="1">
              <a:off x="2283025" y="2322575"/>
              <a:ext cx="1844400" cy="642600"/>
            </a:xfrm>
            <a:prstGeom prst="rect">
              <a:avLst/>
            </a:prstGeom>
            <a:solidFill>
              <a:srgbClr val="701C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800">
                <a:latin typeface="+mn-lt"/>
              </a:endParaRPr>
            </a:p>
          </p:txBody>
        </p:sp>
        <p:sp>
          <p:nvSpPr>
            <p:cNvPr id="136" name="Shape 136"/>
            <p:cNvSpPr/>
            <p:nvPr/>
          </p:nvSpPr>
          <p:spPr>
            <a:xfrm rot="-5400000">
              <a:off x="3501574" y="1934671"/>
              <a:ext cx="643356" cy="1419149"/>
            </a:xfrm>
            <a:prstGeom prst="flowChartOffpageConnector">
              <a:avLst/>
            </a:prstGeom>
            <a:solidFill>
              <a:srgbClr val="701C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800">
                <a:latin typeface="+mn-lt"/>
              </a:endParaRPr>
            </a:p>
          </p:txBody>
        </p:sp>
        <p:sp>
          <p:nvSpPr>
            <p:cNvPr id="137" name="Shape 137"/>
            <p:cNvSpPr/>
            <p:nvPr/>
          </p:nvSpPr>
          <p:spPr>
            <a:xfrm>
              <a:off x="2342625" y="2399951"/>
              <a:ext cx="1940700" cy="495900"/>
            </a:xfrm>
            <a:prstGeom prst="rect">
              <a:avLst/>
            </a:prstGeom>
            <a:noFill/>
            <a:ln>
              <a:noFill/>
            </a:ln>
          </p:spPr>
          <p:txBody>
            <a:bodyPr spcFirstLastPara="1" wrap="square" lIns="91425" tIns="91425" rIns="91425" bIns="91425" anchor="ctr" anchorCtr="0">
              <a:noAutofit/>
            </a:bodyPr>
            <a:lstStyle/>
            <a:p>
              <a:pPr marL="0" lvl="0" indent="0">
                <a:lnSpc>
                  <a:spcPct val="115000"/>
                </a:lnSpc>
                <a:spcBef>
                  <a:spcPts val="0"/>
                </a:spcBef>
                <a:spcAft>
                  <a:spcPts val="0"/>
                </a:spcAft>
                <a:buNone/>
              </a:pPr>
              <a:r>
                <a:rPr lang="en" sz="1800">
                  <a:solidFill>
                    <a:srgbClr val="FFFFFF"/>
                  </a:solidFill>
                  <a:latin typeface="+mn-lt"/>
                  <a:ea typeface="Roboto Medium"/>
                  <a:cs typeface="Roboto Medium"/>
                  <a:sym typeface="Roboto Medium"/>
                </a:rPr>
                <a:t>Rule-based Machine Translation</a:t>
              </a:r>
              <a:endParaRPr sz="1800">
                <a:solidFill>
                  <a:srgbClr val="FFFFFF"/>
                </a:solidFill>
                <a:latin typeface="+mn-lt"/>
                <a:ea typeface="Roboto"/>
                <a:cs typeface="Roboto"/>
                <a:sym typeface="Roboto"/>
              </a:endParaRPr>
            </a:p>
          </p:txBody>
        </p:sp>
        <p:sp>
          <p:nvSpPr>
            <p:cNvPr id="138" name="Shape 138"/>
            <p:cNvSpPr/>
            <p:nvPr/>
          </p:nvSpPr>
          <p:spPr>
            <a:xfrm>
              <a:off x="1593000" y="2322568"/>
              <a:ext cx="690000" cy="642300"/>
            </a:xfrm>
            <a:prstGeom prst="rect">
              <a:avLst/>
            </a:prstGeom>
            <a:solidFill>
              <a:srgbClr val="761E86"/>
            </a:solidFill>
            <a:ln>
              <a:noFill/>
            </a:ln>
            <a:effectLst>
              <a:outerShdw blurRad="71438" dist="28575" dir="2700000" algn="bl" rotWithShape="0">
                <a:srgbClr val="000000">
                  <a:alpha val="17000"/>
                </a:srgbClr>
              </a:outerShdw>
            </a:effectLst>
          </p:spPr>
          <p:txBody>
            <a:bodyPr spcFirstLastPara="1" wrap="square" lIns="91425" tIns="91425" rIns="91425" bIns="91425" anchor="ctr" anchorCtr="0">
              <a:noAutofit/>
            </a:bodyPr>
            <a:lstStyle/>
            <a:p>
              <a:pPr marL="0" lvl="0" indent="0">
                <a:spcBef>
                  <a:spcPts val="0"/>
                </a:spcBef>
                <a:spcAft>
                  <a:spcPts val="0"/>
                </a:spcAft>
                <a:buNone/>
              </a:pPr>
              <a:endParaRPr sz="1800">
                <a:latin typeface="+mn-lt"/>
              </a:endParaRPr>
            </a:p>
          </p:txBody>
        </p:sp>
        <p:sp>
          <p:nvSpPr>
            <p:cNvPr id="139" name="Shape 139"/>
            <p:cNvSpPr/>
            <p:nvPr/>
          </p:nvSpPr>
          <p:spPr>
            <a:xfrm>
              <a:off x="1593000" y="2322575"/>
              <a:ext cx="690000" cy="642600"/>
            </a:xfrm>
            <a:prstGeom prst="rect">
              <a:avLst/>
            </a:prstGeom>
            <a:solidFill>
              <a:srgbClr val="7F2090"/>
            </a:solidFill>
            <a:ln>
              <a:noFill/>
            </a:ln>
          </p:spPr>
          <p:txBody>
            <a:bodyPr spcFirstLastPara="1" wrap="square" lIns="91425" tIns="91425" rIns="91425" bIns="91425" anchor="ctr" anchorCtr="0">
              <a:noAutofit/>
            </a:bodyPr>
            <a:lstStyle/>
            <a:p>
              <a:pPr marL="0" lvl="0" indent="0" algn="ctr">
                <a:spcBef>
                  <a:spcPts val="0"/>
                </a:spcBef>
                <a:spcAft>
                  <a:spcPts val="0"/>
                </a:spcAft>
                <a:buNone/>
              </a:pPr>
              <a:r>
                <a:rPr lang="en" sz="1800">
                  <a:solidFill>
                    <a:srgbClr val="FFFFFF"/>
                  </a:solidFill>
                  <a:latin typeface="+mn-lt"/>
                  <a:ea typeface="Roboto Thin"/>
                  <a:cs typeface="Roboto Thin"/>
                  <a:sym typeface="Roboto Thin"/>
                </a:rPr>
                <a:t>01</a:t>
              </a:r>
              <a:endParaRPr sz="1800">
                <a:solidFill>
                  <a:srgbClr val="FFFFFF"/>
                </a:solidFill>
                <a:latin typeface="+mn-lt"/>
                <a:ea typeface="Roboto Thin"/>
                <a:cs typeface="Roboto Thin"/>
                <a:sym typeface="Roboto Thin"/>
              </a:endParaRPr>
            </a:p>
          </p:txBody>
        </p:sp>
        <p:sp>
          <p:nvSpPr>
            <p:cNvPr id="140" name="Shape 140"/>
            <p:cNvSpPr/>
            <p:nvPr/>
          </p:nvSpPr>
          <p:spPr>
            <a:xfrm>
              <a:off x="4387850" y="2323750"/>
              <a:ext cx="2971200" cy="642300"/>
            </a:xfrm>
            <a:prstGeom prst="rect">
              <a:avLst/>
            </a:prstGeom>
            <a:noFill/>
            <a:ln>
              <a:noFill/>
            </a:ln>
          </p:spPr>
          <p:txBody>
            <a:bodyPr spcFirstLastPara="1" wrap="square" lIns="91425" tIns="91425" rIns="91425" bIns="91425" anchor="ctr" anchorCtr="0">
              <a:noAutofit/>
            </a:bodyPr>
            <a:lstStyle/>
            <a:p>
              <a:pPr marL="457200" lvl="0" indent="-342900" rtl="0">
                <a:lnSpc>
                  <a:spcPct val="115000"/>
                </a:lnSpc>
                <a:spcBef>
                  <a:spcPts val="0"/>
                </a:spcBef>
                <a:spcAft>
                  <a:spcPts val="0"/>
                </a:spcAft>
                <a:buClr>
                  <a:srgbClr val="701C7F"/>
                </a:buClr>
                <a:buSzPts val="1800"/>
                <a:buFont typeface="Roboto"/>
                <a:buChar char="●"/>
              </a:pPr>
              <a:r>
                <a:rPr lang="en" sz="1800">
                  <a:solidFill>
                    <a:srgbClr val="701C7F"/>
                  </a:solidFill>
                  <a:latin typeface="+mn-lt"/>
                  <a:ea typeface="Roboto"/>
                  <a:cs typeface="Roboto"/>
                  <a:sym typeface="Roboto"/>
                </a:rPr>
                <a:t>I go to school by bus.</a:t>
              </a:r>
              <a:endParaRPr sz="1800">
                <a:solidFill>
                  <a:srgbClr val="701C7F"/>
                </a:solidFill>
                <a:latin typeface="+mn-lt"/>
                <a:ea typeface="Roboto"/>
                <a:cs typeface="Roboto"/>
                <a:sym typeface="Roboto"/>
              </a:endParaRPr>
            </a:p>
            <a:p>
              <a:pPr marL="457200" lvl="0" indent="-342900" rtl="0">
                <a:lnSpc>
                  <a:spcPct val="115000"/>
                </a:lnSpc>
                <a:spcBef>
                  <a:spcPts val="0"/>
                </a:spcBef>
                <a:spcAft>
                  <a:spcPts val="0"/>
                </a:spcAft>
                <a:buClr>
                  <a:srgbClr val="701C7F"/>
                </a:buClr>
                <a:buSzPts val="1800"/>
                <a:buFont typeface="Roboto"/>
                <a:buChar char="●"/>
              </a:pPr>
              <a:r>
                <a:rPr lang="en" sz="1800">
                  <a:solidFill>
                    <a:srgbClr val="701C7F"/>
                  </a:solidFill>
                  <a:latin typeface="+mn-lt"/>
                  <a:ea typeface="Roboto"/>
                  <a:cs typeface="Roboto"/>
                  <a:sym typeface="Roboto"/>
                </a:rPr>
                <a:t>我／去／學校／乘／公車／。</a:t>
              </a:r>
              <a:endParaRPr sz="1800">
                <a:solidFill>
                  <a:srgbClr val="701C7F"/>
                </a:solidFill>
                <a:latin typeface="+mn-lt"/>
                <a:ea typeface="Roboto"/>
                <a:cs typeface="Roboto"/>
                <a:sym typeface="Roboto"/>
              </a:endParaRPr>
            </a:p>
            <a:p>
              <a:pPr marL="457200" lvl="0" indent="-342900">
                <a:lnSpc>
                  <a:spcPct val="115000"/>
                </a:lnSpc>
                <a:spcBef>
                  <a:spcPts val="0"/>
                </a:spcBef>
                <a:spcAft>
                  <a:spcPts val="0"/>
                </a:spcAft>
                <a:buClr>
                  <a:srgbClr val="701C7F"/>
                </a:buClr>
                <a:buSzPts val="1800"/>
                <a:buFont typeface="Roboto"/>
                <a:buChar char="●"/>
              </a:pPr>
              <a:r>
                <a:rPr lang="en" sz="1800">
                  <a:solidFill>
                    <a:srgbClr val="701C7F"/>
                  </a:solidFill>
                  <a:latin typeface="+mn-lt"/>
                  <a:ea typeface="Roboto"/>
                  <a:cs typeface="Roboto"/>
                  <a:sym typeface="Roboto"/>
                </a:rPr>
                <a:t>我乘公車去學校。</a:t>
              </a:r>
              <a:endParaRPr sz="1800">
                <a:solidFill>
                  <a:srgbClr val="701C7F"/>
                </a:solidFill>
                <a:latin typeface="+mn-lt"/>
                <a:ea typeface="Roboto"/>
                <a:cs typeface="Roboto"/>
                <a:sym typeface="Roboto"/>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3"/>
                                        </p:tgtEl>
                                        <p:attrNameLst>
                                          <p:attrName>style.visibility</p:attrName>
                                        </p:attrNameLst>
                                      </p:cBhvr>
                                      <p:to>
                                        <p:strVal val="visible"/>
                                      </p:to>
                                    </p:set>
                                    <p:animEffect transition="in" filter="fade">
                                      <p:cBhvr>
                                        <p:cTn id="7" dur="1000"/>
                                        <p:tgtEl>
                                          <p:spTgt spid="13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5"/>
                                        </p:tgtEl>
                                        <p:attrNameLst>
                                          <p:attrName>style.visibility</p:attrName>
                                        </p:attrNameLst>
                                      </p:cBhvr>
                                      <p:to>
                                        <p:strVal val="visible"/>
                                      </p:to>
                                    </p:set>
                                    <p:animEffect transition="in" filter="fade">
                                      <p:cBhvr>
                                        <p:cTn id="12" dur="1000"/>
                                        <p:tgtEl>
                                          <p:spTgt spid="12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7"/>
                                        </p:tgtEl>
                                        <p:attrNameLst>
                                          <p:attrName>style.visibility</p:attrName>
                                        </p:attrNameLst>
                                      </p:cBhvr>
                                      <p:to>
                                        <p:strVal val="visible"/>
                                      </p:to>
                                    </p:set>
                                    <p:animEffect transition="in" filter="fade">
                                      <p:cBhvr>
                                        <p:cTn id="17" dur="1000"/>
                                        <p:tgtEl>
                                          <p:spTgt spid="1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Shape 145"/>
          <p:cNvSpPr txBox="1">
            <a:spLocks noGrp="1"/>
          </p:cNvSpPr>
          <p:nvPr>
            <p:ph type="title"/>
          </p:nvPr>
        </p:nvSpPr>
        <p:spPr>
          <a:xfrm>
            <a:off x="485875" y="2286000"/>
            <a:ext cx="8183700" cy="10476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a:latin typeface="+mn-lt"/>
              </a:rPr>
              <a:t>New Possibilities Offered by Neural Machine Translation</a:t>
            </a:r>
            <a:endParaRPr>
              <a:latin typeface="+mn-lt"/>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Shape 150"/>
          <p:cNvSpPr txBox="1">
            <a:spLocks noGrp="1"/>
          </p:cNvSpPr>
          <p:nvPr>
            <p:ph type="title"/>
          </p:nvPr>
        </p:nvSpPr>
        <p:spPr>
          <a:xfrm>
            <a:off x="311700" y="593367"/>
            <a:ext cx="8520600" cy="8313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latin typeface="+mn-lt"/>
              </a:rPr>
              <a:t>New Approach: Neural Machine Translation</a:t>
            </a:r>
            <a:endParaRPr>
              <a:latin typeface="+mn-lt"/>
            </a:endParaRPr>
          </a:p>
        </p:txBody>
      </p:sp>
      <p:sp>
        <p:nvSpPr>
          <p:cNvPr id="151" name="Shape 151"/>
          <p:cNvSpPr txBox="1">
            <a:spLocks noGrp="1"/>
          </p:cNvSpPr>
          <p:nvPr>
            <p:ph type="body" idx="1"/>
          </p:nvPr>
        </p:nvSpPr>
        <p:spPr>
          <a:xfrm>
            <a:off x="311700" y="1536633"/>
            <a:ext cx="8520600" cy="4555200"/>
          </a:xfrm>
          <a:prstGeom prst="rect">
            <a:avLst/>
          </a:prstGeom>
          <a:ln>
            <a:noFill/>
          </a:ln>
        </p:spPr>
        <p:txBody>
          <a:bodyPr spcFirstLastPara="1" wrap="square" lIns="91425" tIns="91425" rIns="91425" bIns="91425" anchor="t" anchorCtr="0">
            <a:noAutofit/>
          </a:bodyPr>
          <a:lstStyle/>
          <a:p>
            <a:pPr marL="457200" lvl="0" indent="-381000" rtl="0">
              <a:spcBef>
                <a:spcPts val="0"/>
              </a:spcBef>
              <a:spcAft>
                <a:spcPts val="0"/>
              </a:spcAft>
              <a:buSzPts val="2400"/>
              <a:buAutoNum type="arabicPeriod"/>
            </a:pPr>
            <a:r>
              <a:rPr lang="en" sz="2400" dirty="0">
                <a:solidFill>
                  <a:schemeClr val="dk1"/>
                </a:solidFill>
                <a:latin typeface="+mn-lt"/>
              </a:rPr>
              <a:t>Deep Learning:</a:t>
            </a:r>
            <a:r>
              <a:rPr lang="en" sz="2400" dirty="0">
                <a:latin typeface="+mn-lt"/>
              </a:rPr>
              <a:t> the use of </a:t>
            </a:r>
            <a:r>
              <a:rPr lang="en" sz="2400" dirty="0">
                <a:solidFill>
                  <a:schemeClr val="dk1"/>
                </a:solidFill>
                <a:latin typeface="+mn-lt"/>
              </a:rPr>
              <a:t>multiple layers</a:t>
            </a:r>
            <a:r>
              <a:rPr lang="en" sz="2400" dirty="0">
                <a:latin typeface="+mn-lt"/>
              </a:rPr>
              <a:t> of </a:t>
            </a:r>
            <a:r>
              <a:rPr lang="en" sz="2400" dirty="0">
                <a:solidFill>
                  <a:schemeClr val="dk1"/>
                </a:solidFill>
                <a:latin typeface="+mn-lt"/>
              </a:rPr>
              <a:t>artificial neurons</a:t>
            </a:r>
            <a:endParaRPr sz="2400" dirty="0">
              <a:solidFill>
                <a:schemeClr val="dk1"/>
              </a:solidFill>
              <a:latin typeface="+mn-lt"/>
            </a:endParaRPr>
          </a:p>
          <a:p>
            <a:pPr marL="457200" lvl="0" indent="-381000" rtl="0">
              <a:spcBef>
                <a:spcPts val="0"/>
              </a:spcBef>
              <a:spcAft>
                <a:spcPts val="0"/>
              </a:spcAft>
              <a:buSzPts val="2400"/>
              <a:buAutoNum type="arabicPeriod"/>
            </a:pPr>
            <a:r>
              <a:rPr lang="en" sz="2400" dirty="0">
                <a:solidFill>
                  <a:schemeClr val="dk1"/>
                </a:solidFill>
                <a:latin typeface="+mn-lt"/>
              </a:rPr>
              <a:t>Automatic feature engineering:</a:t>
            </a:r>
            <a:r>
              <a:rPr lang="en" sz="2400" dirty="0">
                <a:latin typeface="+mn-lt"/>
              </a:rPr>
              <a:t> Converting the input into an internal representation that captures the features of the input by using deep neural networks</a:t>
            </a:r>
            <a:endParaRPr sz="2400" dirty="0">
              <a:latin typeface="+mn-lt"/>
            </a:endParaRPr>
          </a:p>
          <a:p>
            <a:pPr lvl="0" indent="-381000">
              <a:buSzPts val="2400"/>
              <a:buAutoNum type="arabicPeriod"/>
            </a:pPr>
            <a:r>
              <a:rPr lang="en" sz="2400" dirty="0">
                <a:latin typeface="+mn-lt"/>
              </a:rPr>
              <a:t>Areas of Application: </a:t>
            </a:r>
            <a:r>
              <a:rPr lang="en" sz="2400" dirty="0">
                <a:solidFill>
                  <a:schemeClr val="dk1"/>
                </a:solidFill>
                <a:latin typeface="+mn-lt"/>
              </a:rPr>
              <a:t>Speech recognition, </a:t>
            </a:r>
            <a:r>
              <a:rPr lang="en-US" sz="2400" dirty="0">
                <a:solidFill>
                  <a:schemeClr val="dk1"/>
                </a:solidFill>
                <a:latin typeface="+mn-lt"/>
              </a:rPr>
              <a:t>h</a:t>
            </a:r>
            <a:r>
              <a:rPr lang="en-US" sz="2400" dirty="0" smtClean="0">
                <a:solidFill>
                  <a:schemeClr val="dk1"/>
                </a:solidFill>
                <a:latin typeface="+mn-lt"/>
              </a:rPr>
              <a:t>andwriting recognition, </a:t>
            </a:r>
            <a:r>
              <a:rPr lang="en-US" sz="2400" dirty="0">
                <a:solidFill>
                  <a:schemeClr val="dk1"/>
                </a:solidFill>
                <a:latin typeface="+mn-lt"/>
              </a:rPr>
              <a:t>i</a:t>
            </a:r>
            <a:r>
              <a:rPr lang="en" sz="2400" dirty="0" smtClean="0">
                <a:solidFill>
                  <a:schemeClr val="dk1"/>
                </a:solidFill>
                <a:latin typeface="+mn-lt"/>
              </a:rPr>
              <a:t>mage processing</a:t>
            </a:r>
            <a:r>
              <a:rPr lang="en-US" sz="2400" dirty="0" smtClean="0">
                <a:solidFill>
                  <a:schemeClr val="dk1"/>
                </a:solidFill>
                <a:latin typeface="+mn-lt"/>
              </a:rPr>
              <a:t>, and machine translation</a:t>
            </a:r>
            <a:endParaRPr sz="2400" dirty="0">
              <a:solidFill>
                <a:schemeClr val="dk1"/>
              </a:solidFill>
              <a:latin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1">
                                            <p:txEl>
                                              <p:pRg st="0" end="0"/>
                                            </p:txEl>
                                          </p:spTgt>
                                        </p:tgtEl>
                                        <p:attrNameLst>
                                          <p:attrName>style.visibility</p:attrName>
                                        </p:attrNameLst>
                                      </p:cBhvr>
                                      <p:to>
                                        <p:strVal val="visible"/>
                                      </p:to>
                                    </p:set>
                                    <p:animEffect transition="in" filter="fade">
                                      <p:cBhvr>
                                        <p:cTn id="7" dur="1"/>
                                        <p:tgtEl>
                                          <p:spTgt spid="15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1">
                                            <p:txEl>
                                              <p:pRg st="1" end="1"/>
                                            </p:txEl>
                                          </p:spTgt>
                                        </p:tgtEl>
                                        <p:attrNameLst>
                                          <p:attrName>style.visibility</p:attrName>
                                        </p:attrNameLst>
                                      </p:cBhvr>
                                      <p:to>
                                        <p:strVal val="visible"/>
                                      </p:to>
                                    </p:set>
                                    <p:animEffect transition="in" filter="fade">
                                      <p:cBhvr>
                                        <p:cTn id="12" dur="1"/>
                                        <p:tgtEl>
                                          <p:spTgt spid="15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51">
                                            <p:txEl>
                                              <p:pRg st="2" end="2"/>
                                            </p:txEl>
                                          </p:spTgt>
                                        </p:tgtEl>
                                        <p:attrNameLst>
                                          <p:attrName>style.visibility</p:attrName>
                                        </p:attrNameLst>
                                      </p:cBhvr>
                                      <p:to>
                                        <p:strVal val="visible"/>
                                      </p:to>
                                    </p:set>
                                    <p:animEffect transition="in" filter="fade">
                                      <p:cBhvr>
                                        <p:cTn id="17" dur="1"/>
                                        <p:tgtEl>
                                          <p:spTgt spid="15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Shape 150"/>
          <p:cNvSpPr txBox="1">
            <a:spLocks noGrp="1"/>
          </p:cNvSpPr>
          <p:nvPr>
            <p:ph type="title"/>
          </p:nvPr>
        </p:nvSpPr>
        <p:spPr>
          <a:xfrm>
            <a:off x="311700" y="252173"/>
            <a:ext cx="8520600" cy="8313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smtClean="0">
                <a:latin typeface="+mn-lt"/>
              </a:rPr>
              <a:t>Neural </a:t>
            </a:r>
            <a:r>
              <a:rPr lang="en" dirty="0">
                <a:latin typeface="+mn-lt"/>
              </a:rPr>
              <a:t>Machine Translation</a:t>
            </a:r>
            <a:endParaRPr dirty="0">
              <a:latin typeface="+mn-lt"/>
            </a:endParaRPr>
          </a:p>
        </p:txBody>
      </p:sp>
      <p:sp>
        <p:nvSpPr>
          <p:cNvPr id="151" name="Shape 151"/>
          <p:cNvSpPr txBox="1">
            <a:spLocks noGrp="1"/>
          </p:cNvSpPr>
          <p:nvPr>
            <p:ph type="body" idx="4294967295"/>
          </p:nvPr>
        </p:nvSpPr>
        <p:spPr>
          <a:xfrm>
            <a:off x="4458275" y="4479422"/>
            <a:ext cx="5117910" cy="742476"/>
          </a:xfrm>
          <a:prstGeom prst="rect">
            <a:avLst/>
          </a:prstGeom>
          <a:ln>
            <a:noFill/>
          </a:ln>
        </p:spPr>
        <p:txBody>
          <a:bodyPr spcFirstLastPara="1" wrap="square" lIns="91425" tIns="91425" rIns="91425" bIns="91425" anchor="t" anchorCtr="0">
            <a:noAutofit/>
          </a:bodyPr>
          <a:lstStyle/>
          <a:p>
            <a:pPr marL="76200" lvl="0" indent="0">
              <a:buSzPts val="2400"/>
              <a:buNone/>
            </a:pPr>
            <a:r>
              <a:rPr lang="en-US" altLang="zh-HK" sz="2000" dirty="0">
                <a:latin typeface="+mn-lt"/>
              </a:rPr>
              <a:t>(</a:t>
            </a:r>
            <a:r>
              <a:rPr lang="en-US" altLang="zh-HK" sz="2000" dirty="0" smtClean="0">
                <a:latin typeface="+mn-lt"/>
                <a:hlinkClick r:id="rId3"/>
              </a:rPr>
              <a:t>http</a:t>
            </a:r>
            <a:r>
              <a:rPr lang="en-US" altLang="zh-HK" sz="2000" dirty="0">
                <a:latin typeface="+mn-lt"/>
                <a:hlinkClick r:id="rId3"/>
              </a:rPr>
              <a:t>://</a:t>
            </a:r>
            <a:r>
              <a:rPr lang="en-US" altLang="zh-HK" sz="2000" dirty="0" smtClean="0">
                <a:latin typeface="+mn-lt"/>
                <a:hlinkClick r:id="rId3"/>
              </a:rPr>
              <a:t>aclweb.org/anthology/D17-1149</a:t>
            </a:r>
            <a:r>
              <a:rPr lang="en-US" altLang="zh-HK" sz="2000" dirty="0" smtClean="0">
                <a:latin typeface="+mn-lt"/>
              </a:rPr>
              <a:t>)</a:t>
            </a:r>
            <a:endParaRPr sz="2000" dirty="0">
              <a:solidFill>
                <a:schemeClr val="dk1"/>
              </a:solidFill>
              <a:latin typeface="+mn-lt"/>
            </a:endParaRPr>
          </a:p>
        </p:txBody>
      </p:sp>
      <p:pic>
        <p:nvPicPr>
          <p:cNvPr id="2" name="圖片 1"/>
          <p:cNvPicPr>
            <a:picLocks noChangeAspect="1"/>
          </p:cNvPicPr>
          <p:nvPr/>
        </p:nvPicPr>
        <p:blipFill>
          <a:blip r:embed="rId4"/>
          <a:stretch>
            <a:fillRect/>
          </a:stretch>
        </p:blipFill>
        <p:spPr>
          <a:xfrm>
            <a:off x="1389873" y="905953"/>
            <a:ext cx="3068402" cy="2264064"/>
          </a:xfrm>
          <a:prstGeom prst="rect">
            <a:avLst/>
          </a:prstGeom>
        </p:spPr>
      </p:pic>
      <p:pic>
        <p:nvPicPr>
          <p:cNvPr id="3" name="圖片 2"/>
          <p:cNvPicPr>
            <a:picLocks noChangeAspect="1"/>
          </p:cNvPicPr>
          <p:nvPr/>
        </p:nvPicPr>
        <p:blipFill>
          <a:blip r:embed="rId5"/>
          <a:stretch>
            <a:fillRect/>
          </a:stretch>
        </p:blipFill>
        <p:spPr>
          <a:xfrm>
            <a:off x="1389873" y="3170017"/>
            <a:ext cx="3068402" cy="3687983"/>
          </a:xfrm>
          <a:prstGeom prst="rect">
            <a:avLst/>
          </a:prstGeom>
        </p:spPr>
      </p:pic>
      <p:pic>
        <p:nvPicPr>
          <p:cNvPr id="4" name="圖片 3"/>
          <p:cNvPicPr>
            <a:picLocks noChangeAspect="1"/>
          </p:cNvPicPr>
          <p:nvPr/>
        </p:nvPicPr>
        <p:blipFill>
          <a:blip r:embed="rId6"/>
          <a:stretch>
            <a:fillRect/>
          </a:stretch>
        </p:blipFill>
        <p:spPr>
          <a:xfrm>
            <a:off x="4758448" y="789928"/>
            <a:ext cx="2847975" cy="3514725"/>
          </a:xfrm>
          <a:prstGeom prst="rect">
            <a:avLst/>
          </a:prstGeom>
        </p:spPr>
      </p:pic>
    </p:spTree>
    <p:extLst>
      <p:ext uri="{BB962C8B-B14F-4D97-AF65-F5344CB8AC3E}">
        <p14:creationId xmlns:p14="http://schemas.microsoft.com/office/powerpoint/2010/main" val="170747034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mn-lt"/>
              </a:rPr>
              <a:t>Biological Neuron</a:t>
            </a:r>
            <a:endParaRPr lang="en-US" dirty="0">
              <a:latin typeface="+mn-lt"/>
            </a:endParaRPr>
          </a:p>
        </p:txBody>
      </p:sp>
      <p:pic>
        <p:nvPicPr>
          <p:cNvPr id="3" name="Picture 2"/>
          <p:cNvPicPr>
            <a:picLocks noChangeAspect="1"/>
          </p:cNvPicPr>
          <p:nvPr/>
        </p:nvPicPr>
        <p:blipFill>
          <a:blip r:embed="rId2"/>
          <a:stretch>
            <a:fillRect/>
          </a:stretch>
        </p:blipFill>
        <p:spPr>
          <a:xfrm>
            <a:off x="824948" y="1997765"/>
            <a:ext cx="7176052" cy="3588026"/>
          </a:xfrm>
          <a:prstGeom prst="rect">
            <a:avLst/>
          </a:prstGeom>
        </p:spPr>
      </p:pic>
      <p:sp>
        <p:nvSpPr>
          <p:cNvPr id="4" name="TextBox 3"/>
          <p:cNvSpPr txBox="1"/>
          <p:nvPr/>
        </p:nvSpPr>
        <p:spPr>
          <a:xfrm>
            <a:off x="2255226" y="1605270"/>
            <a:ext cx="1298753" cy="461665"/>
          </a:xfrm>
          <a:prstGeom prst="rect">
            <a:avLst/>
          </a:prstGeom>
          <a:noFill/>
        </p:spPr>
        <p:txBody>
          <a:bodyPr wrap="none" rtlCol="0">
            <a:spAutoFit/>
          </a:bodyPr>
          <a:lstStyle/>
          <a:p>
            <a:pPr algn="ctr"/>
            <a:r>
              <a:rPr lang="en-US" altLang="zh-TW" sz="2400" dirty="0" smtClean="0"/>
              <a:t>d</a:t>
            </a:r>
            <a:r>
              <a:rPr lang="en-US" sz="2400" dirty="0" smtClean="0"/>
              <a:t>endrite</a:t>
            </a:r>
            <a:endParaRPr lang="en-US" sz="2400" dirty="0"/>
          </a:p>
        </p:txBody>
      </p:sp>
      <p:sp>
        <p:nvSpPr>
          <p:cNvPr id="5" name="TextBox 4"/>
          <p:cNvSpPr txBox="1"/>
          <p:nvPr/>
        </p:nvSpPr>
        <p:spPr>
          <a:xfrm>
            <a:off x="4376758" y="4212324"/>
            <a:ext cx="853119" cy="461665"/>
          </a:xfrm>
          <a:prstGeom prst="rect">
            <a:avLst/>
          </a:prstGeom>
          <a:noFill/>
        </p:spPr>
        <p:txBody>
          <a:bodyPr wrap="none" rtlCol="0">
            <a:spAutoFit/>
          </a:bodyPr>
          <a:lstStyle/>
          <a:p>
            <a:r>
              <a:rPr lang="en-US" altLang="zh-TW" sz="2400" dirty="0" smtClean="0"/>
              <a:t>a</a:t>
            </a:r>
            <a:r>
              <a:rPr lang="en-US" sz="2400" dirty="0" smtClean="0"/>
              <a:t>xon</a:t>
            </a:r>
            <a:endParaRPr lang="en-US" sz="2400" dirty="0">
              <a:latin typeface="Microsoft JhengHei" charset="-120"/>
              <a:ea typeface="Microsoft JhengHei" charset="-120"/>
              <a:cs typeface="Microsoft JhengHei" charset="-120"/>
            </a:endParaRPr>
          </a:p>
        </p:txBody>
      </p:sp>
      <p:sp>
        <p:nvSpPr>
          <p:cNvPr id="6" name="TextBox 5"/>
          <p:cNvSpPr txBox="1"/>
          <p:nvPr/>
        </p:nvSpPr>
        <p:spPr>
          <a:xfrm>
            <a:off x="2997578" y="5312691"/>
            <a:ext cx="1247457" cy="461665"/>
          </a:xfrm>
          <a:prstGeom prst="rect">
            <a:avLst/>
          </a:prstGeom>
          <a:noFill/>
        </p:spPr>
        <p:txBody>
          <a:bodyPr wrap="none" rtlCol="0">
            <a:spAutoFit/>
          </a:bodyPr>
          <a:lstStyle/>
          <a:p>
            <a:r>
              <a:rPr lang="en-US" altLang="zh-TW" sz="2400" dirty="0" smtClean="0"/>
              <a:t>n</a:t>
            </a:r>
            <a:r>
              <a:rPr lang="en-US" sz="2400" dirty="0" smtClean="0"/>
              <a:t>ucleus</a:t>
            </a:r>
            <a:endParaRPr lang="en-US" sz="2400" dirty="0"/>
          </a:p>
        </p:txBody>
      </p:sp>
      <p:cxnSp>
        <p:nvCxnSpPr>
          <p:cNvPr id="7" name="Straight Arrow Connector 6"/>
          <p:cNvCxnSpPr>
            <a:stCxn id="19" idx="0"/>
          </p:cNvCxnSpPr>
          <p:nvPr/>
        </p:nvCxnSpPr>
        <p:spPr>
          <a:xfrm flipH="1" flipV="1">
            <a:off x="3127617" y="4035287"/>
            <a:ext cx="442394" cy="12774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802141" y="2020768"/>
            <a:ext cx="2119490" cy="461665"/>
          </a:xfrm>
          <a:prstGeom prst="rect">
            <a:avLst/>
          </a:prstGeom>
          <a:noFill/>
        </p:spPr>
        <p:txBody>
          <a:bodyPr wrap="none" rtlCol="0">
            <a:spAutoFit/>
          </a:bodyPr>
          <a:lstStyle/>
          <a:p>
            <a:pPr algn="ctr"/>
            <a:r>
              <a:rPr lang="en-US" sz="2400" dirty="0">
                <a:latin typeface="+mn-lt"/>
                <a:ea typeface="Microsoft JhengHei" charset="-120"/>
                <a:cs typeface="Microsoft JhengHei" charset="-120"/>
              </a:rPr>
              <a:t>a</a:t>
            </a:r>
            <a:r>
              <a:rPr lang="en-US" sz="2400" dirty="0" smtClean="0">
                <a:latin typeface="+mn-lt"/>
                <a:ea typeface="Microsoft JhengHei" charset="-120"/>
                <a:cs typeface="Microsoft JhengHei" charset="-120"/>
              </a:rPr>
              <a:t>xon terminal</a:t>
            </a:r>
            <a:r>
              <a:rPr lang="zh-TW" altLang="en-US" sz="2400" dirty="0" smtClean="0">
                <a:latin typeface="+mn-lt"/>
                <a:ea typeface="Microsoft JhengHei" charset="-120"/>
                <a:cs typeface="Microsoft JhengHei" charset="-120"/>
              </a:rPr>
              <a:t> </a:t>
            </a:r>
            <a:endParaRPr lang="en-US" altLang="zh-TW" sz="2400" dirty="0" smtClean="0">
              <a:latin typeface="+mn-lt"/>
              <a:ea typeface="Microsoft JhengHei" charset="-120"/>
              <a:cs typeface="Microsoft JhengHei" charset="-120"/>
            </a:endParaRPr>
          </a:p>
        </p:txBody>
      </p:sp>
      <p:sp>
        <p:nvSpPr>
          <p:cNvPr id="9" name="TextBox 8"/>
          <p:cNvSpPr txBox="1"/>
          <p:nvPr/>
        </p:nvSpPr>
        <p:spPr>
          <a:xfrm>
            <a:off x="7913438" y="4297840"/>
            <a:ext cx="1320746" cy="923330"/>
          </a:xfrm>
          <a:prstGeom prst="rect">
            <a:avLst/>
          </a:prstGeom>
          <a:noFill/>
        </p:spPr>
        <p:txBody>
          <a:bodyPr wrap="none" rtlCol="0">
            <a:spAutoFit/>
          </a:bodyPr>
          <a:lstStyle/>
          <a:p>
            <a:r>
              <a:rPr lang="en-US" dirty="0" smtClean="0"/>
              <a:t>“output” to </a:t>
            </a:r>
          </a:p>
          <a:p>
            <a:r>
              <a:rPr lang="en-US" dirty="0" smtClean="0"/>
              <a:t>other </a:t>
            </a:r>
          </a:p>
          <a:p>
            <a:r>
              <a:rPr lang="en-US" dirty="0" smtClean="0"/>
              <a:t>neurons</a:t>
            </a:r>
            <a:endParaRPr lang="en-US" dirty="0"/>
          </a:p>
        </p:txBody>
      </p:sp>
      <p:sp>
        <p:nvSpPr>
          <p:cNvPr id="10" name="TextBox 9"/>
          <p:cNvSpPr txBox="1"/>
          <p:nvPr/>
        </p:nvSpPr>
        <p:spPr>
          <a:xfrm>
            <a:off x="287050" y="4298975"/>
            <a:ext cx="953594" cy="1200329"/>
          </a:xfrm>
          <a:prstGeom prst="rect">
            <a:avLst/>
          </a:prstGeom>
          <a:noFill/>
        </p:spPr>
        <p:txBody>
          <a:bodyPr wrap="none" rtlCol="0">
            <a:spAutoFit/>
          </a:bodyPr>
          <a:lstStyle/>
          <a:p>
            <a:r>
              <a:rPr lang="en-US" altLang="zh-TW" dirty="0" smtClean="0"/>
              <a:t>“input” </a:t>
            </a:r>
          </a:p>
          <a:p>
            <a:r>
              <a:rPr lang="en-US" altLang="zh-TW" dirty="0" smtClean="0"/>
              <a:t>from</a:t>
            </a:r>
            <a:r>
              <a:rPr lang="en-US" dirty="0" smtClean="0"/>
              <a:t> </a:t>
            </a:r>
          </a:p>
          <a:p>
            <a:r>
              <a:rPr lang="en-US" dirty="0" smtClean="0"/>
              <a:t>other </a:t>
            </a:r>
          </a:p>
          <a:p>
            <a:r>
              <a:rPr lang="en-US" dirty="0" smtClean="0"/>
              <a:t>neurons</a:t>
            </a:r>
            <a:endParaRPr lang="en-US" dirty="0"/>
          </a:p>
        </p:txBody>
      </p:sp>
      <p:sp>
        <p:nvSpPr>
          <p:cNvPr id="11" name="Right Arrow 10"/>
          <p:cNvSpPr/>
          <p:nvPr/>
        </p:nvSpPr>
        <p:spPr>
          <a:xfrm>
            <a:off x="8257860" y="3719719"/>
            <a:ext cx="556592" cy="531743"/>
          </a:xfrm>
          <a:prstGeom prst="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b="1" dirty="0"/>
          </a:p>
        </p:txBody>
      </p:sp>
      <p:sp>
        <p:nvSpPr>
          <p:cNvPr id="12" name="Right Arrow 11"/>
          <p:cNvSpPr/>
          <p:nvPr/>
        </p:nvSpPr>
        <p:spPr>
          <a:xfrm>
            <a:off x="217104" y="3719718"/>
            <a:ext cx="556592" cy="531743"/>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b="1" dirty="0"/>
          </a:p>
        </p:txBody>
      </p:sp>
      <p:sp>
        <p:nvSpPr>
          <p:cNvPr id="13" name="Right Arrow 12"/>
          <p:cNvSpPr/>
          <p:nvPr/>
        </p:nvSpPr>
        <p:spPr>
          <a:xfrm rot="19098954">
            <a:off x="1164290" y="4767319"/>
            <a:ext cx="556592" cy="531743"/>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b="1" dirty="0"/>
          </a:p>
        </p:txBody>
      </p:sp>
      <p:sp>
        <p:nvSpPr>
          <p:cNvPr id="14" name="Right Arrow 13"/>
          <p:cNvSpPr/>
          <p:nvPr/>
        </p:nvSpPr>
        <p:spPr>
          <a:xfrm rot="1774072">
            <a:off x="828498" y="2502506"/>
            <a:ext cx="556592" cy="531743"/>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b="1" dirty="0"/>
          </a:p>
        </p:txBody>
      </p:sp>
      <p:sp>
        <p:nvSpPr>
          <p:cNvPr id="15" name="Right Arrow 14"/>
          <p:cNvSpPr/>
          <p:nvPr/>
        </p:nvSpPr>
        <p:spPr>
          <a:xfrm rot="2942994">
            <a:off x="1794246" y="1721893"/>
            <a:ext cx="556592" cy="531743"/>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b="1" dirty="0"/>
          </a:p>
        </p:txBody>
      </p:sp>
      <p:sp>
        <p:nvSpPr>
          <p:cNvPr id="16" name="Right Arrow 15"/>
          <p:cNvSpPr/>
          <p:nvPr/>
        </p:nvSpPr>
        <p:spPr>
          <a:xfrm rot="19829751">
            <a:off x="7884716" y="2969981"/>
            <a:ext cx="556592" cy="531743"/>
          </a:xfrm>
          <a:prstGeom prst="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b="1" dirty="0"/>
          </a:p>
        </p:txBody>
      </p:sp>
      <p:sp>
        <p:nvSpPr>
          <p:cNvPr id="17" name="Right Arrow 16"/>
          <p:cNvSpPr/>
          <p:nvPr/>
        </p:nvSpPr>
        <p:spPr>
          <a:xfrm rot="19174218">
            <a:off x="7127310" y="2726508"/>
            <a:ext cx="556592" cy="531743"/>
          </a:xfrm>
          <a:prstGeom prst="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b="1" dirty="0"/>
          </a:p>
        </p:txBody>
      </p:sp>
      <p:sp>
        <p:nvSpPr>
          <p:cNvPr id="18" name="Right Arrow 17"/>
          <p:cNvSpPr/>
          <p:nvPr/>
        </p:nvSpPr>
        <p:spPr>
          <a:xfrm rot="1643262">
            <a:off x="7843588" y="5229143"/>
            <a:ext cx="556592" cy="531743"/>
          </a:xfrm>
          <a:prstGeom prst="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b="1" dirty="0"/>
          </a:p>
        </p:txBody>
      </p:sp>
      <p:sp>
        <p:nvSpPr>
          <p:cNvPr id="19" name="Right Arrow 18"/>
          <p:cNvSpPr/>
          <p:nvPr/>
        </p:nvSpPr>
        <p:spPr>
          <a:xfrm rot="3888581">
            <a:off x="6947048" y="5515945"/>
            <a:ext cx="556592" cy="531743"/>
          </a:xfrm>
          <a:prstGeom prst="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b="1" dirty="0"/>
          </a:p>
        </p:txBody>
      </p:sp>
      <p:sp>
        <p:nvSpPr>
          <p:cNvPr id="20" name="Right Arrow 19"/>
          <p:cNvSpPr/>
          <p:nvPr/>
        </p:nvSpPr>
        <p:spPr>
          <a:xfrm rot="16200000">
            <a:off x="2010638" y="5184021"/>
            <a:ext cx="556592" cy="531743"/>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b="1" dirty="0"/>
          </a:p>
        </p:txBody>
      </p:sp>
      <p:sp>
        <p:nvSpPr>
          <p:cNvPr id="21" name="Oval 20"/>
          <p:cNvSpPr/>
          <p:nvPr/>
        </p:nvSpPr>
        <p:spPr>
          <a:xfrm>
            <a:off x="9154" y="4354227"/>
            <a:ext cx="288235" cy="278296"/>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TW" smtClean="0"/>
              <a:t>1</a:t>
            </a:r>
            <a:endParaRPr lang="en-US"/>
          </a:p>
        </p:txBody>
      </p:sp>
      <p:sp>
        <p:nvSpPr>
          <p:cNvPr id="22" name="Oval 21"/>
          <p:cNvSpPr/>
          <p:nvPr/>
        </p:nvSpPr>
        <p:spPr>
          <a:xfrm>
            <a:off x="3560964" y="3375242"/>
            <a:ext cx="288235" cy="278296"/>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TW" dirty="0" smtClean="0"/>
              <a:t>2</a:t>
            </a:r>
            <a:endParaRPr lang="en-US" dirty="0"/>
          </a:p>
        </p:txBody>
      </p:sp>
      <p:sp>
        <p:nvSpPr>
          <p:cNvPr id="23" name="TextBox 22"/>
          <p:cNvSpPr txBox="1"/>
          <p:nvPr/>
        </p:nvSpPr>
        <p:spPr>
          <a:xfrm>
            <a:off x="3284371" y="2290833"/>
            <a:ext cx="938077" cy="461665"/>
          </a:xfrm>
          <a:prstGeom prst="rect">
            <a:avLst/>
          </a:prstGeom>
          <a:noFill/>
        </p:spPr>
        <p:txBody>
          <a:bodyPr wrap="none" rtlCol="0">
            <a:spAutoFit/>
          </a:bodyPr>
          <a:lstStyle/>
          <a:p>
            <a:pPr algn="ctr"/>
            <a:r>
              <a:rPr lang="en-US" altLang="zh-TW" sz="2400" dirty="0" smtClean="0"/>
              <a:t>soma</a:t>
            </a:r>
          </a:p>
        </p:txBody>
      </p:sp>
      <p:cxnSp>
        <p:nvCxnSpPr>
          <p:cNvPr id="24" name="Straight Arrow Connector 23"/>
          <p:cNvCxnSpPr/>
          <p:nvPr/>
        </p:nvCxnSpPr>
        <p:spPr>
          <a:xfrm flipH="1">
            <a:off x="3199412" y="3121830"/>
            <a:ext cx="553998" cy="5167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Oval 24"/>
          <p:cNvSpPr/>
          <p:nvPr/>
        </p:nvSpPr>
        <p:spPr>
          <a:xfrm>
            <a:off x="7686407" y="4376893"/>
            <a:ext cx="288235" cy="278296"/>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TW" dirty="0" smtClean="0"/>
              <a:t>3</a:t>
            </a:r>
            <a:endParaRPr lang="en-US" dirty="0"/>
          </a:p>
        </p:txBody>
      </p:sp>
      <p:sp>
        <p:nvSpPr>
          <p:cNvPr id="26" name="TextBox 25"/>
          <p:cNvSpPr txBox="1"/>
          <p:nvPr/>
        </p:nvSpPr>
        <p:spPr>
          <a:xfrm>
            <a:off x="3823786" y="3329659"/>
            <a:ext cx="1105944" cy="369332"/>
          </a:xfrm>
          <a:prstGeom prst="rect">
            <a:avLst/>
          </a:prstGeom>
          <a:noFill/>
        </p:spPr>
        <p:txBody>
          <a:bodyPr wrap="none" rtlCol="0">
            <a:spAutoFit/>
          </a:bodyPr>
          <a:lstStyle/>
          <a:p>
            <a:r>
              <a:rPr lang="en-US" dirty="0" smtClean="0"/>
              <a:t>activation</a:t>
            </a:r>
            <a:endParaRPr lang="en-US" dirty="0"/>
          </a:p>
        </p:txBody>
      </p:sp>
    </p:spTree>
    <p:extLst>
      <p:ext uri="{BB962C8B-B14F-4D97-AF65-F5344CB8AC3E}">
        <p14:creationId xmlns:p14="http://schemas.microsoft.com/office/powerpoint/2010/main" val="2128911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5" grpId="0" animBg="1"/>
      <p:bldP spid="2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mn-lt"/>
              </a:rPr>
              <a:t>Artificial Neuron</a:t>
            </a:r>
            <a:endParaRPr lang="en-US" dirty="0">
              <a:latin typeface="+mn-lt"/>
            </a:endParaRPr>
          </a:p>
        </p:txBody>
      </p:sp>
      <p:sp>
        <p:nvSpPr>
          <p:cNvPr id="27" name="Oval 26"/>
          <p:cNvSpPr/>
          <p:nvPr/>
        </p:nvSpPr>
        <p:spPr>
          <a:xfrm>
            <a:off x="1601561" y="2204494"/>
            <a:ext cx="643094" cy="663191"/>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2800" dirty="0"/>
          </a:p>
        </p:txBody>
      </p:sp>
      <p:sp>
        <p:nvSpPr>
          <p:cNvPr id="28" name="Oval 27"/>
          <p:cNvSpPr/>
          <p:nvPr/>
        </p:nvSpPr>
        <p:spPr>
          <a:xfrm>
            <a:off x="1601561" y="3487330"/>
            <a:ext cx="643094" cy="663191"/>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2800" dirty="0"/>
          </a:p>
        </p:txBody>
      </p:sp>
      <p:sp>
        <p:nvSpPr>
          <p:cNvPr id="29" name="Oval 28"/>
          <p:cNvSpPr/>
          <p:nvPr/>
        </p:nvSpPr>
        <p:spPr>
          <a:xfrm>
            <a:off x="1601561" y="4770166"/>
            <a:ext cx="643094" cy="663191"/>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2800" dirty="0"/>
          </a:p>
        </p:txBody>
      </p:sp>
      <p:sp>
        <p:nvSpPr>
          <p:cNvPr id="30" name="Oval 29"/>
          <p:cNvSpPr/>
          <p:nvPr/>
        </p:nvSpPr>
        <p:spPr>
          <a:xfrm>
            <a:off x="6923864" y="3487330"/>
            <a:ext cx="643094" cy="663191"/>
          </a:xfrm>
          <a:prstGeom prst="ellipse">
            <a:avLst/>
          </a:prstGeom>
          <a:ln>
            <a:solidFill>
              <a:schemeClr val="accent5"/>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2800" dirty="0"/>
          </a:p>
        </p:txBody>
      </p:sp>
      <p:sp>
        <p:nvSpPr>
          <p:cNvPr id="31" name="Rectangle 30"/>
          <p:cNvSpPr/>
          <p:nvPr/>
        </p:nvSpPr>
        <p:spPr>
          <a:xfrm>
            <a:off x="3989071" y="3447135"/>
            <a:ext cx="1993302" cy="74357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p>
        </p:txBody>
      </p:sp>
      <p:cxnSp>
        <p:nvCxnSpPr>
          <p:cNvPr id="32" name="Straight Arrow Connector 31"/>
          <p:cNvCxnSpPr>
            <a:stCxn id="31" idx="3"/>
          </p:cNvCxnSpPr>
          <p:nvPr/>
        </p:nvCxnSpPr>
        <p:spPr>
          <a:xfrm>
            <a:off x="5982373" y="3818925"/>
            <a:ext cx="941491" cy="1"/>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33" name="Straight Arrow Connector 32"/>
          <p:cNvCxnSpPr/>
          <p:nvPr/>
        </p:nvCxnSpPr>
        <p:spPr>
          <a:xfrm>
            <a:off x="2244655" y="2536090"/>
            <a:ext cx="1744416" cy="1282835"/>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34" name="Straight Arrow Connector 33"/>
          <p:cNvCxnSpPr/>
          <p:nvPr/>
        </p:nvCxnSpPr>
        <p:spPr>
          <a:xfrm flipV="1">
            <a:off x="2244655" y="3818925"/>
            <a:ext cx="1744416" cy="1"/>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35" name="Straight Arrow Connector 34"/>
          <p:cNvCxnSpPr/>
          <p:nvPr/>
        </p:nvCxnSpPr>
        <p:spPr>
          <a:xfrm flipV="1">
            <a:off x="2244655" y="3818925"/>
            <a:ext cx="1744416" cy="1282837"/>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36" name="Straight Connector 35"/>
          <p:cNvCxnSpPr/>
          <p:nvPr/>
        </p:nvCxnSpPr>
        <p:spPr>
          <a:xfrm>
            <a:off x="4930561" y="3447135"/>
            <a:ext cx="0" cy="743579"/>
          </a:xfrm>
          <a:prstGeom prst="line">
            <a:avLst/>
          </a:prstGeom>
        </p:spPr>
        <p:style>
          <a:lnRef idx="1">
            <a:schemeClr val="accent1"/>
          </a:lnRef>
          <a:fillRef idx="0">
            <a:schemeClr val="accent1"/>
          </a:fillRef>
          <a:effectRef idx="0">
            <a:schemeClr val="accent1"/>
          </a:effectRef>
          <a:fontRef idx="minor">
            <a:schemeClr val="tx1"/>
          </a:fontRef>
        </p:style>
      </p:cxnSp>
      <p:sp>
        <p:nvSpPr>
          <p:cNvPr id="37" name="Rectangle 36"/>
          <p:cNvSpPr/>
          <p:nvPr/>
        </p:nvSpPr>
        <p:spPr>
          <a:xfrm>
            <a:off x="4119935" y="3624832"/>
            <a:ext cx="679758" cy="369332"/>
          </a:xfrm>
          <a:prstGeom prst="rect">
            <a:avLst/>
          </a:prstGeom>
        </p:spPr>
        <p:txBody>
          <a:bodyPr wrap="square">
            <a:spAutoFit/>
          </a:bodyPr>
          <a:lstStyle/>
          <a:p>
            <a:pPr algn="ctr"/>
            <a:r>
              <a:rPr lang="en-US" altLang="zh-TW" smtClean="0"/>
              <a:t>Sum</a:t>
            </a:r>
            <a:endParaRPr lang="en-US" dirty="0"/>
          </a:p>
        </p:txBody>
      </p:sp>
      <p:sp>
        <p:nvSpPr>
          <p:cNvPr id="38" name="Rectangle 37"/>
          <p:cNvSpPr/>
          <p:nvPr/>
        </p:nvSpPr>
        <p:spPr>
          <a:xfrm>
            <a:off x="4930559" y="3547888"/>
            <a:ext cx="1072355" cy="523220"/>
          </a:xfrm>
          <a:prstGeom prst="rect">
            <a:avLst/>
          </a:prstGeom>
        </p:spPr>
        <p:txBody>
          <a:bodyPr wrap="square">
            <a:spAutoFit/>
          </a:bodyPr>
          <a:lstStyle/>
          <a:p>
            <a:pPr algn="ctr"/>
            <a:r>
              <a:rPr lang="en-US" altLang="zh-TW" sz="1400" dirty="0" smtClean="0"/>
              <a:t>Activation</a:t>
            </a:r>
            <a:r>
              <a:rPr lang="zh-TW" altLang="en-US" sz="1400" dirty="0" smtClean="0"/>
              <a:t> </a:t>
            </a:r>
            <a:r>
              <a:rPr lang="en-US" altLang="zh-TW" sz="1400" dirty="0"/>
              <a:t>Function</a:t>
            </a:r>
            <a:endParaRPr lang="en-US" sz="1400" dirty="0"/>
          </a:p>
        </p:txBody>
      </p:sp>
      <p:sp>
        <p:nvSpPr>
          <p:cNvPr id="39" name="TextBox 38"/>
          <p:cNvSpPr txBox="1"/>
          <p:nvPr/>
        </p:nvSpPr>
        <p:spPr>
          <a:xfrm>
            <a:off x="6671375" y="2946674"/>
            <a:ext cx="1148071" cy="461665"/>
          </a:xfrm>
          <a:prstGeom prst="rect">
            <a:avLst/>
          </a:prstGeom>
          <a:noFill/>
        </p:spPr>
        <p:txBody>
          <a:bodyPr wrap="none" rtlCol="0">
            <a:spAutoFit/>
          </a:bodyPr>
          <a:lstStyle/>
          <a:p>
            <a:r>
              <a:rPr lang="en-US" altLang="zh-TW" sz="2400" dirty="0" smtClean="0"/>
              <a:t>Output </a:t>
            </a:r>
          </a:p>
        </p:txBody>
      </p:sp>
      <p:sp>
        <p:nvSpPr>
          <p:cNvPr id="40" name="TextBox 39"/>
          <p:cNvSpPr txBox="1"/>
          <p:nvPr/>
        </p:nvSpPr>
        <p:spPr>
          <a:xfrm>
            <a:off x="1498150" y="1584849"/>
            <a:ext cx="849913" cy="461665"/>
          </a:xfrm>
          <a:prstGeom prst="rect">
            <a:avLst/>
          </a:prstGeom>
          <a:noFill/>
        </p:spPr>
        <p:txBody>
          <a:bodyPr wrap="none" rtlCol="0">
            <a:spAutoFit/>
          </a:bodyPr>
          <a:lstStyle/>
          <a:p>
            <a:r>
              <a:rPr lang="en-US" sz="2400" smtClean="0"/>
              <a:t>Input</a:t>
            </a:r>
            <a:endParaRPr lang="en-US" sz="2400" dirty="0"/>
          </a:p>
        </p:txBody>
      </p:sp>
      <p:sp>
        <p:nvSpPr>
          <p:cNvPr id="41" name="Rectangle 40"/>
          <p:cNvSpPr/>
          <p:nvPr/>
        </p:nvSpPr>
        <p:spPr>
          <a:xfrm>
            <a:off x="1324556" y="5591333"/>
            <a:ext cx="1197098" cy="307777"/>
          </a:xfrm>
          <a:prstGeom prst="rect">
            <a:avLst/>
          </a:prstGeom>
        </p:spPr>
        <p:txBody>
          <a:bodyPr wrap="square">
            <a:spAutoFit/>
          </a:bodyPr>
          <a:lstStyle/>
          <a:p>
            <a:r>
              <a:rPr lang="en-US"/>
              <a:t>(~dendrites)</a:t>
            </a:r>
            <a:endParaRPr lang="en-US" dirty="0"/>
          </a:p>
        </p:txBody>
      </p:sp>
      <p:sp>
        <p:nvSpPr>
          <p:cNvPr id="42" name="Rectangle 41"/>
          <p:cNvSpPr/>
          <p:nvPr/>
        </p:nvSpPr>
        <p:spPr>
          <a:xfrm>
            <a:off x="6840071" y="4195812"/>
            <a:ext cx="886718" cy="369332"/>
          </a:xfrm>
          <a:prstGeom prst="rect">
            <a:avLst/>
          </a:prstGeom>
        </p:spPr>
        <p:txBody>
          <a:bodyPr wrap="none">
            <a:spAutoFit/>
          </a:bodyPr>
          <a:lstStyle/>
          <a:p>
            <a:r>
              <a:rPr lang="en-US" altLang="zh-TW" smtClean="0"/>
              <a:t>(~a</a:t>
            </a:r>
            <a:r>
              <a:rPr lang="en-US" smtClean="0"/>
              <a:t>xon)</a:t>
            </a:r>
            <a:endParaRPr lang="en-US" dirty="0">
              <a:latin typeface="Microsoft JhengHei" charset="-120"/>
              <a:ea typeface="Microsoft JhengHei" charset="-120"/>
              <a:cs typeface="Microsoft JhengHei" charset="-120"/>
            </a:endParaRPr>
          </a:p>
        </p:txBody>
      </p:sp>
      <p:sp>
        <p:nvSpPr>
          <p:cNvPr id="43" name="Rectangle 42"/>
          <p:cNvSpPr/>
          <p:nvPr/>
        </p:nvSpPr>
        <p:spPr>
          <a:xfrm>
            <a:off x="4487201" y="4236892"/>
            <a:ext cx="947695" cy="369332"/>
          </a:xfrm>
          <a:prstGeom prst="rect">
            <a:avLst/>
          </a:prstGeom>
        </p:spPr>
        <p:txBody>
          <a:bodyPr wrap="none">
            <a:spAutoFit/>
          </a:bodyPr>
          <a:lstStyle/>
          <a:p>
            <a:r>
              <a:rPr lang="en-US" altLang="zh-TW" dirty="0" smtClean="0"/>
              <a:t>(~soma</a:t>
            </a:r>
            <a:r>
              <a:rPr lang="en-US" dirty="0" smtClean="0"/>
              <a:t>)</a:t>
            </a:r>
            <a:endParaRPr lang="en-US" dirty="0">
              <a:latin typeface="Microsoft JhengHei" charset="-120"/>
              <a:ea typeface="Microsoft JhengHei" charset="-120"/>
              <a:cs typeface="Microsoft JhengHei" charset="-120"/>
            </a:endParaRPr>
          </a:p>
        </p:txBody>
      </p:sp>
      <p:sp>
        <p:nvSpPr>
          <p:cNvPr id="44" name="Rectangular Callout 43"/>
          <p:cNvSpPr/>
          <p:nvPr/>
        </p:nvSpPr>
        <p:spPr>
          <a:xfrm>
            <a:off x="4926959" y="2368856"/>
            <a:ext cx="1726165" cy="807244"/>
          </a:xfrm>
          <a:prstGeom prst="wedgeRectCallout">
            <a:avLst>
              <a:gd name="adj1" fmla="val -26213"/>
              <a:gd name="adj2" fmla="val 90819"/>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dirty="0" smtClean="0"/>
              <a:t>Example: If the sum of the input &gt; 0, the output = 1.</a:t>
            </a:r>
            <a:endParaRPr lang="en-US" sz="1400" dirty="0"/>
          </a:p>
        </p:txBody>
      </p:sp>
      <p:sp>
        <p:nvSpPr>
          <p:cNvPr id="45" name="Rectangular Callout 44"/>
          <p:cNvSpPr/>
          <p:nvPr/>
        </p:nvSpPr>
        <p:spPr>
          <a:xfrm>
            <a:off x="3275452" y="2368856"/>
            <a:ext cx="1567576" cy="807244"/>
          </a:xfrm>
          <a:prstGeom prst="wedgeRectCallout">
            <a:avLst>
              <a:gd name="adj1" fmla="val 12067"/>
              <a:gd name="adj2" fmla="val 101438"/>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dirty="0" smtClean="0"/>
              <a:t>Example: Adding (input value x weight)</a:t>
            </a:r>
            <a:endParaRPr lang="en-US" sz="1400" dirty="0"/>
          </a:p>
        </p:txBody>
      </p:sp>
      <p:sp>
        <p:nvSpPr>
          <p:cNvPr id="46" name="Oval 45"/>
          <p:cNvSpPr/>
          <p:nvPr/>
        </p:nvSpPr>
        <p:spPr>
          <a:xfrm>
            <a:off x="1601561" y="2204493"/>
            <a:ext cx="643094" cy="663191"/>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2800" dirty="0" smtClean="0"/>
              <a:t>1</a:t>
            </a:r>
            <a:endParaRPr lang="en-US" sz="2800" dirty="0"/>
          </a:p>
        </p:txBody>
      </p:sp>
      <p:sp>
        <p:nvSpPr>
          <p:cNvPr id="47" name="Oval 46"/>
          <p:cNvSpPr/>
          <p:nvPr/>
        </p:nvSpPr>
        <p:spPr>
          <a:xfrm>
            <a:off x="1601558" y="3487328"/>
            <a:ext cx="643094" cy="663191"/>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2800" dirty="0" smtClean="0"/>
              <a:t>0</a:t>
            </a:r>
            <a:endParaRPr lang="en-US" sz="2800" dirty="0"/>
          </a:p>
        </p:txBody>
      </p:sp>
      <p:sp>
        <p:nvSpPr>
          <p:cNvPr id="48" name="Oval 47"/>
          <p:cNvSpPr/>
          <p:nvPr/>
        </p:nvSpPr>
        <p:spPr>
          <a:xfrm>
            <a:off x="1601558" y="4770162"/>
            <a:ext cx="643094" cy="663191"/>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2800" dirty="0" smtClean="0"/>
              <a:t>1</a:t>
            </a:r>
            <a:endParaRPr lang="en-US" sz="2800" dirty="0"/>
          </a:p>
        </p:txBody>
      </p:sp>
      <p:sp>
        <p:nvSpPr>
          <p:cNvPr id="49" name="Oval 48"/>
          <p:cNvSpPr/>
          <p:nvPr/>
        </p:nvSpPr>
        <p:spPr>
          <a:xfrm>
            <a:off x="6923864" y="3487328"/>
            <a:ext cx="643094" cy="663191"/>
          </a:xfrm>
          <a:prstGeom prst="ellipse">
            <a:avLst/>
          </a:prstGeom>
          <a:ln>
            <a:solidFill>
              <a:schemeClr val="accent5"/>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800" dirty="0" smtClean="0"/>
              <a:t>1</a:t>
            </a:r>
            <a:endParaRPr lang="en-US" sz="2800" dirty="0"/>
          </a:p>
        </p:txBody>
      </p:sp>
      <p:sp>
        <p:nvSpPr>
          <p:cNvPr id="50" name="Up Arrow Callout 49"/>
          <p:cNvSpPr/>
          <p:nvPr/>
        </p:nvSpPr>
        <p:spPr>
          <a:xfrm>
            <a:off x="3975309" y="4480145"/>
            <a:ext cx="951650" cy="993404"/>
          </a:xfrm>
          <a:prstGeom prst="upArrowCallout">
            <a:avLst/>
          </a:prstGeom>
          <a:ln>
            <a:solidFill>
              <a:srgbClr val="0080FF"/>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2000" dirty="0" err="1" smtClean="0"/>
              <a:t>Ans</a:t>
            </a:r>
            <a:r>
              <a:rPr lang="en-US" sz="2000" dirty="0" smtClean="0"/>
              <a:t>: 0.8</a:t>
            </a:r>
            <a:endParaRPr lang="en-US" sz="2000" dirty="0"/>
          </a:p>
        </p:txBody>
      </p:sp>
      <p:sp>
        <p:nvSpPr>
          <p:cNvPr id="52" name="TextBox 51"/>
          <p:cNvSpPr txBox="1"/>
          <p:nvPr/>
        </p:nvSpPr>
        <p:spPr>
          <a:xfrm>
            <a:off x="1756748" y="2915954"/>
            <a:ext cx="1154483" cy="307777"/>
          </a:xfrm>
          <a:prstGeom prst="rect">
            <a:avLst/>
          </a:prstGeom>
          <a:noFill/>
        </p:spPr>
        <p:txBody>
          <a:bodyPr wrap="none" rtlCol="0">
            <a:spAutoFit/>
          </a:bodyPr>
          <a:lstStyle/>
          <a:p>
            <a:r>
              <a:rPr lang="en-US" dirty="0" smtClean="0"/>
              <a:t>weight </a:t>
            </a:r>
            <a:r>
              <a:rPr lang="en-US" smtClean="0"/>
              <a:t>= 0.5</a:t>
            </a:r>
            <a:endParaRPr lang="en-US" dirty="0"/>
          </a:p>
        </p:txBody>
      </p:sp>
      <p:sp>
        <p:nvSpPr>
          <p:cNvPr id="53" name="TextBox 52"/>
          <p:cNvSpPr txBox="1"/>
          <p:nvPr/>
        </p:nvSpPr>
        <p:spPr>
          <a:xfrm>
            <a:off x="2388210" y="3511146"/>
            <a:ext cx="1154483" cy="307777"/>
          </a:xfrm>
          <a:prstGeom prst="rect">
            <a:avLst/>
          </a:prstGeom>
          <a:noFill/>
        </p:spPr>
        <p:txBody>
          <a:bodyPr wrap="none" rtlCol="0">
            <a:spAutoFit/>
          </a:bodyPr>
          <a:lstStyle/>
          <a:p>
            <a:r>
              <a:rPr lang="en-US" dirty="0" smtClean="0"/>
              <a:t>weight = 0.2</a:t>
            </a:r>
            <a:endParaRPr lang="en-US" dirty="0"/>
          </a:p>
        </p:txBody>
      </p:sp>
      <p:sp>
        <p:nvSpPr>
          <p:cNvPr id="54" name="TextBox 53"/>
          <p:cNvSpPr txBox="1"/>
          <p:nvPr/>
        </p:nvSpPr>
        <p:spPr>
          <a:xfrm>
            <a:off x="1756748" y="4452335"/>
            <a:ext cx="1154483" cy="307777"/>
          </a:xfrm>
          <a:prstGeom prst="rect">
            <a:avLst/>
          </a:prstGeom>
          <a:noFill/>
        </p:spPr>
        <p:txBody>
          <a:bodyPr wrap="none" rtlCol="0">
            <a:spAutoFit/>
          </a:bodyPr>
          <a:lstStyle/>
          <a:p>
            <a:r>
              <a:rPr lang="en-US" dirty="0" smtClean="0"/>
              <a:t>weight = 0.3</a:t>
            </a:r>
            <a:endParaRPr lang="en-US" dirty="0"/>
          </a:p>
        </p:txBody>
      </p:sp>
    </p:spTree>
    <p:extLst>
      <p:ext uri="{BB962C8B-B14F-4D97-AF65-F5344CB8AC3E}">
        <p14:creationId xmlns:p14="http://schemas.microsoft.com/office/powerpoint/2010/main" val="2060395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50"/>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42" grpId="0"/>
      <p:bldP spid="43" grpId="0"/>
      <p:bldP spid="44" grpId="0" animBg="1"/>
      <p:bldP spid="45" grpId="0" animBg="1"/>
      <p:bldP spid="46" grpId="0" animBg="1"/>
      <p:bldP spid="47" grpId="0" animBg="1"/>
      <p:bldP spid="48" grpId="0" animBg="1"/>
      <p:bldP spid="49" grpId="0" animBg="1"/>
      <p:bldP spid="50" grpId="0" animBg="1"/>
      <p:bldP spid="52" grpId="0"/>
      <p:bldP spid="53" grpId="0"/>
      <p:bldP spid="5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mn-lt"/>
              </a:rPr>
              <a:t>Artificial Neuron</a:t>
            </a:r>
            <a:endParaRPr lang="en-US" dirty="0">
              <a:latin typeface="+mn-lt"/>
            </a:endParaRPr>
          </a:p>
        </p:txBody>
      </p:sp>
      <p:sp>
        <p:nvSpPr>
          <p:cNvPr id="51" name="Rectangle 50"/>
          <p:cNvSpPr/>
          <p:nvPr/>
        </p:nvSpPr>
        <p:spPr>
          <a:xfrm>
            <a:off x="1540021" y="3045744"/>
            <a:ext cx="2830286" cy="1349829"/>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800" dirty="0" smtClean="0"/>
              <a:t>A list of numbers</a:t>
            </a:r>
            <a:endParaRPr lang="en-US" sz="2800" dirty="0"/>
          </a:p>
        </p:txBody>
      </p:sp>
      <p:sp>
        <p:nvSpPr>
          <p:cNvPr id="52" name="Rectangle 51"/>
          <p:cNvSpPr/>
          <p:nvPr/>
        </p:nvSpPr>
        <p:spPr>
          <a:xfrm>
            <a:off x="4979907" y="3045743"/>
            <a:ext cx="2830286" cy="134982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smtClean="0"/>
              <a:t>A number</a:t>
            </a:r>
            <a:endParaRPr lang="en-US" sz="2800" dirty="0"/>
          </a:p>
        </p:txBody>
      </p:sp>
      <p:sp>
        <p:nvSpPr>
          <p:cNvPr id="53" name="Right Arrow 52"/>
          <p:cNvSpPr/>
          <p:nvPr/>
        </p:nvSpPr>
        <p:spPr>
          <a:xfrm>
            <a:off x="4207021" y="3328773"/>
            <a:ext cx="968828" cy="718457"/>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4" name="Double Bracket 53"/>
          <p:cNvSpPr/>
          <p:nvPr/>
        </p:nvSpPr>
        <p:spPr>
          <a:xfrm>
            <a:off x="471368" y="2745678"/>
            <a:ext cx="665199" cy="1955413"/>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r>
              <a:rPr lang="en-US" sz="3200" dirty="0" smtClean="0"/>
              <a:t>0</a:t>
            </a:r>
          </a:p>
          <a:p>
            <a:pPr algn="ctr"/>
            <a:r>
              <a:rPr lang="en-US" sz="3200" dirty="0" smtClean="0"/>
              <a:t>1</a:t>
            </a:r>
          </a:p>
          <a:p>
            <a:pPr algn="ctr"/>
            <a:r>
              <a:rPr lang="en-US" sz="3200" dirty="0" smtClean="0"/>
              <a:t>0</a:t>
            </a:r>
          </a:p>
          <a:p>
            <a:pPr algn="ctr"/>
            <a:r>
              <a:rPr lang="en-US" sz="3200" dirty="0" smtClean="0"/>
              <a:t>1</a:t>
            </a:r>
          </a:p>
        </p:txBody>
      </p:sp>
      <p:sp>
        <p:nvSpPr>
          <p:cNvPr id="55" name="TextBox 54"/>
          <p:cNvSpPr txBox="1"/>
          <p:nvPr/>
        </p:nvSpPr>
        <p:spPr>
          <a:xfrm>
            <a:off x="8213647" y="3328773"/>
            <a:ext cx="412292" cy="584775"/>
          </a:xfrm>
          <a:prstGeom prst="rect">
            <a:avLst/>
          </a:prstGeom>
          <a:noFill/>
        </p:spPr>
        <p:txBody>
          <a:bodyPr wrap="none" rtlCol="0">
            <a:spAutoFit/>
          </a:bodyPr>
          <a:lstStyle/>
          <a:p>
            <a:r>
              <a:rPr lang="en-US" sz="3200" dirty="0" smtClean="0"/>
              <a:t>1</a:t>
            </a:r>
            <a:endParaRPr lang="en-US" sz="3200" dirty="0"/>
          </a:p>
        </p:txBody>
      </p:sp>
    </p:spTree>
    <p:extLst>
      <p:ext uri="{BB962C8B-B14F-4D97-AF65-F5344CB8AC3E}">
        <p14:creationId xmlns:p14="http://schemas.microsoft.com/office/powerpoint/2010/main" val="77935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P spid="52" grpId="0" animBg="1"/>
      <p:bldP spid="53" grpId="0" animBg="1"/>
      <p:bldP spid="54" grpId="0" animBg="1"/>
      <p:bldP spid="5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latin typeface="+mn-lt"/>
              </a:rPr>
              <a:t>Artificial Neural </a:t>
            </a:r>
            <a:r>
              <a:rPr lang="en-US" sz="3200" dirty="0" smtClean="0">
                <a:latin typeface="+mn-lt"/>
              </a:rPr>
              <a:t>Network: </a:t>
            </a:r>
            <a:r>
              <a:rPr lang="en-US" sz="3200" dirty="0">
                <a:latin typeface="+mn-lt"/>
              </a:rPr>
              <a:t>Many Neurons</a:t>
            </a:r>
            <a:r>
              <a:rPr lang="zh-TW" altLang="en-US" sz="3200" dirty="0">
                <a:latin typeface="+mn-lt"/>
              </a:rPr>
              <a:t> </a:t>
            </a:r>
            <a:endParaRPr lang="en-US" sz="3200" dirty="0">
              <a:latin typeface="+mn-lt"/>
              <a:ea typeface="Microsoft JhengHei" charset="-120"/>
              <a:cs typeface="Microsoft JhengHei" charset="-120"/>
            </a:endParaRPr>
          </a:p>
        </p:txBody>
      </p:sp>
      <p:sp>
        <p:nvSpPr>
          <p:cNvPr id="8" name="TextBox 7"/>
          <p:cNvSpPr txBox="1"/>
          <p:nvPr/>
        </p:nvSpPr>
        <p:spPr>
          <a:xfrm>
            <a:off x="3969315" y="1350762"/>
            <a:ext cx="1087157" cy="461665"/>
          </a:xfrm>
          <a:prstGeom prst="rect">
            <a:avLst/>
          </a:prstGeom>
          <a:noFill/>
        </p:spPr>
        <p:txBody>
          <a:bodyPr wrap="none" rtlCol="0">
            <a:spAutoFit/>
          </a:bodyPr>
          <a:lstStyle/>
          <a:p>
            <a:r>
              <a:rPr lang="en-US" altLang="zh-TW" sz="2400" smtClean="0"/>
              <a:t>Hidden</a:t>
            </a:r>
            <a:endParaRPr lang="en-US" sz="2400" dirty="0"/>
          </a:p>
        </p:txBody>
      </p:sp>
      <p:sp>
        <p:nvSpPr>
          <p:cNvPr id="9" name="Oval 8"/>
          <p:cNvSpPr/>
          <p:nvPr/>
        </p:nvSpPr>
        <p:spPr>
          <a:xfrm>
            <a:off x="1549497" y="2334524"/>
            <a:ext cx="643094" cy="663191"/>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0" name="Oval 9"/>
          <p:cNvSpPr/>
          <p:nvPr/>
        </p:nvSpPr>
        <p:spPr>
          <a:xfrm>
            <a:off x="1549497" y="3488414"/>
            <a:ext cx="643094" cy="663191"/>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1" name="Oval 10"/>
          <p:cNvSpPr/>
          <p:nvPr/>
        </p:nvSpPr>
        <p:spPr>
          <a:xfrm>
            <a:off x="1549497" y="5302144"/>
            <a:ext cx="643094" cy="663191"/>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2" name="Oval 11"/>
          <p:cNvSpPr/>
          <p:nvPr/>
        </p:nvSpPr>
        <p:spPr>
          <a:xfrm>
            <a:off x="6869707" y="2002931"/>
            <a:ext cx="643094" cy="663191"/>
          </a:xfrm>
          <a:prstGeom prst="ellipse">
            <a:avLst/>
          </a:prstGeom>
          <a:ln>
            <a:solidFill>
              <a:srgbClr val="0080FF"/>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3" name="Oval 12"/>
          <p:cNvSpPr/>
          <p:nvPr/>
        </p:nvSpPr>
        <p:spPr>
          <a:xfrm>
            <a:off x="6881430" y="3240551"/>
            <a:ext cx="643094" cy="663191"/>
          </a:xfrm>
          <a:prstGeom prst="ellipse">
            <a:avLst/>
          </a:prstGeom>
          <a:ln>
            <a:solidFill>
              <a:srgbClr val="0080FF"/>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4" name="Oval 13"/>
          <p:cNvSpPr/>
          <p:nvPr/>
        </p:nvSpPr>
        <p:spPr>
          <a:xfrm>
            <a:off x="6869707" y="4478171"/>
            <a:ext cx="643094" cy="663191"/>
          </a:xfrm>
          <a:prstGeom prst="ellipse">
            <a:avLst/>
          </a:prstGeom>
          <a:ln>
            <a:solidFill>
              <a:srgbClr val="0080FF"/>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5" name="Oval 14"/>
          <p:cNvSpPr/>
          <p:nvPr/>
        </p:nvSpPr>
        <p:spPr>
          <a:xfrm>
            <a:off x="6869707" y="5715791"/>
            <a:ext cx="643094" cy="663191"/>
          </a:xfrm>
          <a:prstGeom prst="ellipse">
            <a:avLst/>
          </a:prstGeom>
          <a:ln>
            <a:solidFill>
              <a:srgbClr val="0080FF"/>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16" name="Rectangle 15"/>
          <p:cNvSpPr/>
          <p:nvPr/>
        </p:nvSpPr>
        <p:spPr>
          <a:xfrm>
            <a:off x="3953162" y="1962734"/>
            <a:ext cx="1119465" cy="74357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TW" dirty="0" smtClean="0"/>
              <a:t>Neuron</a:t>
            </a:r>
            <a:r>
              <a:rPr lang="zh-TW" altLang="en-US" dirty="0" smtClean="0"/>
              <a:t> </a:t>
            </a:r>
            <a:endParaRPr lang="en-US" altLang="zh-TW" dirty="0" smtClean="0"/>
          </a:p>
          <a:p>
            <a:pPr algn="ctr"/>
            <a:r>
              <a:rPr lang="en-US" altLang="zh-TW" dirty="0" smtClean="0"/>
              <a:t>1</a:t>
            </a:r>
            <a:endParaRPr lang="en-US" dirty="0"/>
          </a:p>
        </p:txBody>
      </p:sp>
      <p:sp>
        <p:nvSpPr>
          <p:cNvPr id="17" name="Rectangle 16"/>
          <p:cNvSpPr/>
          <p:nvPr/>
        </p:nvSpPr>
        <p:spPr>
          <a:xfrm>
            <a:off x="3953165" y="3200358"/>
            <a:ext cx="1119465" cy="74357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dirty="0" smtClean="0"/>
              <a:t>Neuron</a:t>
            </a:r>
            <a:r>
              <a:rPr lang="zh-TW" altLang="en-US" dirty="0" smtClean="0"/>
              <a:t> </a:t>
            </a:r>
            <a:endParaRPr lang="en-US" altLang="zh-TW" dirty="0" smtClean="0"/>
          </a:p>
          <a:p>
            <a:pPr algn="ctr"/>
            <a:r>
              <a:rPr lang="en-US" altLang="zh-TW" dirty="0" smtClean="0"/>
              <a:t>2</a:t>
            </a:r>
            <a:endParaRPr lang="en-US" dirty="0"/>
          </a:p>
        </p:txBody>
      </p:sp>
      <p:sp>
        <p:nvSpPr>
          <p:cNvPr id="18" name="Rectangle 17"/>
          <p:cNvSpPr/>
          <p:nvPr/>
        </p:nvSpPr>
        <p:spPr>
          <a:xfrm>
            <a:off x="3953164" y="4439655"/>
            <a:ext cx="1119465" cy="74357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dirty="0" smtClean="0"/>
              <a:t>Neuron</a:t>
            </a:r>
            <a:r>
              <a:rPr lang="zh-TW" altLang="en-US" dirty="0" smtClean="0"/>
              <a:t> </a:t>
            </a:r>
            <a:r>
              <a:rPr lang="en-US" altLang="zh-TW" dirty="0" smtClean="0"/>
              <a:t>n-1</a:t>
            </a:r>
            <a:endParaRPr lang="en-US" dirty="0"/>
          </a:p>
        </p:txBody>
      </p:sp>
      <p:sp>
        <p:nvSpPr>
          <p:cNvPr id="19" name="Rectangle 18"/>
          <p:cNvSpPr/>
          <p:nvPr/>
        </p:nvSpPr>
        <p:spPr>
          <a:xfrm>
            <a:off x="3953163" y="5678952"/>
            <a:ext cx="1119465" cy="74357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TW" dirty="0" smtClean="0"/>
              <a:t>Neuron</a:t>
            </a:r>
            <a:r>
              <a:rPr lang="zh-TW" altLang="en-US" dirty="0" smtClean="0"/>
              <a:t> </a:t>
            </a:r>
            <a:endParaRPr lang="en-US" altLang="zh-TW" dirty="0" smtClean="0"/>
          </a:p>
          <a:p>
            <a:pPr algn="ctr"/>
            <a:r>
              <a:rPr lang="en-US" altLang="zh-TW" dirty="0" smtClean="0"/>
              <a:t>n</a:t>
            </a:r>
            <a:endParaRPr lang="en-US" dirty="0"/>
          </a:p>
        </p:txBody>
      </p:sp>
      <p:cxnSp>
        <p:nvCxnSpPr>
          <p:cNvPr id="20" name="Straight Arrow Connector 19"/>
          <p:cNvCxnSpPr/>
          <p:nvPr/>
        </p:nvCxnSpPr>
        <p:spPr>
          <a:xfrm>
            <a:off x="5072627" y="2334524"/>
            <a:ext cx="1797080" cy="3"/>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21" name="Straight Arrow Connector 20"/>
          <p:cNvCxnSpPr/>
          <p:nvPr/>
        </p:nvCxnSpPr>
        <p:spPr>
          <a:xfrm flipV="1">
            <a:off x="2192591" y="2334524"/>
            <a:ext cx="1760571" cy="331596"/>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22" name="Straight Arrow Connector 21"/>
          <p:cNvCxnSpPr/>
          <p:nvPr/>
        </p:nvCxnSpPr>
        <p:spPr>
          <a:xfrm flipV="1">
            <a:off x="2192591" y="2334524"/>
            <a:ext cx="1760571" cy="1485486"/>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23" name="Straight Arrow Connector 22"/>
          <p:cNvCxnSpPr/>
          <p:nvPr/>
        </p:nvCxnSpPr>
        <p:spPr>
          <a:xfrm flipV="1">
            <a:off x="2192591" y="2334524"/>
            <a:ext cx="1760571" cy="3299216"/>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24" name="Straight Arrow Connector 23"/>
          <p:cNvCxnSpPr/>
          <p:nvPr/>
        </p:nvCxnSpPr>
        <p:spPr>
          <a:xfrm>
            <a:off x="2192591" y="2666120"/>
            <a:ext cx="1760574" cy="906028"/>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25" name="Straight Arrow Connector 24"/>
          <p:cNvCxnSpPr/>
          <p:nvPr/>
        </p:nvCxnSpPr>
        <p:spPr>
          <a:xfrm flipV="1">
            <a:off x="2192591" y="3572148"/>
            <a:ext cx="1760574" cy="247862"/>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26" name="Straight Arrow Connector 25"/>
          <p:cNvCxnSpPr/>
          <p:nvPr/>
        </p:nvCxnSpPr>
        <p:spPr>
          <a:xfrm flipV="1">
            <a:off x="2192591" y="3572148"/>
            <a:ext cx="1760574" cy="2061592"/>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27" name="Straight Arrow Connector 26"/>
          <p:cNvCxnSpPr/>
          <p:nvPr/>
        </p:nvCxnSpPr>
        <p:spPr>
          <a:xfrm flipV="1">
            <a:off x="5072630" y="3572147"/>
            <a:ext cx="1808800" cy="1"/>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28" name="Straight Arrow Connector 27"/>
          <p:cNvCxnSpPr/>
          <p:nvPr/>
        </p:nvCxnSpPr>
        <p:spPr>
          <a:xfrm>
            <a:off x="2192591" y="2666120"/>
            <a:ext cx="1760573" cy="2145325"/>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29" name="Straight Arrow Connector 28"/>
          <p:cNvCxnSpPr/>
          <p:nvPr/>
        </p:nvCxnSpPr>
        <p:spPr>
          <a:xfrm>
            <a:off x="2192591" y="3820010"/>
            <a:ext cx="1760573" cy="991435"/>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30" name="Straight Arrow Connector 29"/>
          <p:cNvCxnSpPr/>
          <p:nvPr/>
        </p:nvCxnSpPr>
        <p:spPr>
          <a:xfrm flipV="1">
            <a:off x="2192591" y="4811445"/>
            <a:ext cx="1760573" cy="822295"/>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31" name="Straight Arrow Connector 30"/>
          <p:cNvCxnSpPr/>
          <p:nvPr/>
        </p:nvCxnSpPr>
        <p:spPr>
          <a:xfrm flipV="1">
            <a:off x="5072629" y="4809767"/>
            <a:ext cx="1797078" cy="1678"/>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32" name="TextBox 31"/>
          <p:cNvSpPr txBox="1"/>
          <p:nvPr/>
        </p:nvSpPr>
        <p:spPr>
          <a:xfrm>
            <a:off x="1539089" y="1348668"/>
            <a:ext cx="849913" cy="461665"/>
          </a:xfrm>
          <a:prstGeom prst="rect">
            <a:avLst/>
          </a:prstGeom>
          <a:noFill/>
        </p:spPr>
        <p:txBody>
          <a:bodyPr wrap="none" rtlCol="0">
            <a:spAutoFit/>
          </a:bodyPr>
          <a:lstStyle/>
          <a:p>
            <a:r>
              <a:rPr lang="en-US" sz="2400" dirty="0" smtClean="0"/>
              <a:t>Input</a:t>
            </a:r>
            <a:endParaRPr lang="en-US" sz="2400" dirty="0"/>
          </a:p>
        </p:txBody>
      </p:sp>
      <p:cxnSp>
        <p:nvCxnSpPr>
          <p:cNvPr id="33" name="Straight Arrow Connector 32"/>
          <p:cNvCxnSpPr/>
          <p:nvPr/>
        </p:nvCxnSpPr>
        <p:spPr>
          <a:xfrm>
            <a:off x="2192591" y="2666120"/>
            <a:ext cx="1760572" cy="3384622"/>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34" name="Straight Arrow Connector 33"/>
          <p:cNvCxnSpPr/>
          <p:nvPr/>
        </p:nvCxnSpPr>
        <p:spPr>
          <a:xfrm>
            <a:off x="2192591" y="3820010"/>
            <a:ext cx="1760572" cy="2230732"/>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35" name="Straight Arrow Connector 34"/>
          <p:cNvCxnSpPr/>
          <p:nvPr/>
        </p:nvCxnSpPr>
        <p:spPr>
          <a:xfrm>
            <a:off x="2192591" y="5633740"/>
            <a:ext cx="1760572" cy="417002"/>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36" name="Straight Arrow Connector 35"/>
          <p:cNvCxnSpPr/>
          <p:nvPr/>
        </p:nvCxnSpPr>
        <p:spPr>
          <a:xfrm flipV="1">
            <a:off x="5072628" y="6047387"/>
            <a:ext cx="1797079" cy="3355"/>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
        <p:nvSpPr>
          <p:cNvPr id="37" name="TextBox 36"/>
          <p:cNvSpPr txBox="1"/>
          <p:nvPr/>
        </p:nvSpPr>
        <p:spPr>
          <a:xfrm>
            <a:off x="6653776" y="1348668"/>
            <a:ext cx="1079142" cy="461665"/>
          </a:xfrm>
          <a:prstGeom prst="rect">
            <a:avLst/>
          </a:prstGeom>
          <a:noFill/>
        </p:spPr>
        <p:txBody>
          <a:bodyPr wrap="none" rtlCol="0">
            <a:spAutoFit/>
          </a:bodyPr>
          <a:lstStyle/>
          <a:p>
            <a:r>
              <a:rPr lang="en-US" sz="2400" smtClean="0"/>
              <a:t>Output</a:t>
            </a:r>
            <a:endParaRPr lang="en-US" sz="2400" dirty="0"/>
          </a:p>
        </p:txBody>
      </p:sp>
      <p:cxnSp>
        <p:nvCxnSpPr>
          <p:cNvPr id="38" name="Straight Arrow Connector 37"/>
          <p:cNvCxnSpPr/>
          <p:nvPr/>
        </p:nvCxnSpPr>
        <p:spPr>
          <a:xfrm>
            <a:off x="5072627" y="2334524"/>
            <a:ext cx="1808803" cy="1237623"/>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39" name="Straight Arrow Connector 38"/>
          <p:cNvCxnSpPr/>
          <p:nvPr/>
        </p:nvCxnSpPr>
        <p:spPr>
          <a:xfrm>
            <a:off x="5072627" y="2334524"/>
            <a:ext cx="1797080" cy="2475243"/>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40" name="Straight Arrow Connector 39"/>
          <p:cNvCxnSpPr/>
          <p:nvPr/>
        </p:nvCxnSpPr>
        <p:spPr>
          <a:xfrm>
            <a:off x="5072627" y="2334524"/>
            <a:ext cx="1797080" cy="3712863"/>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41" name="Straight Arrow Connector 40"/>
          <p:cNvCxnSpPr/>
          <p:nvPr/>
        </p:nvCxnSpPr>
        <p:spPr>
          <a:xfrm flipV="1">
            <a:off x="5072630" y="2334527"/>
            <a:ext cx="1797077" cy="1237621"/>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42" name="Straight Arrow Connector 41"/>
          <p:cNvCxnSpPr/>
          <p:nvPr/>
        </p:nvCxnSpPr>
        <p:spPr>
          <a:xfrm>
            <a:off x="5072630" y="3572148"/>
            <a:ext cx="1797077" cy="1237619"/>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43" name="Straight Arrow Connector 42"/>
          <p:cNvCxnSpPr/>
          <p:nvPr/>
        </p:nvCxnSpPr>
        <p:spPr>
          <a:xfrm>
            <a:off x="5072630" y="3572148"/>
            <a:ext cx="1797077" cy="2475239"/>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44" name="Straight Arrow Connector 43"/>
          <p:cNvCxnSpPr/>
          <p:nvPr/>
        </p:nvCxnSpPr>
        <p:spPr>
          <a:xfrm flipV="1">
            <a:off x="5072629" y="2334527"/>
            <a:ext cx="1797078" cy="2476918"/>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45" name="Straight Arrow Connector 44"/>
          <p:cNvCxnSpPr/>
          <p:nvPr/>
        </p:nvCxnSpPr>
        <p:spPr>
          <a:xfrm flipV="1">
            <a:off x="5072629" y="3572147"/>
            <a:ext cx="1808801" cy="1239298"/>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46" name="Straight Arrow Connector 45"/>
          <p:cNvCxnSpPr/>
          <p:nvPr/>
        </p:nvCxnSpPr>
        <p:spPr>
          <a:xfrm>
            <a:off x="5072629" y="4811445"/>
            <a:ext cx="1797078" cy="1235942"/>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47" name="Straight Arrow Connector 46"/>
          <p:cNvCxnSpPr/>
          <p:nvPr/>
        </p:nvCxnSpPr>
        <p:spPr>
          <a:xfrm flipV="1">
            <a:off x="5072628" y="2334527"/>
            <a:ext cx="1797079" cy="3716215"/>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48" name="Straight Arrow Connector 47"/>
          <p:cNvCxnSpPr/>
          <p:nvPr/>
        </p:nvCxnSpPr>
        <p:spPr>
          <a:xfrm flipV="1">
            <a:off x="5072628" y="3572147"/>
            <a:ext cx="1808802" cy="2478595"/>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49" name="Straight Arrow Connector 48"/>
          <p:cNvCxnSpPr/>
          <p:nvPr/>
        </p:nvCxnSpPr>
        <p:spPr>
          <a:xfrm flipV="1">
            <a:off x="5072628" y="4809767"/>
            <a:ext cx="1797079" cy="1240975"/>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
        <p:nvSpPr>
          <p:cNvPr id="50" name="TextBox 49"/>
          <p:cNvSpPr txBox="1"/>
          <p:nvPr/>
        </p:nvSpPr>
        <p:spPr>
          <a:xfrm>
            <a:off x="1541773" y="4574387"/>
            <a:ext cx="769121" cy="376064"/>
          </a:xfrm>
          <a:prstGeom prst="rect">
            <a:avLst/>
          </a:prstGeom>
          <a:noFill/>
        </p:spPr>
        <p:txBody>
          <a:bodyPr vert="wordArtVert" wrap="none" rtlCol="0">
            <a:spAutoFit/>
          </a:bodyPr>
          <a:lstStyle/>
          <a:p>
            <a:pPr algn="ctr"/>
            <a:r>
              <a:rPr lang="is-IS" sz="3200" smtClean="0"/>
              <a:t>…</a:t>
            </a:r>
            <a:endParaRPr lang="en-US" sz="3200" dirty="0"/>
          </a:p>
        </p:txBody>
      </p:sp>
      <p:sp>
        <p:nvSpPr>
          <p:cNvPr id="56" name="TextBox 55"/>
          <p:cNvSpPr txBox="1"/>
          <p:nvPr/>
        </p:nvSpPr>
        <p:spPr>
          <a:xfrm>
            <a:off x="4211695" y="4028883"/>
            <a:ext cx="769121" cy="376064"/>
          </a:xfrm>
          <a:prstGeom prst="rect">
            <a:avLst/>
          </a:prstGeom>
          <a:noFill/>
        </p:spPr>
        <p:txBody>
          <a:bodyPr vert="wordArtVert" wrap="none" rtlCol="0">
            <a:spAutoFit/>
          </a:bodyPr>
          <a:lstStyle/>
          <a:p>
            <a:pPr algn="ctr"/>
            <a:r>
              <a:rPr lang="is-IS" sz="3200" smtClean="0"/>
              <a:t>…</a:t>
            </a:r>
            <a:endParaRPr lang="en-US" sz="3200" dirty="0"/>
          </a:p>
        </p:txBody>
      </p:sp>
      <p:sp>
        <p:nvSpPr>
          <p:cNvPr id="57" name="TextBox 56"/>
          <p:cNvSpPr txBox="1"/>
          <p:nvPr/>
        </p:nvSpPr>
        <p:spPr>
          <a:xfrm>
            <a:off x="6869707" y="4017912"/>
            <a:ext cx="769121" cy="376064"/>
          </a:xfrm>
          <a:prstGeom prst="rect">
            <a:avLst/>
          </a:prstGeom>
          <a:noFill/>
        </p:spPr>
        <p:txBody>
          <a:bodyPr vert="wordArtVert" wrap="none" rtlCol="0">
            <a:spAutoFit/>
          </a:bodyPr>
          <a:lstStyle/>
          <a:p>
            <a:pPr algn="ctr"/>
            <a:r>
              <a:rPr lang="is-IS" sz="3200" smtClean="0"/>
              <a:t>…</a:t>
            </a:r>
            <a:endParaRPr lang="en-US" sz="3200" dirty="0"/>
          </a:p>
        </p:txBody>
      </p:sp>
      <p:sp>
        <p:nvSpPr>
          <p:cNvPr id="58" name="Double Bracket 57"/>
          <p:cNvSpPr/>
          <p:nvPr/>
        </p:nvSpPr>
        <p:spPr>
          <a:xfrm>
            <a:off x="473064" y="3533207"/>
            <a:ext cx="705678" cy="1153890"/>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r>
              <a:rPr lang="en-US" sz="1800" dirty="0" smtClean="0"/>
              <a:t>0</a:t>
            </a:r>
          </a:p>
          <a:p>
            <a:pPr algn="ctr"/>
            <a:r>
              <a:rPr lang="en-US" sz="1800" dirty="0" smtClean="0"/>
              <a:t>1</a:t>
            </a:r>
          </a:p>
          <a:p>
            <a:pPr algn="ctr"/>
            <a:r>
              <a:rPr lang="en-US" sz="1800" dirty="0" smtClean="0"/>
              <a:t>0</a:t>
            </a:r>
          </a:p>
          <a:p>
            <a:pPr algn="ctr"/>
            <a:r>
              <a:rPr lang="en-US" sz="1800" dirty="0" smtClean="0"/>
              <a:t>1</a:t>
            </a:r>
          </a:p>
        </p:txBody>
      </p:sp>
      <p:sp>
        <p:nvSpPr>
          <p:cNvPr id="59" name="Double Bracket 58"/>
          <p:cNvSpPr/>
          <p:nvPr/>
        </p:nvSpPr>
        <p:spPr>
          <a:xfrm>
            <a:off x="7938294" y="3093505"/>
            <a:ext cx="705678" cy="2224877"/>
          </a:xfrm>
          <a:prstGeom prst="bracketPair">
            <a:avLst/>
          </a:prstGeom>
          <a:ln>
            <a:solidFill>
              <a:srgbClr val="008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sz="1800" dirty="0" smtClean="0"/>
              <a:t>1</a:t>
            </a:r>
          </a:p>
          <a:p>
            <a:pPr algn="ctr"/>
            <a:r>
              <a:rPr lang="en-US" sz="1800" dirty="0" smtClean="0"/>
              <a:t>1</a:t>
            </a:r>
          </a:p>
          <a:p>
            <a:pPr algn="ctr"/>
            <a:r>
              <a:rPr lang="en-US" sz="1800" dirty="0" smtClean="0"/>
              <a:t>0</a:t>
            </a:r>
          </a:p>
          <a:p>
            <a:pPr algn="ctr"/>
            <a:r>
              <a:rPr lang="en-US" sz="1800" dirty="0" smtClean="0"/>
              <a:t>0</a:t>
            </a:r>
          </a:p>
          <a:p>
            <a:pPr algn="ctr"/>
            <a:r>
              <a:rPr lang="en-US" sz="1800" dirty="0" smtClean="0"/>
              <a:t>1</a:t>
            </a:r>
          </a:p>
          <a:p>
            <a:pPr algn="ctr"/>
            <a:r>
              <a:rPr lang="en-US" sz="1800" dirty="0" smtClean="0"/>
              <a:t>1</a:t>
            </a:r>
          </a:p>
          <a:p>
            <a:pPr algn="ctr"/>
            <a:r>
              <a:rPr lang="en-US" sz="1800" dirty="0" smtClean="0"/>
              <a:t>1</a:t>
            </a:r>
          </a:p>
          <a:p>
            <a:pPr algn="ctr"/>
            <a:r>
              <a:rPr lang="en-US" sz="1800" dirty="0" smtClean="0"/>
              <a:t>0</a:t>
            </a:r>
          </a:p>
        </p:txBody>
      </p:sp>
    </p:spTree>
    <p:extLst>
      <p:ext uri="{BB962C8B-B14F-4D97-AF65-F5344CB8AC3E}">
        <p14:creationId xmlns:p14="http://schemas.microsoft.com/office/powerpoint/2010/main" val="2090747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4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7"/>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5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8"/>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28"/>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9"/>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30"/>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44"/>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45"/>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31"/>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46"/>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19"/>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33"/>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34"/>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35"/>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47"/>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48"/>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49"/>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36"/>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grpId="0" nodeType="clickEffect">
                                  <p:stCondLst>
                                    <p:cond delay="0"/>
                                  </p:stCondLst>
                                  <p:childTnLst>
                                    <p:set>
                                      <p:cBhvr>
                                        <p:cTn id="92" dur="1" fill="hold">
                                          <p:stCondLst>
                                            <p:cond delay="0"/>
                                          </p:stCondLst>
                                        </p:cTn>
                                        <p:tgtEl>
                                          <p:spTgt spid="58"/>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grpId="0" nodeType="clickEffect">
                                  <p:stCondLst>
                                    <p:cond delay="0"/>
                                  </p:stCondLst>
                                  <p:childTnLst>
                                    <p:set>
                                      <p:cBhvr>
                                        <p:cTn id="96" dur="1" fill="hold">
                                          <p:stCondLst>
                                            <p:cond delay="0"/>
                                          </p:stCondLst>
                                        </p:cTn>
                                        <p:tgtEl>
                                          <p:spTgt spid="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56" grpId="0"/>
      <p:bldP spid="58" grpId="0" animBg="1"/>
      <p:bldP spid="59"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mn-lt"/>
              </a:rPr>
              <a:t>Artificial Neural Network</a:t>
            </a:r>
            <a:endParaRPr lang="en-US" dirty="0">
              <a:latin typeface="+mn-lt"/>
            </a:endParaRPr>
          </a:p>
        </p:txBody>
      </p:sp>
      <p:sp>
        <p:nvSpPr>
          <p:cNvPr id="51" name="Rectangle 50"/>
          <p:cNvSpPr/>
          <p:nvPr/>
        </p:nvSpPr>
        <p:spPr>
          <a:xfrm>
            <a:off x="1540021" y="3045744"/>
            <a:ext cx="2830286" cy="1349829"/>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800" dirty="0" smtClean="0"/>
              <a:t>A list of numbers</a:t>
            </a:r>
            <a:endParaRPr lang="en-US" sz="2800" dirty="0"/>
          </a:p>
        </p:txBody>
      </p:sp>
      <p:sp>
        <p:nvSpPr>
          <p:cNvPr id="52" name="Rectangle 51"/>
          <p:cNvSpPr/>
          <p:nvPr/>
        </p:nvSpPr>
        <p:spPr>
          <a:xfrm>
            <a:off x="4979907" y="3045743"/>
            <a:ext cx="2830286" cy="134982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smtClean="0"/>
              <a:t>A number</a:t>
            </a:r>
            <a:endParaRPr lang="en-US" sz="2800" dirty="0"/>
          </a:p>
        </p:txBody>
      </p:sp>
      <p:sp>
        <p:nvSpPr>
          <p:cNvPr id="54" name="Double Bracket 53"/>
          <p:cNvSpPr/>
          <p:nvPr/>
        </p:nvSpPr>
        <p:spPr>
          <a:xfrm>
            <a:off x="471368" y="2745678"/>
            <a:ext cx="665199" cy="1955413"/>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r>
              <a:rPr lang="en-US" sz="3200" dirty="0" smtClean="0"/>
              <a:t>0</a:t>
            </a:r>
          </a:p>
          <a:p>
            <a:pPr algn="ctr"/>
            <a:r>
              <a:rPr lang="en-US" sz="3200" dirty="0" smtClean="0"/>
              <a:t>1</a:t>
            </a:r>
          </a:p>
          <a:p>
            <a:pPr algn="ctr"/>
            <a:r>
              <a:rPr lang="en-US" sz="3200" dirty="0" smtClean="0"/>
              <a:t>0</a:t>
            </a:r>
          </a:p>
          <a:p>
            <a:pPr algn="ctr"/>
            <a:r>
              <a:rPr lang="en-US" sz="3200" dirty="0" smtClean="0"/>
              <a:t>1</a:t>
            </a:r>
          </a:p>
        </p:txBody>
      </p:sp>
      <p:sp>
        <p:nvSpPr>
          <p:cNvPr id="55" name="TextBox 54"/>
          <p:cNvSpPr txBox="1"/>
          <p:nvPr/>
        </p:nvSpPr>
        <p:spPr>
          <a:xfrm>
            <a:off x="8213647" y="3328773"/>
            <a:ext cx="412292" cy="584775"/>
          </a:xfrm>
          <a:prstGeom prst="rect">
            <a:avLst/>
          </a:prstGeom>
          <a:noFill/>
        </p:spPr>
        <p:txBody>
          <a:bodyPr wrap="none" rtlCol="0">
            <a:spAutoFit/>
          </a:bodyPr>
          <a:lstStyle/>
          <a:p>
            <a:r>
              <a:rPr lang="en-US" sz="3200" dirty="0" smtClean="0"/>
              <a:t>1</a:t>
            </a:r>
            <a:endParaRPr lang="en-US" sz="3200" dirty="0"/>
          </a:p>
        </p:txBody>
      </p:sp>
      <p:sp>
        <p:nvSpPr>
          <p:cNvPr id="8" name="Rectangle 7"/>
          <p:cNvSpPr/>
          <p:nvPr/>
        </p:nvSpPr>
        <p:spPr>
          <a:xfrm>
            <a:off x="4979907" y="3045743"/>
            <a:ext cx="2830286" cy="134982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smtClean="0"/>
              <a:t>Another list </a:t>
            </a:r>
            <a:r>
              <a:rPr lang="en-US" sz="2800" dirty="0"/>
              <a:t>of </a:t>
            </a:r>
            <a:r>
              <a:rPr lang="en-US" sz="2800" dirty="0" smtClean="0"/>
              <a:t>numbers</a:t>
            </a:r>
          </a:p>
          <a:p>
            <a:pPr algn="ctr"/>
            <a:r>
              <a:rPr lang="en-US" sz="2000" dirty="0" smtClean="0">
                <a:solidFill>
                  <a:srgbClr val="FFFF00"/>
                </a:solidFill>
              </a:rPr>
              <a:t>(</a:t>
            </a:r>
            <a:r>
              <a:rPr lang="en-US" sz="2000" dirty="0">
                <a:solidFill>
                  <a:srgbClr val="FFFF00"/>
                </a:solidFill>
              </a:rPr>
              <a:t>more “meaningful</a:t>
            </a:r>
            <a:r>
              <a:rPr lang="en-US" sz="2000" dirty="0" smtClean="0">
                <a:solidFill>
                  <a:srgbClr val="FFFF00"/>
                </a:solidFill>
              </a:rPr>
              <a:t>”)</a:t>
            </a:r>
            <a:endParaRPr lang="en-US" sz="2000" dirty="0">
              <a:solidFill>
                <a:srgbClr val="FFFF00"/>
              </a:solidFill>
            </a:endParaRPr>
          </a:p>
        </p:txBody>
      </p:sp>
      <p:sp>
        <p:nvSpPr>
          <p:cNvPr id="9" name="Double Bracket 8"/>
          <p:cNvSpPr/>
          <p:nvPr/>
        </p:nvSpPr>
        <p:spPr>
          <a:xfrm>
            <a:off x="8066954" y="1638808"/>
            <a:ext cx="705678" cy="3964704"/>
          </a:xfrm>
          <a:prstGeom prst="bracketPair">
            <a:avLst/>
          </a:prstGeom>
          <a:solidFill>
            <a:schemeClr val="bg1"/>
          </a:solidFill>
          <a:ln>
            <a:solidFill>
              <a:srgbClr val="008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sz="3200" dirty="0" smtClean="0"/>
              <a:t>1</a:t>
            </a:r>
          </a:p>
          <a:p>
            <a:pPr algn="ctr"/>
            <a:r>
              <a:rPr lang="en-US" sz="3200" dirty="0" smtClean="0"/>
              <a:t>1</a:t>
            </a:r>
          </a:p>
          <a:p>
            <a:pPr algn="ctr"/>
            <a:r>
              <a:rPr lang="en-US" sz="3200" dirty="0" smtClean="0"/>
              <a:t>0</a:t>
            </a:r>
          </a:p>
          <a:p>
            <a:pPr algn="ctr"/>
            <a:r>
              <a:rPr lang="en-US" sz="3200" dirty="0" smtClean="0"/>
              <a:t>0</a:t>
            </a:r>
          </a:p>
          <a:p>
            <a:pPr algn="ctr"/>
            <a:r>
              <a:rPr lang="en-US" sz="3200" dirty="0" smtClean="0"/>
              <a:t>1</a:t>
            </a:r>
          </a:p>
          <a:p>
            <a:pPr algn="ctr"/>
            <a:r>
              <a:rPr lang="en-US" sz="3200" dirty="0" smtClean="0"/>
              <a:t>1</a:t>
            </a:r>
          </a:p>
          <a:p>
            <a:pPr algn="ctr"/>
            <a:r>
              <a:rPr lang="en-US" sz="3200" dirty="0" smtClean="0"/>
              <a:t>1</a:t>
            </a:r>
          </a:p>
          <a:p>
            <a:pPr algn="ctr"/>
            <a:r>
              <a:rPr lang="en-US" sz="3200" dirty="0" smtClean="0"/>
              <a:t>0</a:t>
            </a:r>
          </a:p>
        </p:txBody>
      </p:sp>
      <p:sp>
        <p:nvSpPr>
          <p:cNvPr id="53" name="Right Arrow 52"/>
          <p:cNvSpPr/>
          <p:nvPr/>
        </p:nvSpPr>
        <p:spPr>
          <a:xfrm>
            <a:off x="4207021" y="3328773"/>
            <a:ext cx="968828" cy="718457"/>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96845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xit" presetSubtype="10" fill="hold" grpId="0" nodeType="clickEffect">
                                  <p:stCondLst>
                                    <p:cond delay="0"/>
                                  </p:stCondLst>
                                  <p:childTnLst>
                                    <p:animEffect transition="out" filter="blinds(horizontal)">
                                      <p:cBhvr>
                                        <p:cTn id="6" dur="500"/>
                                        <p:tgtEl>
                                          <p:spTgt spid="52"/>
                                        </p:tgtEl>
                                      </p:cBhvr>
                                    </p:animEffect>
                                    <p:set>
                                      <p:cBhvr>
                                        <p:cTn id="7" dur="1" fill="hold">
                                          <p:stCondLst>
                                            <p:cond delay="499"/>
                                          </p:stCondLst>
                                        </p:cTn>
                                        <p:tgtEl>
                                          <p:spTgt spid="52"/>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3" presetClass="exit" presetSubtype="10" fill="hold" grpId="0" nodeType="clickEffect">
                                  <p:stCondLst>
                                    <p:cond delay="0"/>
                                  </p:stCondLst>
                                  <p:childTnLst>
                                    <p:animEffect transition="out" filter="blinds(horizontal)">
                                      <p:cBhvr>
                                        <p:cTn id="15" dur="500"/>
                                        <p:tgtEl>
                                          <p:spTgt spid="55"/>
                                        </p:tgtEl>
                                      </p:cBhvr>
                                    </p:animEffect>
                                    <p:set>
                                      <p:cBhvr>
                                        <p:cTn id="16" dur="1" fill="hold">
                                          <p:stCondLst>
                                            <p:cond delay="499"/>
                                          </p:stCondLst>
                                        </p:cTn>
                                        <p:tgtEl>
                                          <p:spTgt spid="55"/>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55" grpId="0"/>
      <p:bldP spid="8" grpId="0" animBg="1"/>
      <p:bldP spid="9"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Shape 64"/>
          <p:cNvSpPr txBox="1">
            <a:spLocks noGrp="1"/>
          </p:cNvSpPr>
          <p:nvPr>
            <p:ph type="title"/>
          </p:nvPr>
        </p:nvSpPr>
        <p:spPr>
          <a:xfrm>
            <a:off x="265500" y="2238200"/>
            <a:ext cx="4045200" cy="23817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a:latin typeface="+mn-lt"/>
              </a:rPr>
              <a:t>Outline</a:t>
            </a:r>
            <a:endParaRPr>
              <a:latin typeface="+mn-lt"/>
            </a:endParaRPr>
          </a:p>
        </p:txBody>
      </p:sp>
      <p:sp>
        <p:nvSpPr>
          <p:cNvPr id="65" name="Shape 65"/>
          <p:cNvSpPr txBox="1">
            <a:spLocks noGrp="1"/>
          </p:cNvSpPr>
          <p:nvPr>
            <p:ph type="body" idx="2"/>
          </p:nvPr>
        </p:nvSpPr>
        <p:spPr>
          <a:xfrm>
            <a:off x="4939500" y="965600"/>
            <a:ext cx="3837000" cy="4926900"/>
          </a:xfrm>
          <a:prstGeom prst="rect">
            <a:avLst/>
          </a:prstGeom>
        </p:spPr>
        <p:txBody>
          <a:bodyPr spcFirstLastPara="1" wrap="square" lIns="91425" tIns="91425" rIns="91425" bIns="91425" anchor="ctr" anchorCtr="0">
            <a:noAutofit/>
          </a:bodyPr>
          <a:lstStyle/>
          <a:p>
            <a:pPr marL="457200" lvl="0" indent="-361950" rtl="0">
              <a:spcBef>
                <a:spcPts val="0"/>
              </a:spcBef>
              <a:spcAft>
                <a:spcPts val="0"/>
              </a:spcAft>
              <a:buSzPts val="2100"/>
              <a:buChar char="●"/>
            </a:pPr>
            <a:r>
              <a:rPr lang="en" sz="2100" dirty="0">
                <a:latin typeface="+mn-lt"/>
              </a:rPr>
              <a:t>Background</a:t>
            </a:r>
            <a:endParaRPr sz="2100" dirty="0">
              <a:latin typeface="+mn-lt"/>
            </a:endParaRPr>
          </a:p>
          <a:p>
            <a:pPr marL="457200" lvl="0" indent="-361950" rtl="0">
              <a:spcBef>
                <a:spcPts val="0"/>
              </a:spcBef>
              <a:spcAft>
                <a:spcPts val="0"/>
              </a:spcAft>
              <a:buSzPts val="2100"/>
              <a:buChar char="●"/>
            </a:pPr>
            <a:r>
              <a:rPr lang="en" sz="2100" dirty="0">
                <a:latin typeface="+mn-lt"/>
              </a:rPr>
              <a:t>Public Health Information</a:t>
            </a:r>
            <a:endParaRPr sz="2100" dirty="0">
              <a:latin typeface="+mn-lt"/>
            </a:endParaRPr>
          </a:p>
          <a:p>
            <a:pPr marL="457200" lvl="0" indent="-361950" rtl="0">
              <a:spcBef>
                <a:spcPts val="0"/>
              </a:spcBef>
              <a:spcAft>
                <a:spcPts val="0"/>
              </a:spcAft>
              <a:buSzPts val="2100"/>
              <a:buChar char="●"/>
            </a:pPr>
            <a:r>
              <a:rPr lang="en" sz="2100" dirty="0">
                <a:latin typeface="+mn-lt"/>
              </a:rPr>
              <a:t>Machine Translation of Public Health Information</a:t>
            </a:r>
            <a:endParaRPr sz="2100" dirty="0">
              <a:latin typeface="+mn-lt"/>
            </a:endParaRPr>
          </a:p>
          <a:p>
            <a:pPr marL="457200" lvl="0" indent="-361950" rtl="0">
              <a:spcBef>
                <a:spcPts val="0"/>
              </a:spcBef>
              <a:spcAft>
                <a:spcPts val="0"/>
              </a:spcAft>
              <a:buSzPts val="2100"/>
              <a:buChar char="●"/>
            </a:pPr>
            <a:r>
              <a:rPr lang="en" sz="2100" dirty="0">
                <a:latin typeface="+mn-lt"/>
              </a:rPr>
              <a:t>New Possibilities Offered by Neural Machine Translation</a:t>
            </a:r>
            <a:endParaRPr sz="2100" dirty="0">
              <a:latin typeface="+mn-lt"/>
            </a:endParaRPr>
          </a:p>
          <a:p>
            <a:pPr marL="457200" lvl="0" indent="-361950" rtl="0">
              <a:spcBef>
                <a:spcPts val="0"/>
              </a:spcBef>
              <a:spcAft>
                <a:spcPts val="0"/>
              </a:spcAft>
              <a:buSzPts val="2100"/>
              <a:buChar char="●"/>
            </a:pPr>
            <a:r>
              <a:rPr lang="en" sz="2100" dirty="0" smtClean="0">
                <a:latin typeface="+mn-lt"/>
              </a:rPr>
              <a:t>Evaluation</a:t>
            </a:r>
            <a:endParaRPr lang="en-US" sz="2100" dirty="0" smtClean="0">
              <a:latin typeface="+mn-lt"/>
            </a:endParaRPr>
          </a:p>
          <a:p>
            <a:pPr marL="457200" lvl="0" indent="-361950" rtl="0">
              <a:spcBef>
                <a:spcPts val="0"/>
              </a:spcBef>
              <a:spcAft>
                <a:spcPts val="0"/>
              </a:spcAft>
              <a:buSzPts val="2100"/>
              <a:buChar char="●"/>
            </a:pPr>
            <a:r>
              <a:rPr lang="en" sz="2100" dirty="0" smtClean="0">
                <a:latin typeface="+mn-lt"/>
              </a:rPr>
              <a:t>Issues</a:t>
            </a:r>
            <a:r>
              <a:rPr lang="en-US" sz="2100" dirty="0">
                <a:latin typeface="+mn-lt"/>
              </a:rPr>
              <a:t> </a:t>
            </a:r>
            <a:r>
              <a:rPr lang="en-US" sz="2100" dirty="0" smtClean="0">
                <a:latin typeface="+mn-lt"/>
              </a:rPr>
              <a:t>and </a:t>
            </a:r>
            <a:r>
              <a:rPr lang="en" sz="2100" dirty="0" smtClean="0">
                <a:latin typeface="+mn-lt"/>
              </a:rPr>
              <a:t>Suggestions</a:t>
            </a:r>
            <a:endParaRPr sz="2100" dirty="0">
              <a:latin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5">
                                            <p:txEl>
                                              <p:pRg st="0" end="0"/>
                                            </p:txEl>
                                          </p:spTgt>
                                        </p:tgtEl>
                                        <p:attrNameLst>
                                          <p:attrName>style.visibility</p:attrName>
                                        </p:attrNameLst>
                                      </p:cBhvr>
                                      <p:to>
                                        <p:strVal val="visible"/>
                                      </p:to>
                                    </p:set>
                                    <p:animEffect transition="in" filter="fade">
                                      <p:cBhvr>
                                        <p:cTn id="7" dur="1"/>
                                        <p:tgtEl>
                                          <p:spTgt spid="6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5">
                                            <p:txEl>
                                              <p:pRg st="1" end="1"/>
                                            </p:txEl>
                                          </p:spTgt>
                                        </p:tgtEl>
                                        <p:attrNameLst>
                                          <p:attrName>style.visibility</p:attrName>
                                        </p:attrNameLst>
                                      </p:cBhvr>
                                      <p:to>
                                        <p:strVal val="visible"/>
                                      </p:to>
                                    </p:set>
                                    <p:animEffect transition="in" filter="fade">
                                      <p:cBhvr>
                                        <p:cTn id="12" dur="1"/>
                                        <p:tgtEl>
                                          <p:spTgt spid="6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5">
                                            <p:txEl>
                                              <p:pRg st="2" end="2"/>
                                            </p:txEl>
                                          </p:spTgt>
                                        </p:tgtEl>
                                        <p:attrNameLst>
                                          <p:attrName>style.visibility</p:attrName>
                                        </p:attrNameLst>
                                      </p:cBhvr>
                                      <p:to>
                                        <p:strVal val="visible"/>
                                      </p:to>
                                    </p:set>
                                    <p:animEffect transition="in" filter="fade">
                                      <p:cBhvr>
                                        <p:cTn id="17" dur="1"/>
                                        <p:tgtEl>
                                          <p:spTgt spid="6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5">
                                            <p:txEl>
                                              <p:pRg st="3" end="3"/>
                                            </p:txEl>
                                          </p:spTgt>
                                        </p:tgtEl>
                                        <p:attrNameLst>
                                          <p:attrName>style.visibility</p:attrName>
                                        </p:attrNameLst>
                                      </p:cBhvr>
                                      <p:to>
                                        <p:strVal val="visible"/>
                                      </p:to>
                                    </p:set>
                                    <p:animEffect transition="in" filter="fade">
                                      <p:cBhvr>
                                        <p:cTn id="22" dur="1"/>
                                        <p:tgtEl>
                                          <p:spTgt spid="6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5">
                                            <p:txEl>
                                              <p:pRg st="4" end="4"/>
                                            </p:txEl>
                                          </p:spTgt>
                                        </p:tgtEl>
                                        <p:attrNameLst>
                                          <p:attrName>style.visibility</p:attrName>
                                        </p:attrNameLst>
                                      </p:cBhvr>
                                      <p:to>
                                        <p:strVal val="visible"/>
                                      </p:to>
                                    </p:set>
                                    <p:animEffect transition="in" filter="fade">
                                      <p:cBhvr>
                                        <p:cTn id="27" dur="1"/>
                                        <p:tgtEl>
                                          <p:spTgt spid="6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65">
                                            <p:txEl>
                                              <p:pRg st="5" end="5"/>
                                            </p:txEl>
                                          </p:spTgt>
                                        </p:tgtEl>
                                        <p:attrNameLst>
                                          <p:attrName>style.visibility</p:attrName>
                                        </p:attrNameLst>
                                      </p:cBhvr>
                                      <p:to>
                                        <p:strVal val="visible"/>
                                      </p:to>
                                    </p:set>
                                    <p:animEffect transition="in" filter="fade">
                                      <p:cBhvr>
                                        <p:cTn id="32" dur="1"/>
                                        <p:tgtEl>
                                          <p:spTgt spid="6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mn-lt"/>
              </a:rPr>
              <a:t>Artificial Neural Network</a:t>
            </a:r>
            <a:endParaRPr lang="en-US" dirty="0">
              <a:latin typeface="+mn-lt"/>
            </a:endParaRPr>
          </a:p>
        </p:txBody>
      </p:sp>
      <p:sp>
        <p:nvSpPr>
          <p:cNvPr id="51" name="Rectangle 50"/>
          <p:cNvSpPr/>
          <p:nvPr/>
        </p:nvSpPr>
        <p:spPr>
          <a:xfrm>
            <a:off x="1540021" y="3045744"/>
            <a:ext cx="2830286" cy="1349829"/>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800" dirty="0" smtClean="0"/>
              <a:t>A list of numbers</a:t>
            </a:r>
            <a:endParaRPr lang="en-US" sz="2800" dirty="0"/>
          </a:p>
        </p:txBody>
      </p:sp>
      <p:sp>
        <p:nvSpPr>
          <p:cNvPr id="52" name="Rectangle 51"/>
          <p:cNvSpPr/>
          <p:nvPr/>
        </p:nvSpPr>
        <p:spPr>
          <a:xfrm>
            <a:off x="4979907" y="3045743"/>
            <a:ext cx="2830286" cy="134982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smtClean="0"/>
              <a:t>A number</a:t>
            </a:r>
            <a:endParaRPr lang="en-US" sz="2800" dirty="0"/>
          </a:p>
        </p:txBody>
      </p:sp>
      <p:sp>
        <p:nvSpPr>
          <p:cNvPr id="54" name="Double Bracket 53"/>
          <p:cNvSpPr/>
          <p:nvPr/>
        </p:nvSpPr>
        <p:spPr>
          <a:xfrm>
            <a:off x="471368" y="2745678"/>
            <a:ext cx="665199" cy="1955413"/>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r>
              <a:rPr lang="en-US" sz="3200" dirty="0" smtClean="0"/>
              <a:t>0</a:t>
            </a:r>
          </a:p>
          <a:p>
            <a:pPr algn="ctr"/>
            <a:r>
              <a:rPr lang="en-US" sz="3200" dirty="0" smtClean="0"/>
              <a:t>1</a:t>
            </a:r>
          </a:p>
          <a:p>
            <a:pPr algn="ctr"/>
            <a:r>
              <a:rPr lang="en-US" sz="3200" dirty="0" smtClean="0"/>
              <a:t>0</a:t>
            </a:r>
          </a:p>
          <a:p>
            <a:pPr algn="ctr"/>
            <a:r>
              <a:rPr lang="en-US" sz="3200" dirty="0" smtClean="0"/>
              <a:t>1</a:t>
            </a:r>
          </a:p>
        </p:txBody>
      </p:sp>
      <p:sp>
        <p:nvSpPr>
          <p:cNvPr id="55" name="TextBox 54"/>
          <p:cNvSpPr txBox="1"/>
          <p:nvPr/>
        </p:nvSpPr>
        <p:spPr>
          <a:xfrm>
            <a:off x="8213647" y="3328773"/>
            <a:ext cx="412292" cy="584775"/>
          </a:xfrm>
          <a:prstGeom prst="rect">
            <a:avLst/>
          </a:prstGeom>
          <a:noFill/>
        </p:spPr>
        <p:txBody>
          <a:bodyPr wrap="none" rtlCol="0">
            <a:spAutoFit/>
          </a:bodyPr>
          <a:lstStyle/>
          <a:p>
            <a:r>
              <a:rPr lang="en-US" sz="3200" dirty="0" smtClean="0"/>
              <a:t>1</a:t>
            </a:r>
            <a:endParaRPr lang="en-US" sz="3200" dirty="0"/>
          </a:p>
        </p:txBody>
      </p:sp>
      <p:sp>
        <p:nvSpPr>
          <p:cNvPr id="8" name="Rectangle 7"/>
          <p:cNvSpPr/>
          <p:nvPr/>
        </p:nvSpPr>
        <p:spPr>
          <a:xfrm>
            <a:off x="4979907" y="3045743"/>
            <a:ext cx="2830286" cy="134982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smtClean="0"/>
              <a:t>Another list </a:t>
            </a:r>
            <a:r>
              <a:rPr lang="en-US" sz="2800" dirty="0"/>
              <a:t>of </a:t>
            </a:r>
            <a:r>
              <a:rPr lang="en-US" sz="2800" dirty="0" smtClean="0"/>
              <a:t>numbers</a:t>
            </a:r>
          </a:p>
          <a:p>
            <a:pPr algn="ctr"/>
            <a:r>
              <a:rPr lang="en-US" sz="2000" dirty="0" smtClean="0">
                <a:solidFill>
                  <a:srgbClr val="FFFF00"/>
                </a:solidFill>
              </a:rPr>
              <a:t>(</a:t>
            </a:r>
            <a:r>
              <a:rPr lang="en-US" sz="2000" dirty="0">
                <a:solidFill>
                  <a:srgbClr val="FFFF00"/>
                </a:solidFill>
              </a:rPr>
              <a:t>more “meaningful</a:t>
            </a:r>
            <a:r>
              <a:rPr lang="en-US" sz="2000" dirty="0" smtClean="0">
                <a:solidFill>
                  <a:srgbClr val="FFFF00"/>
                </a:solidFill>
              </a:rPr>
              <a:t>”)</a:t>
            </a:r>
            <a:endParaRPr lang="en-US" sz="2000" dirty="0">
              <a:solidFill>
                <a:srgbClr val="FFFF00"/>
              </a:solidFill>
            </a:endParaRPr>
          </a:p>
        </p:txBody>
      </p:sp>
      <p:sp>
        <p:nvSpPr>
          <p:cNvPr id="9" name="Double Bracket 8"/>
          <p:cNvSpPr/>
          <p:nvPr/>
        </p:nvSpPr>
        <p:spPr>
          <a:xfrm>
            <a:off x="8066954" y="1638808"/>
            <a:ext cx="705678" cy="3964704"/>
          </a:xfrm>
          <a:prstGeom prst="bracketPair">
            <a:avLst/>
          </a:prstGeom>
          <a:solidFill>
            <a:schemeClr val="bg1"/>
          </a:solidFill>
          <a:ln>
            <a:solidFill>
              <a:srgbClr val="008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sz="3200" dirty="0" smtClean="0"/>
              <a:t>1</a:t>
            </a:r>
          </a:p>
          <a:p>
            <a:pPr algn="ctr"/>
            <a:r>
              <a:rPr lang="en-US" sz="3200" dirty="0" smtClean="0"/>
              <a:t>1</a:t>
            </a:r>
          </a:p>
          <a:p>
            <a:pPr algn="ctr"/>
            <a:r>
              <a:rPr lang="en-US" sz="3200" dirty="0" smtClean="0"/>
              <a:t>0</a:t>
            </a:r>
          </a:p>
          <a:p>
            <a:pPr algn="ctr"/>
            <a:r>
              <a:rPr lang="en-US" sz="3200" dirty="0" smtClean="0"/>
              <a:t>0</a:t>
            </a:r>
          </a:p>
          <a:p>
            <a:pPr algn="ctr"/>
            <a:r>
              <a:rPr lang="en-US" sz="3200" dirty="0" smtClean="0"/>
              <a:t>1</a:t>
            </a:r>
          </a:p>
          <a:p>
            <a:pPr algn="ctr"/>
            <a:r>
              <a:rPr lang="en-US" sz="3200" dirty="0" smtClean="0"/>
              <a:t>1</a:t>
            </a:r>
          </a:p>
          <a:p>
            <a:pPr algn="ctr"/>
            <a:r>
              <a:rPr lang="en-US" sz="3200" dirty="0" smtClean="0"/>
              <a:t>1</a:t>
            </a:r>
          </a:p>
          <a:p>
            <a:pPr algn="ctr"/>
            <a:r>
              <a:rPr lang="en-US" sz="3200" dirty="0" smtClean="0"/>
              <a:t>0</a:t>
            </a:r>
          </a:p>
        </p:txBody>
      </p:sp>
      <p:sp>
        <p:nvSpPr>
          <p:cNvPr id="53" name="Right Arrow 52"/>
          <p:cNvSpPr/>
          <p:nvPr/>
        </p:nvSpPr>
        <p:spPr>
          <a:xfrm>
            <a:off x="4207021" y="3328773"/>
            <a:ext cx="968828" cy="718457"/>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68462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xit" presetSubtype="10" fill="hold" grpId="0" nodeType="clickEffect">
                                  <p:stCondLst>
                                    <p:cond delay="0"/>
                                  </p:stCondLst>
                                  <p:childTnLst>
                                    <p:animEffect transition="out" filter="blinds(horizontal)">
                                      <p:cBhvr>
                                        <p:cTn id="6" dur="500"/>
                                        <p:tgtEl>
                                          <p:spTgt spid="52"/>
                                        </p:tgtEl>
                                      </p:cBhvr>
                                    </p:animEffect>
                                    <p:set>
                                      <p:cBhvr>
                                        <p:cTn id="7" dur="1" fill="hold">
                                          <p:stCondLst>
                                            <p:cond delay="499"/>
                                          </p:stCondLst>
                                        </p:cTn>
                                        <p:tgtEl>
                                          <p:spTgt spid="52"/>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3" presetClass="exit" presetSubtype="10" fill="hold" grpId="0" nodeType="clickEffect">
                                  <p:stCondLst>
                                    <p:cond delay="0"/>
                                  </p:stCondLst>
                                  <p:childTnLst>
                                    <p:animEffect transition="out" filter="blinds(horizontal)">
                                      <p:cBhvr>
                                        <p:cTn id="15" dur="500"/>
                                        <p:tgtEl>
                                          <p:spTgt spid="55"/>
                                        </p:tgtEl>
                                      </p:cBhvr>
                                    </p:animEffect>
                                    <p:set>
                                      <p:cBhvr>
                                        <p:cTn id="16" dur="1" fill="hold">
                                          <p:stCondLst>
                                            <p:cond delay="499"/>
                                          </p:stCondLst>
                                        </p:cTn>
                                        <p:tgtEl>
                                          <p:spTgt spid="55"/>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55" grpId="0"/>
      <p:bldP spid="8" grpId="0" animBg="1"/>
      <p:bldP spid="9"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mn-lt"/>
              </a:rPr>
              <a:t>Artificial Neural Network and Image Processing</a:t>
            </a:r>
            <a:endParaRPr lang="en-US" dirty="0">
              <a:latin typeface="+mn-lt"/>
            </a:endParaRPr>
          </a:p>
        </p:txBody>
      </p:sp>
      <p:sp>
        <p:nvSpPr>
          <p:cNvPr id="10" name="Rectangle 9"/>
          <p:cNvSpPr/>
          <p:nvPr/>
        </p:nvSpPr>
        <p:spPr>
          <a:xfrm>
            <a:off x="6467216" y="2609345"/>
            <a:ext cx="2558114" cy="529122"/>
          </a:xfrm>
          <a:prstGeom prst="rect">
            <a:avLst/>
          </a:prstGeom>
          <a:solidFill>
            <a:srgbClr val="0080FF"/>
          </a:solidFill>
          <a:ln>
            <a:solidFill>
              <a:srgbClr val="008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2" name="Double Bracket 11"/>
          <p:cNvSpPr/>
          <p:nvPr/>
        </p:nvSpPr>
        <p:spPr>
          <a:xfrm>
            <a:off x="1847178" y="2873906"/>
            <a:ext cx="705678" cy="2060713"/>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smtClean="0"/>
              <a:t>0</a:t>
            </a:r>
          </a:p>
          <a:p>
            <a:pPr algn="ctr"/>
            <a:r>
              <a:rPr lang="en-US" dirty="0" smtClean="0"/>
              <a:t>1</a:t>
            </a:r>
          </a:p>
          <a:p>
            <a:pPr algn="ctr"/>
            <a:r>
              <a:rPr lang="en-US" dirty="0" smtClean="0"/>
              <a:t>0</a:t>
            </a:r>
          </a:p>
          <a:p>
            <a:pPr algn="ctr"/>
            <a:r>
              <a:rPr lang="en-US" dirty="0" smtClean="0"/>
              <a:t>1</a:t>
            </a:r>
          </a:p>
          <a:p>
            <a:pPr algn="ctr"/>
            <a:r>
              <a:rPr lang="en-US" dirty="0" smtClean="0"/>
              <a:t>0</a:t>
            </a:r>
          </a:p>
          <a:p>
            <a:pPr algn="ctr"/>
            <a:r>
              <a:rPr lang="en-US" dirty="0"/>
              <a:t>1</a:t>
            </a:r>
            <a:endParaRPr lang="en-US" dirty="0" smtClean="0"/>
          </a:p>
          <a:p>
            <a:pPr algn="ctr"/>
            <a:r>
              <a:rPr lang="en-US" dirty="0" smtClean="0"/>
              <a:t>1</a:t>
            </a:r>
          </a:p>
          <a:p>
            <a:pPr algn="ctr"/>
            <a:r>
              <a:rPr lang="en-US" dirty="0" smtClean="0"/>
              <a:t>0</a:t>
            </a:r>
          </a:p>
        </p:txBody>
      </p:sp>
      <p:pic>
        <p:nvPicPr>
          <p:cNvPr id="13" name="Picture 12"/>
          <p:cNvPicPr>
            <a:picLocks noChangeAspect="1"/>
          </p:cNvPicPr>
          <p:nvPr/>
        </p:nvPicPr>
        <p:blipFill>
          <a:blip r:embed="rId2"/>
          <a:stretch>
            <a:fillRect/>
          </a:stretch>
        </p:blipFill>
        <p:spPr>
          <a:xfrm>
            <a:off x="311700" y="3471224"/>
            <a:ext cx="840963" cy="791494"/>
          </a:xfrm>
          <a:prstGeom prst="rect">
            <a:avLst/>
          </a:prstGeom>
        </p:spPr>
      </p:pic>
      <p:sp>
        <p:nvSpPr>
          <p:cNvPr id="14" name="Right Arrow 13"/>
          <p:cNvSpPr/>
          <p:nvPr/>
        </p:nvSpPr>
        <p:spPr>
          <a:xfrm>
            <a:off x="1292345" y="3600432"/>
            <a:ext cx="414653" cy="5300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p:cNvSpPr/>
          <p:nvPr/>
        </p:nvSpPr>
        <p:spPr>
          <a:xfrm>
            <a:off x="2642516" y="3600432"/>
            <a:ext cx="414653" cy="5300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Double Bracket 15"/>
          <p:cNvSpPr/>
          <p:nvPr/>
        </p:nvSpPr>
        <p:spPr>
          <a:xfrm>
            <a:off x="6582185" y="3217776"/>
            <a:ext cx="705678" cy="1295400"/>
          </a:xfrm>
          <a:prstGeom prst="bracketPair">
            <a:avLst/>
          </a:prstGeom>
          <a:ln>
            <a:solidFill>
              <a:srgbClr val="008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smtClean="0"/>
              <a:t>0.55</a:t>
            </a:r>
          </a:p>
          <a:p>
            <a:pPr algn="ctr"/>
            <a:r>
              <a:rPr lang="en-US" dirty="0" smtClean="0"/>
              <a:t>0.300.10</a:t>
            </a:r>
          </a:p>
          <a:p>
            <a:pPr algn="ctr"/>
            <a:r>
              <a:rPr lang="en-US" dirty="0" smtClean="0"/>
              <a:t>0.05</a:t>
            </a:r>
          </a:p>
        </p:txBody>
      </p:sp>
      <p:sp>
        <p:nvSpPr>
          <p:cNvPr id="17" name="Right Arrow 16"/>
          <p:cNvSpPr/>
          <p:nvPr/>
        </p:nvSpPr>
        <p:spPr>
          <a:xfrm>
            <a:off x="6052563" y="3541950"/>
            <a:ext cx="414653" cy="530089"/>
          </a:xfrm>
          <a:prstGeom prst="rightArrow">
            <a:avLst/>
          </a:prstGeom>
          <a:solidFill>
            <a:srgbClr val="66CCFF"/>
          </a:solidFill>
          <a:ln>
            <a:solidFill>
              <a:srgbClr val="008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7860516" y="3326867"/>
            <a:ext cx="591465" cy="1077218"/>
          </a:xfrm>
          <a:prstGeom prst="rect">
            <a:avLst/>
          </a:prstGeom>
          <a:noFill/>
        </p:spPr>
        <p:txBody>
          <a:bodyPr wrap="square" rtlCol="0">
            <a:spAutoFit/>
          </a:bodyPr>
          <a:lstStyle/>
          <a:p>
            <a:r>
              <a:rPr lang="en-US" sz="1600" dirty="0" smtClean="0"/>
              <a:t>cat</a:t>
            </a:r>
          </a:p>
          <a:p>
            <a:r>
              <a:rPr lang="en-US" sz="1600" dirty="0"/>
              <a:t>t</a:t>
            </a:r>
            <a:r>
              <a:rPr lang="en-US" sz="1600" dirty="0" smtClean="0"/>
              <a:t>iger</a:t>
            </a:r>
          </a:p>
          <a:p>
            <a:r>
              <a:rPr lang="en-US" sz="1600" dirty="0"/>
              <a:t>d</a:t>
            </a:r>
            <a:r>
              <a:rPr lang="en-US" sz="1600" dirty="0" smtClean="0"/>
              <a:t>og</a:t>
            </a:r>
          </a:p>
          <a:p>
            <a:r>
              <a:rPr lang="en-US" sz="1600" dirty="0" smtClean="0"/>
              <a:t>man</a:t>
            </a:r>
          </a:p>
        </p:txBody>
      </p:sp>
      <p:sp>
        <p:nvSpPr>
          <p:cNvPr id="19" name="TextBox 18"/>
          <p:cNvSpPr txBox="1"/>
          <p:nvPr/>
        </p:nvSpPr>
        <p:spPr>
          <a:xfrm>
            <a:off x="6518201" y="2720017"/>
            <a:ext cx="975267" cy="307777"/>
          </a:xfrm>
          <a:prstGeom prst="rect">
            <a:avLst/>
          </a:prstGeom>
          <a:noFill/>
          <a:ln>
            <a:noFill/>
          </a:ln>
        </p:spPr>
        <p:txBody>
          <a:bodyPr wrap="none" rtlCol="0">
            <a:spAutoFit/>
          </a:bodyPr>
          <a:lstStyle/>
          <a:p>
            <a:r>
              <a:rPr lang="en-US" sz="1400" dirty="0" smtClean="0">
                <a:solidFill>
                  <a:schemeClr val="bg1"/>
                </a:solidFill>
              </a:rPr>
              <a:t>Probability</a:t>
            </a:r>
            <a:endParaRPr lang="en-US" sz="1400" dirty="0">
              <a:solidFill>
                <a:schemeClr val="bg1"/>
              </a:solidFill>
            </a:endParaRPr>
          </a:p>
        </p:txBody>
      </p:sp>
      <p:sp>
        <p:nvSpPr>
          <p:cNvPr id="20" name="TextBox 19"/>
          <p:cNvSpPr txBox="1"/>
          <p:nvPr/>
        </p:nvSpPr>
        <p:spPr>
          <a:xfrm>
            <a:off x="7544453" y="2612296"/>
            <a:ext cx="1564934" cy="523220"/>
          </a:xfrm>
          <a:prstGeom prst="rect">
            <a:avLst/>
          </a:prstGeom>
          <a:noFill/>
          <a:ln>
            <a:noFill/>
          </a:ln>
        </p:spPr>
        <p:txBody>
          <a:bodyPr wrap="square" rtlCol="0">
            <a:spAutoFit/>
          </a:bodyPr>
          <a:lstStyle/>
          <a:p>
            <a:pPr algn="ctr"/>
            <a:r>
              <a:rPr lang="en-US" sz="1400" dirty="0" smtClean="0">
                <a:solidFill>
                  <a:schemeClr val="bg1"/>
                </a:solidFill>
              </a:rPr>
              <a:t>that the picture</a:t>
            </a:r>
          </a:p>
          <a:p>
            <a:pPr marL="6350" algn="ctr"/>
            <a:r>
              <a:rPr lang="en-US" sz="1400" dirty="0" smtClean="0">
                <a:solidFill>
                  <a:schemeClr val="bg1"/>
                </a:solidFill>
              </a:rPr>
              <a:t> is a </a:t>
            </a:r>
            <a:r>
              <a:rPr lang="is-IS" sz="1400" dirty="0" smtClean="0">
                <a:solidFill>
                  <a:schemeClr val="bg1"/>
                </a:solidFill>
              </a:rPr>
              <a:t>…</a:t>
            </a:r>
            <a:endParaRPr lang="en-US" sz="1400" dirty="0">
              <a:solidFill>
                <a:schemeClr val="bg1"/>
              </a:solidFill>
            </a:endParaRPr>
          </a:p>
        </p:txBody>
      </p:sp>
      <p:pic>
        <p:nvPicPr>
          <p:cNvPr id="3" name="Picture 2"/>
          <p:cNvPicPr>
            <a:picLocks noChangeAspect="1"/>
          </p:cNvPicPr>
          <p:nvPr/>
        </p:nvPicPr>
        <p:blipFill>
          <a:blip r:embed="rId3"/>
          <a:stretch>
            <a:fillRect/>
          </a:stretch>
        </p:blipFill>
        <p:spPr>
          <a:xfrm>
            <a:off x="3138189" y="2728131"/>
            <a:ext cx="2901694" cy="2352261"/>
          </a:xfrm>
          <a:prstGeom prst="rect">
            <a:avLst/>
          </a:prstGeom>
        </p:spPr>
      </p:pic>
      <p:sp>
        <p:nvSpPr>
          <p:cNvPr id="5" name="矩形圖說文字 4"/>
          <p:cNvSpPr/>
          <p:nvPr/>
        </p:nvSpPr>
        <p:spPr>
          <a:xfrm>
            <a:off x="6973411" y="5281684"/>
            <a:ext cx="1774209" cy="1023582"/>
          </a:xfrm>
          <a:prstGeom prst="wedgeRectCallout">
            <a:avLst>
              <a:gd name="adj1" fmla="val -34679"/>
              <a:gd name="adj2" fmla="val -82833"/>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HK" sz="1800" dirty="0"/>
              <a:t>Multi-class Classification</a:t>
            </a:r>
            <a:endParaRPr lang="zh-HK" altLang="en-US" sz="1800" dirty="0"/>
          </a:p>
        </p:txBody>
      </p:sp>
    </p:spTree>
    <p:extLst>
      <p:ext uri="{BB962C8B-B14F-4D97-AF65-F5344CB8AC3E}">
        <p14:creationId xmlns:p14="http://schemas.microsoft.com/office/powerpoint/2010/main" val="1161374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animBg="1"/>
      <p:bldP spid="14" grpId="0" animBg="1"/>
      <p:bldP spid="15" grpId="0" animBg="1"/>
      <p:bldP spid="16" grpId="0" animBg="1"/>
      <p:bldP spid="17" grpId="0" animBg="1"/>
      <p:bldP spid="18" grpId="0"/>
      <p:bldP spid="19" grpId="0"/>
      <p:bldP spid="20" grpId="0"/>
      <p:bldP spid="5"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Shape 156"/>
          <p:cNvSpPr txBox="1">
            <a:spLocks noGrp="1"/>
          </p:cNvSpPr>
          <p:nvPr>
            <p:ph type="title"/>
          </p:nvPr>
        </p:nvSpPr>
        <p:spPr>
          <a:xfrm>
            <a:off x="311700" y="593367"/>
            <a:ext cx="8520600" cy="8313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latin typeface="+mn-lt"/>
              </a:rPr>
              <a:t>Neural Machine Translation</a:t>
            </a:r>
            <a:endParaRPr>
              <a:latin typeface="+mn-lt"/>
            </a:endParaRPr>
          </a:p>
        </p:txBody>
      </p:sp>
      <p:cxnSp>
        <p:nvCxnSpPr>
          <p:cNvPr id="157" name="Shape 157"/>
          <p:cNvCxnSpPr/>
          <p:nvPr/>
        </p:nvCxnSpPr>
        <p:spPr>
          <a:xfrm>
            <a:off x="420075" y="3720155"/>
            <a:ext cx="8336100" cy="0"/>
          </a:xfrm>
          <a:prstGeom prst="straightConnector1">
            <a:avLst/>
          </a:prstGeom>
          <a:noFill/>
          <a:ln w="19050" cap="flat" cmpd="sng">
            <a:solidFill>
              <a:schemeClr val="dk1"/>
            </a:solidFill>
            <a:prstDash val="dot"/>
            <a:round/>
            <a:headEnd type="none" w="sm" len="sm"/>
            <a:tailEnd type="none" w="sm" len="sm"/>
          </a:ln>
        </p:spPr>
      </p:cxnSp>
      <p:grpSp>
        <p:nvGrpSpPr>
          <p:cNvPr id="158" name="Shape 158"/>
          <p:cNvGrpSpPr/>
          <p:nvPr/>
        </p:nvGrpSpPr>
        <p:grpSpPr>
          <a:xfrm>
            <a:off x="648675" y="2108306"/>
            <a:ext cx="196200" cy="1742356"/>
            <a:chOff x="648675" y="1657471"/>
            <a:chExt cx="196200" cy="1306800"/>
          </a:xfrm>
        </p:grpSpPr>
        <p:sp>
          <p:nvSpPr>
            <p:cNvPr id="159" name="Shape 159"/>
            <p:cNvSpPr/>
            <p:nvPr/>
          </p:nvSpPr>
          <p:spPr>
            <a:xfrm>
              <a:off x="648675" y="2768371"/>
              <a:ext cx="196200" cy="195900"/>
            </a:xfrm>
            <a:prstGeom prst="ellipse">
              <a:avLst/>
            </a:prstGeom>
            <a:solidFill>
              <a:schemeClr val="dk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latin typeface="+mn-lt"/>
              </a:endParaRPr>
            </a:p>
          </p:txBody>
        </p:sp>
        <p:cxnSp>
          <p:nvCxnSpPr>
            <p:cNvPr id="160" name="Shape 160"/>
            <p:cNvCxnSpPr>
              <a:stCxn id="159" idx="0"/>
            </p:cNvCxnSpPr>
            <p:nvPr/>
          </p:nvCxnSpPr>
          <p:spPr>
            <a:xfrm rot="10800000">
              <a:off x="746775" y="1657471"/>
              <a:ext cx="0" cy="1110900"/>
            </a:xfrm>
            <a:prstGeom prst="straightConnector1">
              <a:avLst/>
            </a:prstGeom>
            <a:noFill/>
            <a:ln w="19050" cap="flat" cmpd="sng">
              <a:solidFill>
                <a:schemeClr val="accent5"/>
              </a:solidFill>
              <a:prstDash val="solid"/>
              <a:round/>
              <a:headEnd type="none" w="sm" len="sm"/>
              <a:tailEnd type="oval" w="med" len="med"/>
            </a:ln>
          </p:spPr>
        </p:cxnSp>
      </p:grpSp>
      <p:sp>
        <p:nvSpPr>
          <p:cNvPr id="161" name="Shape 161"/>
          <p:cNvSpPr txBox="1">
            <a:spLocks noGrp="1"/>
          </p:cNvSpPr>
          <p:nvPr>
            <p:ph type="body" idx="4294967295"/>
          </p:nvPr>
        </p:nvSpPr>
        <p:spPr>
          <a:xfrm>
            <a:off x="823805" y="1733300"/>
            <a:ext cx="2662200" cy="1295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b="1">
                <a:solidFill>
                  <a:schemeClr val="dk2"/>
                </a:solidFill>
                <a:latin typeface="+mn-lt"/>
              </a:rPr>
              <a:t>1 Data Collection</a:t>
            </a:r>
            <a:endParaRPr b="1">
              <a:solidFill>
                <a:schemeClr val="dk2"/>
              </a:solidFill>
              <a:latin typeface="+mn-lt"/>
            </a:endParaRPr>
          </a:p>
          <a:p>
            <a:pPr marL="0" lvl="0" indent="0">
              <a:spcBef>
                <a:spcPts val="0"/>
              </a:spcBef>
              <a:spcAft>
                <a:spcPts val="0"/>
              </a:spcAft>
              <a:buClr>
                <a:schemeClr val="dk2"/>
              </a:buClr>
              <a:buSzPts val="1100"/>
              <a:buFont typeface="Arial"/>
              <a:buNone/>
            </a:pPr>
            <a:r>
              <a:rPr lang="en" sz="1400">
                <a:latin typeface="+mn-lt"/>
              </a:rPr>
              <a:t>Bilingual documents are collected for the training of a neural machine translation system</a:t>
            </a:r>
            <a:endParaRPr sz="1400">
              <a:latin typeface="+mn-lt"/>
            </a:endParaRPr>
          </a:p>
          <a:p>
            <a:pPr marL="0" lvl="0" indent="0">
              <a:spcBef>
                <a:spcPts val="1600"/>
              </a:spcBef>
              <a:spcAft>
                <a:spcPts val="0"/>
              </a:spcAft>
              <a:buClr>
                <a:schemeClr val="dk2"/>
              </a:buClr>
              <a:buSzPts val="1100"/>
              <a:buFont typeface="Arial"/>
              <a:buNone/>
            </a:pPr>
            <a:endParaRPr sz="1400">
              <a:latin typeface="+mn-lt"/>
            </a:endParaRPr>
          </a:p>
          <a:p>
            <a:pPr marL="0" lvl="0" indent="0">
              <a:spcBef>
                <a:spcPts val="1600"/>
              </a:spcBef>
              <a:spcAft>
                <a:spcPts val="1600"/>
              </a:spcAft>
              <a:buNone/>
            </a:pPr>
            <a:endParaRPr sz="1400">
              <a:latin typeface="+mn-lt"/>
            </a:endParaRPr>
          </a:p>
        </p:txBody>
      </p:sp>
      <p:grpSp>
        <p:nvGrpSpPr>
          <p:cNvPr id="162" name="Shape 162"/>
          <p:cNvGrpSpPr/>
          <p:nvPr/>
        </p:nvGrpSpPr>
        <p:grpSpPr>
          <a:xfrm>
            <a:off x="2512925" y="3589469"/>
            <a:ext cx="196200" cy="1873160"/>
            <a:chOff x="2512925" y="2768371"/>
            <a:chExt cx="196200" cy="1404905"/>
          </a:xfrm>
        </p:grpSpPr>
        <p:cxnSp>
          <p:nvCxnSpPr>
            <p:cNvPr id="163" name="Shape 163"/>
            <p:cNvCxnSpPr/>
            <p:nvPr/>
          </p:nvCxnSpPr>
          <p:spPr>
            <a:xfrm>
              <a:off x="2611025" y="2964276"/>
              <a:ext cx="0" cy="1209000"/>
            </a:xfrm>
            <a:prstGeom prst="straightConnector1">
              <a:avLst/>
            </a:prstGeom>
            <a:noFill/>
            <a:ln w="19050" cap="flat" cmpd="sng">
              <a:solidFill>
                <a:schemeClr val="accent5"/>
              </a:solidFill>
              <a:prstDash val="solid"/>
              <a:round/>
              <a:headEnd type="none" w="sm" len="sm"/>
              <a:tailEnd type="oval" w="med" len="med"/>
            </a:ln>
          </p:spPr>
        </p:cxnSp>
        <p:sp>
          <p:nvSpPr>
            <p:cNvPr id="164" name="Shape 164"/>
            <p:cNvSpPr/>
            <p:nvPr/>
          </p:nvSpPr>
          <p:spPr>
            <a:xfrm>
              <a:off x="2512925" y="2768371"/>
              <a:ext cx="196200" cy="195900"/>
            </a:xfrm>
            <a:prstGeom prst="ellipse">
              <a:avLst/>
            </a:prstGeom>
            <a:solidFill>
              <a:schemeClr val="dk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latin typeface="+mn-lt"/>
              </a:endParaRPr>
            </a:p>
          </p:txBody>
        </p:sp>
      </p:grpSp>
      <p:sp>
        <p:nvSpPr>
          <p:cNvPr id="165" name="Shape 165"/>
          <p:cNvSpPr txBox="1">
            <a:spLocks noGrp="1"/>
          </p:cNvSpPr>
          <p:nvPr>
            <p:ph type="body" idx="4294967295"/>
          </p:nvPr>
        </p:nvSpPr>
        <p:spPr>
          <a:xfrm>
            <a:off x="2693150" y="5139567"/>
            <a:ext cx="2662200" cy="12957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b="1">
                <a:solidFill>
                  <a:schemeClr val="dk2"/>
                </a:solidFill>
                <a:latin typeface="+mn-lt"/>
              </a:rPr>
              <a:t>2 Word Embedding</a:t>
            </a:r>
            <a:endParaRPr b="1">
              <a:solidFill>
                <a:schemeClr val="dk2"/>
              </a:solidFill>
              <a:latin typeface="+mn-lt"/>
            </a:endParaRPr>
          </a:p>
          <a:p>
            <a:pPr marL="0" lvl="0" indent="0">
              <a:spcBef>
                <a:spcPts val="0"/>
              </a:spcBef>
              <a:spcAft>
                <a:spcPts val="1600"/>
              </a:spcAft>
              <a:buNone/>
            </a:pPr>
            <a:r>
              <a:rPr lang="en" sz="1400">
                <a:latin typeface="+mn-lt"/>
              </a:rPr>
              <a:t>Each token in the source text is mapped on to a sequence of numbers</a:t>
            </a:r>
            <a:endParaRPr sz="1400">
              <a:latin typeface="+mn-lt"/>
            </a:endParaRPr>
          </a:p>
        </p:txBody>
      </p:sp>
      <p:grpSp>
        <p:nvGrpSpPr>
          <p:cNvPr id="166" name="Shape 166"/>
          <p:cNvGrpSpPr/>
          <p:nvPr/>
        </p:nvGrpSpPr>
        <p:grpSpPr>
          <a:xfrm>
            <a:off x="4279200" y="1977509"/>
            <a:ext cx="196200" cy="1873153"/>
            <a:chOff x="4279200" y="1559371"/>
            <a:chExt cx="196200" cy="1404900"/>
          </a:xfrm>
        </p:grpSpPr>
        <p:cxnSp>
          <p:nvCxnSpPr>
            <p:cNvPr id="167" name="Shape 167"/>
            <p:cNvCxnSpPr>
              <a:stCxn id="168" idx="0"/>
            </p:cNvCxnSpPr>
            <p:nvPr/>
          </p:nvCxnSpPr>
          <p:spPr>
            <a:xfrm rot="10800000">
              <a:off x="4377300" y="1559371"/>
              <a:ext cx="0" cy="1209000"/>
            </a:xfrm>
            <a:prstGeom prst="straightConnector1">
              <a:avLst/>
            </a:prstGeom>
            <a:noFill/>
            <a:ln w="19050" cap="flat" cmpd="sng">
              <a:solidFill>
                <a:schemeClr val="accent5"/>
              </a:solidFill>
              <a:prstDash val="solid"/>
              <a:round/>
              <a:headEnd type="none" w="sm" len="sm"/>
              <a:tailEnd type="oval" w="med" len="med"/>
            </a:ln>
          </p:spPr>
        </p:cxnSp>
        <p:sp>
          <p:nvSpPr>
            <p:cNvPr id="168" name="Shape 168"/>
            <p:cNvSpPr/>
            <p:nvPr/>
          </p:nvSpPr>
          <p:spPr>
            <a:xfrm>
              <a:off x="4279200" y="2768371"/>
              <a:ext cx="196200" cy="195900"/>
            </a:xfrm>
            <a:prstGeom prst="ellipse">
              <a:avLst/>
            </a:prstGeom>
            <a:solidFill>
              <a:schemeClr val="dk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latin typeface="+mn-lt"/>
              </a:endParaRPr>
            </a:p>
          </p:txBody>
        </p:sp>
      </p:grpSp>
      <p:sp>
        <p:nvSpPr>
          <p:cNvPr id="169" name="Shape 169"/>
          <p:cNvSpPr txBox="1">
            <a:spLocks noGrp="1"/>
          </p:cNvSpPr>
          <p:nvPr>
            <p:ph type="body" idx="4294967295"/>
          </p:nvPr>
        </p:nvSpPr>
        <p:spPr>
          <a:xfrm>
            <a:off x="4454449" y="1733300"/>
            <a:ext cx="2662200" cy="12957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b="1">
                <a:solidFill>
                  <a:schemeClr val="dk2"/>
                </a:solidFill>
                <a:latin typeface="+mn-lt"/>
              </a:rPr>
              <a:t>3 Encoding</a:t>
            </a:r>
            <a:endParaRPr b="1">
              <a:solidFill>
                <a:schemeClr val="dk2"/>
              </a:solidFill>
              <a:latin typeface="+mn-lt"/>
            </a:endParaRPr>
          </a:p>
          <a:p>
            <a:pPr marL="0" lvl="0" indent="0">
              <a:spcBef>
                <a:spcPts val="0"/>
              </a:spcBef>
              <a:spcAft>
                <a:spcPts val="0"/>
              </a:spcAft>
              <a:buNone/>
            </a:pPr>
            <a:r>
              <a:rPr lang="en" sz="1400">
                <a:latin typeface="+mn-lt"/>
              </a:rPr>
              <a:t>The source text was encoded and converted to a sequence of vectors, an internal representation of the text</a:t>
            </a:r>
            <a:endParaRPr sz="1400">
              <a:latin typeface="+mn-lt"/>
            </a:endParaRPr>
          </a:p>
          <a:p>
            <a:pPr marL="0" lvl="0" indent="0">
              <a:spcBef>
                <a:spcPts val="1600"/>
              </a:spcBef>
              <a:spcAft>
                <a:spcPts val="1600"/>
              </a:spcAft>
              <a:buNone/>
            </a:pPr>
            <a:endParaRPr>
              <a:latin typeface="+mn-lt"/>
            </a:endParaRPr>
          </a:p>
        </p:txBody>
      </p:sp>
      <p:grpSp>
        <p:nvGrpSpPr>
          <p:cNvPr id="170" name="Shape 170"/>
          <p:cNvGrpSpPr/>
          <p:nvPr/>
        </p:nvGrpSpPr>
        <p:grpSpPr>
          <a:xfrm>
            <a:off x="6045475" y="3589469"/>
            <a:ext cx="196200" cy="1873160"/>
            <a:chOff x="6045475" y="2768371"/>
            <a:chExt cx="196200" cy="1404905"/>
          </a:xfrm>
        </p:grpSpPr>
        <p:cxnSp>
          <p:nvCxnSpPr>
            <p:cNvPr id="171" name="Shape 171"/>
            <p:cNvCxnSpPr/>
            <p:nvPr/>
          </p:nvCxnSpPr>
          <p:spPr>
            <a:xfrm>
              <a:off x="6143575" y="2964276"/>
              <a:ext cx="0" cy="1209000"/>
            </a:xfrm>
            <a:prstGeom prst="straightConnector1">
              <a:avLst/>
            </a:prstGeom>
            <a:noFill/>
            <a:ln w="19050" cap="flat" cmpd="sng">
              <a:solidFill>
                <a:schemeClr val="accent5"/>
              </a:solidFill>
              <a:prstDash val="solid"/>
              <a:round/>
              <a:headEnd type="none" w="sm" len="sm"/>
              <a:tailEnd type="oval" w="med" len="med"/>
            </a:ln>
          </p:spPr>
        </p:cxnSp>
        <p:sp>
          <p:nvSpPr>
            <p:cNvPr id="172" name="Shape 172"/>
            <p:cNvSpPr/>
            <p:nvPr/>
          </p:nvSpPr>
          <p:spPr>
            <a:xfrm>
              <a:off x="6045475" y="2768371"/>
              <a:ext cx="196200" cy="195900"/>
            </a:xfrm>
            <a:prstGeom prst="ellipse">
              <a:avLst/>
            </a:prstGeom>
            <a:solidFill>
              <a:schemeClr val="dk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latin typeface="+mn-lt"/>
              </a:endParaRPr>
            </a:p>
          </p:txBody>
        </p:sp>
      </p:grpSp>
      <p:sp>
        <p:nvSpPr>
          <p:cNvPr id="173" name="Shape 173"/>
          <p:cNvSpPr txBox="1">
            <a:spLocks noGrp="1"/>
          </p:cNvSpPr>
          <p:nvPr>
            <p:ph type="body" idx="4294967295"/>
          </p:nvPr>
        </p:nvSpPr>
        <p:spPr>
          <a:xfrm>
            <a:off x="6225720" y="5139567"/>
            <a:ext cx="2662200" cy="12957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b="1">
                <a:solidFill>
                  <a:schemeClr val="dk2"/>
                </a:solidFill>
                <a:latin typeface="+mn-lt"/>
              </a:rPr>
              <a:t>4 Decoding</a:t>
            </a:r>
            <a:endParaRPr b="1">
              <a:solidFill>
                <a:schemeClr val="dk2"/>
              </a:solidFill>
              <a:latin typeface="+mn-lt"/>
            </a:endParaRPr>
          </a:p>
          <a:p>
            <a:pPr marL="0" lvl="0" indent="0">
              <a:spcBef>
                <a:spcPts val="0"/>
              </a:spcBef>
              <a:spcAft>
                <a:spcPts val="1600"/>
              </a:spcAft>
              <a:buNone/>
            </a:pPr>
            <a:r>
              <a:rPr lang="en" sz="1400">
                <a:latin typeface="+mn-lt"/>
              </a:rPr>
              <a:t>The internal representation is decoded and the most probable tokens in the target language are identified</a:t>
            </a:r>
            <a:endParaRPr sz="1400">
              <a:latin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1">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61">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6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5">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5">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69">
                                            <p:txEl>
                                              <p:pRg st="0" end="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69">
                                            <p:txEl>
                                              <p:pRg st="1" end="1"/>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7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73">
                                            <p:txEl>
                                              <p:pRg st="0" end="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7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1" grpId="0" build="p"/>
      <p:bldP spid="165" grpId="0" build="p"/>
      <p:bldP spid="169" grpId="0" build="p"/>
      <p:bldP spid="173"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Shape 178"/>
          <p:cNvSpPr txBox="1">
            <a:spLocks noGrp="1"/>
          </p:cNvSpPr>
          <p:nvPr>
            <p:ph type="title"/>
          </p:nvPr>
        </p:nvSpPr>
        <p:spPr>
          <a:xfrm>
            <a:off x="311700" y="402299"/>
            <a:ext cx="8520600" cy="8313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smtClean="0">
                <a:latin typeface="+mn-lt"/>
              </a:rPr>
              <a:t>NMT as a Prediction Problem:</a:t>
            </a:r>
            <a:br>
              <a:rPr lang="en" dirty="0" smtClean="0">
                <a:latin typeface="+mn-lt"/>
              </a:rPr>
            </a:br>
            <a:r>
              <a:rPr lang="en" dirty="0" smtClean="0">
                <a:latin typeface="+mn-lt"/>
              </a:rPr>
              <a:t>Given X, what is the next word?</a:t>
            </a:r>
            <a:endParaRPr dirty="0">
              <a:latin typeface="+mn-lt"/>
            </a:endParaRPr>
          </a:p>
        </p:txBody>
      </p:sp>
      <p:sp>
        <p:nvSpPr>
          <p:cNvPr id="179" name="Shape 179"/>
          <p:cNvSpPr txBox="1">
            <a:spLocks noGrp="1"/>
          </p:cNvSpPr>
          <p:nvPr>
            <p:ph type="body" idx="1"/>
          </p:nvPr>
        </p:nvSpPr>
        <p:spPr>
          <a:xfrm>
            <a:off x="311700" y="1536633"/>
            <a:ext cx="8520600" cy="4555200"/>
          </a:xfrm>
          <a:prstGeom prst="rect">
            <a:avLst/>
          </a:prstGeom>
          <a:ln>
            <a:noFill/>
          </a:ln>
        </p:spPr>
        <p:txBody>
          <a:bodyPr spcFirstLastPara="1" wrap="square" lIns="91425" tIns="91425" rIns="91425" bIns="91425" anchor="t" anchorCtr="0">
            <a:noAutofit/>
          </a:bodyPr>
          <a:lstStyle/>
          <a:p>
            <a:pPr marL="0" lvl="0" indent="0" rtl="0">
              <a:lnSpc>
                <a:spcPct val="100000"/>
              </a:lnSpc>
              <a:spcBef>
                <a:spcPts val="0"/>
              </a:spcBef>
              <a:spcAft>
                <a:spcPts val="0"/>
              </a:spcAft>
              <a:buNone/>
            </a:pPr>
            <a:r>
              <a:rPr lang="en-US" sz="2800" dirty="0" smtClean="0">
                <a:solidFill>
                  <a:schemeClr val="tx2"/>
                </a:solidFill>
                <a:latin typeface="+mn-lt"/>
              </a:rPr>
              <a:t>Given the following:</a:t>
            </a:r>
            <a:endParaRPr sz="2800" dirty="0">
              <a:solidFill>
                <a:schemeClr val="tx2"/>
              </a:solidFill>
              <a:latin typeface="+mn-lt"/>
            </a:endParaRPr>
          </a:p>
          <a:p>
            <a:pPr marL="0" lvl="0" indent="0" algn="ctr" rtl="0">
              <a:lnSpc>
                <a:spcPct val="100000"/>
              </a:lnSpc>
              <a:spcBef>
                <a:spcPts val="0"/>
              </a:spcBef>
              <a:spcAft>
                <a:spcPts val="0"/>
              </a:spcAft>
              <a:buNone/>
            </a:pPr>
            <a:r>
              <a:rPr lang="en-US" altLang="zh-CN" sz="2800" dirty="0" smtClean="0">
                <a:solidFill>
                  <a:schemeClr val="tx1"/>
                </a:solidFill>
                <a:latin typeface="+mn-lt"/>
              </a:rPr>
              <a:t>ST: </a:t>
            </a:r>
            <a:r>
              <a:rPr lang="en" sz="2800" dirty="0" smtClean="0">
                <a:solidFill>
                  <a:schemeClr val="tx1"/>
                </a:solidFill>
                <a:latin typeface="+mn-lt"/>
              </a:rPr>
              <a:t>I </a:t>
            </a:r>
            <a:r>
              <a:rPr lang="en" sz="2800" dirty="0">
                <a:solidFill>
                  <a:schemeClr val="tx1"/>
                </a:solidFill>
                <a:latin typeface="+mn-lt"/>
              </a:rPr>
              <a:t>/ </a:t>
            </a:r>
            <a:r>
              <a:rPr lang="en" sz="2800" dirty="0" smtClean="0">
                <a:solidFill>
                  <a:schemeClr val="tx1"/>
                </a:solidFill>
                <a:latin typeface="+mn-lt"/>
              </a:rPr>
              <a:t>go </a:t>
            </a:r>
            <a:r>
              <a:rPr lang="en" sz="2800" dirty="0">
                <a:solidFill>
                  <a:schemeClr val="tx1"/>
                </a:solidFill>
                <a:latin typeface="+mn-lt"/>
              </a:rPr>
              <a:t>/ </a:t>
            </a:r>
            <a:r>
              <a:rPr lang="en" sz="2800" dirty="0" smtClean="0">
                <a:solidFill>
                  <a:schemeClr val="tx1"/>
                </a:solidFill>
                <a:latin typeface="+mn-lt"/>
              </a:rPr>
              <a:t>to </a:t>
            </a:r>
            <a:r>
              <a:rPr lang="en" sz="2800" dirty="0">
                <a:solidFill>
                  <a:schemeClr val="tx1"/>
                </a:solidFill>
                <a:latin typeface="+mn-lt"/>
              </a:rPr>
              <a:t>/ </a:t>
            </a:r>
            <a:r>
              <a:rPr lang="en" sz="2800" dirty="0" smtClean="0">
                <a:solidFill>
                  <a:schemeClr val="tx1"/>
                </a:solidFill>
                <a:latin typeface="+mn-lt"/>
              </a:rPr>
              <a:t>school </a:t>
            </a:r>
            <a:r>
              <a:rPr lang="en" sz="2800" dirty="0">
                <a:solidFill>
                  <a:schemeClr val="tx1"/>
                </a:solidFill>
                <a:latin typeface="+mn-lt"/>
              </a:rPr>
              <a:t>/ </a:t>
            </a:r>
            <a:r>
              <a:rPr lang="en" sz="2800" dirty="0" smtClean="0">
                <a:solidFill>
                  <a:schemeClr val="tx1"/>
                </a:solidFill>
                <a:latin typeface="+mn-lt"/>
              </a:rPr>
              <a:t>by </a:t>
            </a:r>
            <a:r>
              <a:rPr lang="en" sz="2800" dirty="0">
                <a:solidFill>
                  <a:schemeClr val="tx1"/>
                </a:solidFill>
                <a:latin typeface="+mn-lt"/>
              </a:rPr>
              <a:t>/ </a:t>
            </a:r>
            <a:r>
              <a:rPr lang="en" sz="2800" dirty="0" smtClean="0">
                <a:solidFill>
                  <a:schemeClr val="tx1"/>
                </a:solidFill>
                <a:latin typeface="+mn-lt"/>
              </a:rPr>
              <a:t>bus </a:t>
            </a:r>
            <a:r>
              <a:rPr lang="en" sz="2800" dirty="0">
                <a:solidFill>
                  <a:schemeClr val="tx1"/>
                </a:solidFill>
                <a:latin typeface="+mn-lt"/>
              </a:rPr>
              <a:t>/ </a:t>
            </a:r>
            <a:r>
              <a:rPr lang="en" sz="2800" dirty="0" smtClean="0">
                <a:solidFill>
                  <a:schemeClr val="tx1"/>
                </a:solidFill>
                <a:latin typeface="+mn-lt"/>
              </a:rPr>
              <a:t>.  </a:t>
            </a:r>
            <a:r>
              <a:rPr lang="en" sz="2800" dirty="0">
                <a:solidFill>
                  <a:schemeClr val="tx1"/>
                </a:solidFill>
                <a:latin typeface="+mn-lt"/>
              </a:rPr>
              <a:t>/ </a:t>
            </a:r>
            <a:endParaRPr lang="en" sz="2800" dirty="0" smtClean="0">
              <a:solidFill>
                <a:schemeClr val="tx1"/>
              </a:solidFill>
              <a:latin typeface="+mn-lt"/>
            </a:endParaRPr>
          </a:p>
          <a:p>
            <a:pPr marL="0" lvl="0" indent="0" algn="ctr" rtl="0">
              <a:lnSpc>
                <a:spcPct val="100000"/>
              </a:lnSpc>
              <a:spcBef>
                <a:spcPts val="0"/>
              </a:spcBef>
              <a:spcAft>
                <a:spcPts val="0"/>
              </a:spcAft>
              <a:buNone/>
            </a:pPr>
            <a:r>
              <a:rPr lang="en" sz="2800" dirty="0" smtClean="0">
                <a:solidFill>
                  <a:schemeClr val="tx1"/>
                </a:solidFill>
                <a:latin typeface="+mn-lt"/>
              </a:rPr>
              <a:t>TT: </a:t>
            </a:r>
            <a:r>
              <a:rPr lang="en" sz="2800" dirty="0" smtClean="0">
                <a:solidFill>
                  <a:schemeClr val="tx1"/>
                </a:solidFill>
                <a:latin typeface="+mn-lt"/>
              </a:rPr>
              <a:t>我 </a:t>
            </a:r>
            <a:r>
              <a:rPr lang="en" sz="2800" dirty="0">
                <a:solidFill>
                  <a:schemeClr val="tx1"/>
                </a:solidFill>
                <a:latin typeface="+mn-lt"/>
              </a:rPr>
              <a:t>/ </a:t>
            </a:r>
            <a:r>
              <a:rPr lang="en" sz="2800" dirty="0" smtClean="0">
                <a:solidFill>
                  <a:schemeClr val="tx1"/>
                </a:solidFill>
                <a:latin typeface="+mn-lt"/>
              </a:rPr>
              <a:t>乘</a:t>
            </a:r>
            <a:endParaRPr lang="en" sz="2800" dirty="0" smtClean="0">
              <a:solidFill>
                <a:schemeClr val="tx1"/>
              </a:solidFill>
              <a:latin typeface="+mn-lt"/>
            </a:endParaRPr>
          </a:p>
          <a:p>
            <a:pPr marL="0" lvl="0" indent="0" rtl="0">
              <a:lnSpc>
                <a:spcPct val="100000"/>
              </a:lnSpc>
              <a:spcBef>
                <a:spcPts val="0"/>
              </a:spcBef>
              <a:spcAft>
                <a:spcPts val="0"/>
              </a:spcAft>
              <a:buNone/>
            </a:pPr>
            <a:r>
              <a:rPr lang="en-US" sz="2800" dirty="0" smtClean="0">
                <a:latin typeface="+mn-lt"/>
              </a:rPr>
              <a:t>Which of the following is mo</a:t>
            </a:r>
            <a:r>
              <a:rPr lang="en-US" altLang="zh-CN" sz="2800" dirty="0" smtClean="0">
                <a:latin typeface="+mn-lt"/>
              </a:rPr>
              <a:t>st</a:t>
            </a:r>
            <a:r>
              <a:rPr lang="en-US" sz="2800" dirty="0" smtClean="0">
                <a:latin typeface="+mn-lt"/>
              </a:rPr>
              <a:t> likely to be </a:t>
            </a:r>
            <a:r>
              <a:rPr lang="en" sz="2800" dirty="0" smtClean="0">
                <a:latin typeface="+mn-lt"/>
              </a:rPr>
              <a:t>the next word?</a:t>
            </a:r>
            <a:endParaRPr sz="2800" dirty="0">
              <a:latin typeface="+mn-lt"/>
            </a:endParaRPr>
          </a:p>
          <a:p>
            <a:pPr marL="0" lvl="0" indent="0" rtl="0">
              <a:lnSpc>
                <a:spcPct val="100000"/>
              </a:lnSpc>
              <a:spcBef>
                <a:spcPts val="0"/>
              </a:spcBef>
              <a:spcAft>
                <a:spcPts val="0"/>
              </a:spcAft>
              <a:buNone/>
            </a:pPr>
            <a:r>
              <a:rPr lang="en" sz="2800" dirty="0" smtClean="0">
                <a:solidFill>
                  <a:schemeClr val="tx1"/>
                </a:solidFill>
                <a:latin typeface="+mn-lt"/>
              </a:rPr>
              <a:t>公車</a:t>
            </a:r>
          </a:p>
          <a:p>
            <a:pPr marL="0" lvl="0" indent="0" rtl="0">
              <a:lnSpc>
                <a:spcPct val="100000"/>
              </a:lnSpc>
              <a:spcBef>
                <a:spcPts val="0"/>
              </a:spcBef>
              <a:spcAft>
                <a:spcPts val="0"/>
              </a:spcAft>
              <a:buNone/>
            </a:pPr>
            <a:r>
              <a:rPr lang="zh-CN" altLang="en-US" sz="2800" dirty="0" smtClean="0">
                <a:solidFill>
                  <a:schemeClr val="tx1"/>
                </a:solidFill>
                <a:latin typeface="+mn-lt"/>
              </a:rPr>
              <a:t>火車</a:t>
            </a:r>
            <a:endParaRPr sz="2800" dirty="0">
              <a:solidFill>
                <a:schemeClr val="tx1"/>
              </a:solidFill>
              <a:latin typeface="+mn-lt"/>
            </a:endParaRPr>
          </a:p>
          <a:p>
            <a:pPr marL="0" lvl="0" indent="0" rtl="0">
              <a:lnSpc>
                <a:spcPct val="100000"/>
              </a:lnSpc>
              <a:spcBef>
                <a:spcPts val="0"/>
              </a:spcBef>
              <a:spcAft>
                <a:spcPts val="0"/>
              </a:spcAft>
              <a:buNone/>
            </a:pPr>
            <a:r>
              <a:rPr lang="en" sz="2800" dirty="0" smtClean="0">
                <a:solidFill>
                  <a:schemeClr val="tx1"/>
                </a:solidFill>
                <a:latin typeface="+mn-lt"/>
              </a:rPr>
              <a:t>學校</a:t>
            </a:r>
          </a:p>
          <a:p>
            <a:pPr marL="0" lvl="0" indent="0" rtl="0">
              <a:lnSpc>
                <a:spcPct val="100000"/>
              </a:lnSpc>
              <a:spcBef>
                <a:spcPts val="0"/>
              </a:spcBef>
              <a:spcAft>
                <a:spcPts val="0"/>
              </a:spcAft>
              <a:buNone/>
            </a:pPr>
            <a:r>
              <a:rPr lang="zh-CN" altLang="en-US" sz="2800" dirty="0" smtClean="0">
                <a:solidFill>
                  <a:schemeClr val="tx1"/>
                </a:solidFill>
                <a:latin typeface="+mn-lt"/>
              </a:rPr>
              <a:t>咖啡</a:t>
            </a:r>
            <a:endParaRPr lang="en-US" altLang="zh-CN" sz="2800" dirty="0" smtClean="0">
              <a:solidFill>
                <a:schemeClr val="tx1"/>
              </a:solidFill>
              <a:latin typeface="+mn-lt"/>
            </a:endParaRPr>
          </a:p>
          <a:p>
            <a:pPr marL="0" lvl="0" indent="0" rtl="0">
              <a:lnSpc>
                <a:spcPct val="100000"/>
              </a:lnSpc>
              <a:spcBef>
                <a:spcPts val="0"/>
              </a:spcBef>
              <a:spcAft>
                <a:spcPts val="0"/>
              </a:spcAft>
              <a:buNone/>
            </a:pPr>
            <a:r>
              <a:rPr lang="zh-CN" altLang="en-US" sz="2800" dirty="0" smtClean="0">
                <a:solidFill>
                  <a:schemeClr val="tx1"/>
                </a:solidFill>
                <a:latin typeface="+mn-lt"/>
              </a:rPr>
              <a:t>電腦</a:t>
            </a:r>
            <a:endParaRPr lang="en-US" altLang="zh-CN" sz="2800" dirty="0" smtClean="0">
              <a:solidFill>
                <a:schemeClr val="tx1"/>
              </a:solidFill>
              <a:latin typeface="+mn-lt"/>
            </a:endParaRPr>
          </a:p>
          <a:p>
            <a:pPr marL="0" lvl="0" indent="0" rtl="0">
              <a:lnSpc>
                <a:spcPct val="100000"/>
              </a:lnSpc>
              <a:spcBef>
                <a:spcPts val="0"/>
              </a:spcBef>
              <a:spcAft>
                <a:spcPts val="0"/>
              </a:spcAft>
              <a:buNone/>
            </a:pPr>
            <a:r>
              <a:rPr lang="zh-CN" altLang="en-US" sz="2800" dirty="0" smtClean="0">
                <a:solidFill>
                  <a:schemeClr val="tx1"/>
                </a:solidFill>
                <a:latin typeface="+mn-lt"/>
              </a:rPr>
              <a:t>翻譯</a:t>
            </a:r>
            <a:endParaRPr sz="2800" dirty="0">
              <a:solidFill>
                <a:schemeClr val="tx1"/>
              </a:solidFill>
              <a:latin typeface="+mn-lt"/>
            </a:endParaRPr>
          </a:p>
        </p:txBody>
      </p:sp>
    </p:spTree>
    <p:extLst>
      <p:ext uri="{BB962C8B-B14F-4D97-AF65-F5344CB8AC3E}">
        <p14:creationId xmlns:p14="http://schemas.microsoft.com/office/powerpoint/2010/main" val="812022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9">
                                            <p:txEl>
                                              <p:pRg st="0" end="0"/>
                                            </p:txEl>
                                          </p:spTgt>
                                        </p:tgtEl>
                                        <p:attrNameLst>
                                          <p:attrName>style.visibility</p:attrName>
                                        </p:attrNameLst>
                                      </p:cBhvr>
                                      <p:to>
                                        <p:strVal val="visible"/>
                                      </p:to>
                                    </p:set>
                                    <p:animEffect transition="in" filter="fade">
                                      <p:cBhvr>
                                        <p:cTn id="7" dur="1"/>
                                        <p:tgtEl>
                                          <p:spTgt spid="17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9">
                                            <p:txEl>
                                              <p:pRg st="1" end="1"/>
                                            </p:txEl>
                                          </p:spTgt>
                                        </p:tgtEl>
                                        <p:attrNameLst>
                                          <p:attrName>style.visibility</p:attrName>
                                        </p:attrNameLst>
                                      </p:cBhvr>
                                      <p:to>
                                        <p:strVal val="visible"/>
                                      </p:to>
                                    </p:set>
                                    <p:animEffect transition="in" filter="fade">
                                      <p:cBhvr>
                                        <p:cTn id="12" dur="1"/>
                                        <p:tgtEl>
                                          <p:spTgt spid="17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79">
                                            <p:txEl>
                                              <p:pRg st="2" end="2"/>
                                            </p:txEl>
                                          </p:spTgt>
                                        </p:tgtEl>
                                        <p:attrNameLst>
                                          <p:attrName>style.visibility</p:attrName>
                                        </p:attrNameLst>
                                      </p:cBhvr>
                                      <p:to>
                                        <p:strVal val="visible"/>
                                      </p:to>
                                    </p:set>
                                    <p:animEffect transition="in" filter="fade">
                                      <p:cBhvr>
                                        <p:cTn id="17" dur="1"/>
                                        <p:tgtEl>
                                          <p:spTgt spid="17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79">
                                            <p:txEl>
                                              <p:pRg st="3" end="3"/>
                                            </p:txEl>
                                          </p:spTgt>
                                        </p:tgtEl>
                                        <p:attrNameLst>
                                          <p:attrName>style.visibility</p:attrName>
                                        </p:attrNameLst>
                                      </p:cBhvr>
                                      <p:to>
                                        <p:strVal val="visible"/>
                                      </p:to>
                                    </p:set>
                                    <p:animEffect transition="in" filter="fade">
                                      <p:cBhvr>
                                        <p:cTn id="22" dur="1"/>
                                        <p:tgtEl>
                                          <p:spTgt spid="17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79">
                                            <p:txEl>
                                              <p:pRg st="4" end="4"/>
                                            </p:txEl>
                                          </p:spTgt>
                                        </p:tgtEl>
                                        <p:attrNameLst>
                                          <p:attrName>style.visibility</p:attrName>
                                        </p:attrNameLst>
                                      </p:cBhvr>
                                      <p:to>
                                        <p:strVal val="visible"/>
                                      </p:to>
                                    </p:set>
                                    <p:animEffect transition="in" filter="fade">
                                      <p:cBhvr>
                                        <p:cTn id="27" dur="1"/>
                                        <p:tgtEl>
                                          <p:spTgt spid="179">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79">
                                            <p:txEl>
                                              <p:pRg st="5" end="5"/>
                                            </p:txEl>
                                          </p:spTgt>
                                        </p:tgtEl>
                                        <p:attrNameLst>
                                          <p:attrName>style.visibility</p:attrName>
                                        </p:attrNameLst>
                                      </p:cBhvr>
                                      <p:to>
                                        <p:strVal val="visible"/>
                                      </p:to>
                                    </p:set>
                                    <p:animEffect transition="in" filter="fade">
                                      <p:cBhvr>
                                        <p:cTn id="32" dur="1"/>
                                        <p:tgtEl>
                                          <p:spTgt spid="179">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79">
                                            <p:txEl>
                                              <p:pRg st="6" end="6"/>
                                            </p:txEl>
                                          </p:spTgt>
                                        </p:tgtEl>
                                        <p:attrNameLst>
                                          <p:attrName>style.visibility</p:attrName>
                                        </p:attrNameLst>
                                      </p:cBhvr>
                                      <p:to>
                                        <p:strVal val="visible"/>
                                      </p:to>
                                    </p:set>
                                    <p:animEffect transition="in" filter="fade">
                                      <p:cBhvr>
                                        <p:cTn id="37" dur="1"/>
                                        <p:tgtEl>
                                          <p:spTgt spid="179">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79">
                                            <p:txEl>
                                              <p:pRg st="7" end="7"/>
                                            </p:txEl>
                                          </p:spTgt>
                                        </p:tgtEl>
                                        <p:attrNameLst>
                                          <p:attrName>style.visibility</p:attrName>
                                        </p:attrNameLst>
                                      </p:cBhvr>
                                      <p:to>
                                        <p:strVal val="visible"/>
                                      </p:to>
                                    </p:set>
                                    <p:animEffect transition="in" filter="fade">
                                      <p:cBhvr>
                                        <p:cTn id="42" dur="1"/>
                                        <p:tgtEl>
                                          <p:spTgt spid="179">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79">
                                            <p:txEl>
                                              <p:pRg st="8" end="8"/>
                                            </p:txEl>
                                          </p:spTgt>
                                        </p:tgtEl>
                                        <p:attrNameLst>
                                          <p:attrName>style.visibility</p:attrName>
                                        </p:attrNameLst>
                                      </p:cBhvr>
                                      <p:to>
                                        <p:strVal val="visible"/>
                                      </p:to>
                                    </p:set>
                                    <p:animEffect transition="in" filter="fade">
                                      <p:cBhvr>
                                        <p:cTn id="47" dur="1"/>
                                        <p:tgtEl>
                                          <p:spTgt spid="179">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79">
                                            <p:txEl>
                                              <p:pRg st="9" end="9"/>
                                            </p:txEl>
                                          </p:spTgt>
                                        </p:tgtEl>
                                        <p:attrNameLst>
                                          <p:attrName>style.visibility</p:attrName>
                                        </p:attrNameLst>
                                      </p:cBhvr>
                                      <p:to>
                                        <p:strVal val="visible"/>
                                      </p:to>
                                    </p:set>
                                    <p:animEffect transition="in" filter="fade">
                                      <p:cBhvr>
                                        <p:cTn id="52" dur="1"/>
                                        <p:tgtEl>
                                          <p:spTgt spid="179">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p:cNvSpPr/>
          <p:nvPr/>
        </p:nvSpPr>
        <p:spPr>
          <a:xfrm>
            <a:off x="6467216" y="1239916"/>
            <a:ext cx="1077237" cy="513839"/>
          </a:xfrm>
          <a:prstGeom prst="rect">
            <a:avLst/>
          </a:prstGeom>
          <a:solidFill>
            <a:srgbClr val="0080FF"/>
          </a:solidFill>
          <a:ln>
            <a:solidFill>
              <a:srgbClr val="008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solidFill>
                  <a:schemeClr val="bg1"/>
                </a:solidFill>
              </a:rPr>
              <a:t>Probability</a:t>
            </a:r>
            <a:endParaRPr lang="en-US" dirty="0">
              <a:solidFill>
                <a:schemeClr val="bg1"/>
              </a:solidFill>
            </a:endParaRPr>
          </a:p>
        </p:txBody>
      </p:sp>
      <p:sp>
        <p:nvSpPr>
          <p:cNvPr id="2" name="Title 1"/>
          <p:cNvSpPr>
            <a:spLocks noGrp="1"/>
          </p:cNvSpPr>
          <p:nvPr>
            <p:ph type="title"/>
          </p:nvPr>
        </p:nvSpPr>
        <p:spPr/>
        <p:txBody>
          <a:bodyPr/>
          <a:lstStyle/>
          <a:p>
            <a:r>
              <a:rPr lang="en-US" dirty="0" smtClean="0">
                <a:latin typeface="+mn-lt"/>
              </a:rPr>
              <a:t>Neural Machine </a:t>
            </a:r>
            <a:r>
              <a:rPr lang="en-US" dirty="0" smtClean="0">
                <a:latin typeface="+mn-lt"/>
              </a:rPr>
              <a:t>Translation as Multi-class Classification</a:t>
            </a:r>
            <a:endParaRPr lang="en-US" dirty="0">
              <a:latin typeface="+mn-lt"/>
            </a:endParaRPr>
          </a:p>
        </p:txBody>
      </p:sp>
      <p:sp>
        <p:nvSpPr>
          <p:cNvPr id="10" name="Rectangle 9"/>
          <p:cNvSpPr/>
          <p:nvPr/>
        </p:nvSpPr>
        <p:spPr>
          <a:xfrm>
            <a:off x="6467216" y="2609345"/>
            <a:ext cx="2558114" cy="529122"/>
          </a:xfrm>
          <a:prstGeom prst="rect">
            <a:avLst/>
          </a:prstGeom>
          <a:solidFill>
            <a:srgbClr val="0080FF"/>
          </a:solidFill>
          <a:ln>
            <a:solidFill>
              <a:srgbClr val="008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2" name="Double Bracket 11"/>
          <p:cNvSpPr/>
          <p:nvPr/>
        </p:nvSpPr>
        <p:spPr>
          <a:xfrm>
            <a:off x="1847178" y="2873906"/>
            <a:ext cx="705678" cy="2060713"/>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smtClean="0"/>
              <a:t>0</a:t>
            </a:r>
          </a:p>
          <a:p>
            <a:pPr algn="ctr"/>
            <a:r>
              <a:rPr lang="en-US" dirty="0" smtClean="0"/>
              <a:t>1</a:t>
            </a:r>
          </a:p>
          <a:p>
            <a:pPr algn="ctr"/>
            <a:r>
              <a:rPr lang="en-US" dirty="0" smtClean="0"/>
              <a:t>0</a:t>
            </a:r>
          </a:p>
          <a:p>
            <a:pPr algn="ctr"/>
            <a:r>
              <a:rPr lang="en-US" dirty="0" smtClean="0"/>
              <a:t>1</a:t>
            </a:r>
          </a:p>
          <a:p>
            <a:pPr algn="ctr"/>
            <a:r>
              <a:rPr lang="en-US" dirty="0" smtClean="0"/>
              <a:t>0</a:t>
            </a:r>
          </a:p>
          <a:p>
            <a:pPr algn="ctr"/>
            <a:r>
              <a:rPr lang="en-US" dirty="0"/>
              <a:t>1</a:t>
            </a:r>
            <a:endParaRPr lang="en-US" dirty="0" smtClean="0"/>
          </a:p>
          <a:p>
            <a:pPr algn="ctr"/>
            <a:r>
              <a:rPr lang="en-US" dirty="0" smtClean="0"/>
              <a:t>1</a:t>
            </a:r>
          </a:p>
          <a:p>
            <a:pPr algn="ctr"/>
            <a:r>
              <a:rPr lang="en-US" dirty="0" smtClean="0"/>
              <a:t>0</a:t>
            </a:r>
          </a:p>
        </p:txBody>
      </p:sp>
      <p:pic>
        <p:nvPicPr>
          <p:cNvPr id="13" name="Picture 12"/>
          <p:cNvPicPr>
            <a:picLocks noChangeAspect="1"/>
          </p:cNvPicPr>
          <p:nvPr/>
        </p:nvPicPr>
        <p:blipFill>
          <a:blip r:embed="rId2"/>
          <a:stretch>
            <a:fillRect/>
          </a:stretch>
        </p:blipFill>
        <p:spPr>
          <a:xfrm>
            <a:off x="311700" y="3471224"/>
            <a:ext cx="840963" cy="791494"/>
          </a:xfrm>
          <a:prstGeom prst="rect">
            <a:avLst/>
          </a:prstGeom>
        </p:spPr>
      </p:pic>
      <p:sp>
        <p:nvSpPr>
          <p:cNvPr id="14" name="Right Arrow 13"/>
          <p:cNvSpPr/>
          <p:nvPr/>
        </p:nvSpPr>
        <p:spPr>
          <a:xfrm>
            <a:off x="1292345" y="3600432"/>
            <a:ext cx="414653" cy="5300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p:cNvSpPr/>
          <p:nvPr/>
        </p:nvSpPr>
        <p:spPr>
          <a:xfrm>
            <a:off x="2642516" y="3600432"/>
            <a:ext cx="414653" cy="5300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Double Bracket 15"/>
          <p:cNvSpPr/>
          <p:nvPr/>
        </p:nvSpPr>
        <p:spPr>
          <a:xfrm>
            <a:off x="6582185" y="3217776"/>
            <a:ext cx="705678" cy="1295400"/>
          </a:xfrm>
          <a:prstGeom prst="bracketPair">
            <a:avLst/>
          </a:prstGeom>
          <a:ln>
            <a:solidFill>
              <a:srgbClr val="008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smtClean="0"/>
              <a:t>0.55</a:t>
            </a:r>
          </a:p>
          <a:p>
            <a:pPr algn="ctr"/>
            <a:r>
              <a:rPr lang="en-US" dirty="0" smtClean="0"/>
              <a:t>0.300.10</a:t>
            </a:r>
          </a:p>
          <a:p>
            <a:pPr algn="ctr"/>
            <a:r>
              <a:rPr lang="en-US" dirty="0" smtClean="0"/>
              <a:t>0.05</a:t>
            </a:r>
          </a:p>
        </p:txBody>
      </p:sp>
      <p:sp>
        <p:nvSpPr>
          <p:cNvPr id="17" name="Right Arrow 16"/>
          <p:cNvSpPr/>
          <p:nvPr/>
        </p:nvSpPr>
        <p:spPr>
          <a:xfrm>
            <a:off x="6052563" y="3541950"/>
            <a:ext cx="414653" cy="530089"/>
          </a:xfrm>
          <a:prstGeom prst="rightArrow">
            <a:avLst/>
          </a:prstGeom>
          <a:solidFill>
            <a:srgbClr val="66CCFF"/>
          </a:solidFill>
          <a:ln>
            <a:solidFill>
              <a:srgbClr val="008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7860516" y="3326867"/>
            <a:ext cx="591465" cy="1077218"/>
          </a:xfrm>
          <a:prstGeom prst="rect">
            <a:avLst/>
          </a:prstGeom>
          <a:noFill/>
        </p:spPr>
        <p:txBody>
          <a:bodyPr wrap="square" rtlCol="0">
            <a:spAutoFit/>
          </a:bodyPr>
          <a:lstStyle/>
          <a:p>
            <a:r>
              <a:rPr lang="en-US" sz="1600" dirty="0" smtClean="0"/>
              <a:t>cat</a:t>
            </a:r>
          </a:p>
          <a:p>
            <a:r>
              <a:rPr lang="en-US" sz="1600" dirty="0"/>
              <a:t>t</a:t>
            </a:r>
            <a:r>
              <a:rPr lang="en-US" sz="1600" dirty="0" smtClean="0"/>
              <a:t>iger</a:t>
            </a:r>
          </a:p>
          <a:p>
            <a:r>
              <a:rPr lang="en-US" sz="1600" dirty="0"/>
              <a:t>d</a:t>
            </a:r>
            <a:r>
              <a:rPr lang="en-US" sz="1600" dirty="0" smtClean="0"/>
              <a:t>og</a:t>
            </a:r>
          </a:p>
          <a:p>
            <a:r>
              <a:rPr lang="en-US" sz="1600" dirty="0" smtClean="0"/>
              <a:t>man</a:t>
            </a:r>
          </a:p>
        </p:txBody>
      </p:sp>
      <p:sp>
        <p:nvSpPr>
          <p:cNvPr id="19" name="TextBox 18"/>
          <p:cNvSpPr txBox="1"/>
          <p:nvPr/>
        </p:nvSpPr>
        <p:spPr>
          <a:xfrm>
            <a:off x="6518201" y="2720017"/>
            <a:ext cx="975267" cy="307777"/>
          </a:xfrm>
          <a:prstGeom prst="rect">
            <a:avLst/>
          </a:prstGeom>
          <a:noFill/>
          <a:ln>
            <a:noFill/>
          </a:ln>
        </p:spPr>
        <p:txBody>
          <a:bodyPr wrap="none" rtlCol="0">
            <a:spAutoFit/>
          </a:bodyPr>
          <a:lstStyle/>
          <a:p>
            <a:r>
              <a:rPr lang="en-US" sz="1400" dirty="0" smtClean="0">
                <a:solidFill>
                  <a:schemeClr val="bg1"/>
                </a:solidFill>
              </a:rPr>
              <a:t>Probability</a:t>
            </a:r>
            <a:endParaRPr lang="en-US" sz="1400" dirty="0">
              <a:solidFill>
                <a:schemeClr val="bg1"/>
              </a:solidFill>
            </a:endParaRPr>
          </a:p>
        </p:txBody>
      </p:sp>
      <p:sp>
        <p:nvSpPr>
          <p:cNvPr id="20" name="TextBox 19"/>
          <p:cNvSpPr txBox="1"/>
          <p:nvPr/>
        </p:nvSpPr>
        <p:spPr>
          <a:xfrm>
            <a:off x="7544453" y="2612296"/>
            <a:ext cx="1564934" cy="523220"/>
          </a:xfrm>
          <a:prstGeom prst="rect">
            <a:avLst/>
          </a:prstGeom>
          <a:noFill/>
          <a:ln>
            <a:noFill/>
          </a:ln>
        </p:spPr>
        <p:txBody>
          <a:bodyPr wrap="square" rtlCol="0">
            <a:spAutoFit/>
          </a:bodyPr>
          <a:lstStyle/>
          <a:p>
            <a:pPr algn="ctr"/>
            <a:r>
              <a:rPr lang="en-US" sz="1400" dirty="0" smtClean="0">
                <a:solidFill>
                  <a:schemeClr val="bg1"/>
                </a:solidFill>
              </a:rPr>
              <a:t>that the picture</a:t>
            </a:r>
          </a:p>
          <a:p>
            <a:pPr marL="6350" algn="ctr"/>
            <a:r>
              <a:rPr lang="en-US" sz="1400" dirty="0" smtClean="0">
                <a:solidFill>
                  <a:schemeClr val="bg1"/>
                </a:solidFill>
              </a:rPr>
              <a:t> is a </a:t>
            </a:r>
            <a:r>
              <a:rPr lang="is-IS" sz="1400" dirty="0" smtClean="0">
                <a:solidFill>
                  <a:schemeClr val="bg1"/>
                </a:solidFill>
              </a:rPr>
              <a:t>…</a:t>
            </a:r>
            <a:endParaRPr lang="en-US" sz="1400" dirty="0">
              <a:solidFill>
                <a:schemeClr val="bg1"/>
              </a:solidFill>
            </a:endParaRPr>
          </a:p>
        </p:txBody>
      </p:sp>
      <p:pic>
        <p:nvPicPr>
          <p:cNvPr id="3" name="Picture 2"/>
          <p:cNvPicPr>
            <a:picLocks noChangeAspect="1"/>
          </p:cNvPicPr>
          <p:nvPr/>
        </p:nvPicPr>
        <p:blipFill>
          <a:blip r:embed="rId3"/>
          <a:stretch>
            <a:fillRect/>
          </a:stretch>
        </p:blipFill>
        <p:spPr>
          <a:xfrm>
            <a:off x="3138189" y="2728131"/>
            <a:ext cx="2901694" cy="2352261"/>
          </a:xfrm>
          <a:prstGeom prst="rect">
            <a:avLst/>
          </a:prstGeom>
        </p:spPr>
      </p:pic>
      <p:sp>
        <p:nvSpPr>
          <p:cNvPr id="21" name="TextBox 20"/>
          <p:cNvSpPr txBox="1"/>
          <p:nvPr/>
        </p:nvSpPr>
        <p:spPr>
          <a:xfrm>
            <a:off x="7544453" y="1230535"/>
            <a:ext cx="1480877" cy="523220"/>
          </a:xfrm>
          <a:prstGeom prst="rect">
            <a:avLst/>
          </a:prstGeom>
          <a:solidFill>
            <a:srgbClr val="00B050"/>
          </a:solidFill>
          <a:ln>
            <a:noFill/>
          </a:ln>
        </p:spPr>
        <p:txBody>
          <a:bodyPr wrap="square" rtlCol="0">
            <a:spAutoFit/>
          </a:bodyPr>
          <a:lstStyle/>
          <a:p>
            <a:pPr algn="ctr"/>
            <a:r>
              <a:rPr lang="en-US" sz="1400" dirty="0" smtClean="0">
                <a:solidFill>
                  <a:srgbClr val="FFFF00"/>
                </a:solidFill>
              </a:rPr>
              <a:t>Of the next Chinese word</a:t>
            </a:r>
            <a:endParaRPr lang="en-US" sz="1400" dirty="0">
              <a:solidFill>
                <a:srgbClr val="FFFF00"/>
              </a:solidFill>
            </a:endParaRPr>
          </a:p>
        </p:txBody>
      </p:sp>
      <p:sp>
        <p:nvSpPr>
          <p:cNvPr id="23" name="Folded Corner 30">
            <a:extLst>
              <a:ext uri="{FF2B5EF4-FFF2-40B4-BE49-F238E27FC236}">
                <a16:creationId xmlns:a16="http://schemas.microsoft.com/office/drawing/2014/main" xmlns="" id="{961C9F4A-CCFB-4E17-AA2B-332CD6095B08}"/>
              </a:ext>
            </a:extLst>
          </p:cNvPr>
          <p:cNvSpPr/>
          <p:nvPr/>
        </p:nvSpPr>
        <p:spPr>
          <a:xfrm>
            <a:off x="125411" y="3182071"/>
            <a:ext cx="1051965" cy="1366809"/>
          </a:xfrm>
          <a:prstGeom prst="foldedCorner">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HK" sz="1200" dirty="0" smtClean="0">
                <a:cs typeface="Arial" panose="020B0604020202020204" pitchFamily="34" charset="0"/>
              </a:rPr>
              <a:t>ST: I go </a:t>
            </a:r>
            <a:r>
              <a:rPr lang="en-US" altLang="zh-HK" sz="1200" smtClean="0">
                <a:cs typeface="Arial" panose="020B0604020202020204" pitchFamily="34" charset="0"/>
              </a:rPr>
              <a:t>to school by bus.</a:t>
            </a:r>
            <a:endParaRPr lang="en-US" altLang="zh-HK" sz="1200" dirty="0">
              <a:cs typeface="Arial" panose="020B0604020202020204" pitchFamily="34" charset="0"/>
            </a:endParaRPr>
          </a:p>
        </p:txBody>
      </p:sp>
      <p:sp>
        <p:nvSpPr>
          <p:cNvPr id="24" name="Double Bracket 23"/>
          <p:cNvSpPr/>
          <p:nvPr/>
        </p:nvSpPr>
        <p:spPr>
          <a:xfrm>
            <a:off x="1842278" y="1729546"/>
            <a:ext cx="705678" cy="4349429"/>
          </a:xfrm>
          <a:prstGeom prst="bracketPair">
            <a:avLst/>
          </a:prstGeom>
          <a:solidFill>
            <a:schemeClr val="bg1"/>
          </a:solidFill>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smtClean="0"/>
              <a:t>0</a:t>
            </a:r>
          </a:p>
          <a:p>
            <a:pPr algn="ctr"/>
            <a:r>
              <a:rPr lang="en-US" dirty="0" smtClean="0"/>
              <a:t>1</a:t>
            </a:r>
          </a:p>
          <a:p>
            <a:pPr algn="ctr"/>
            <a:r>
              <a:rPr lang="en-US" dirty="0" smtClean="0"/>
              <a:t>0</a:t>
            </a:r>
          </a:p>
          <a:p>
            <a:pPr algn="ctr"/>
            <a:r>
              <a:rPr lang="en-US" dirty="0" smtClean="0"/>
              <a:t>1</a:t>
            </a:r>
          </a:p>
          <a:p>
            <a:pPr algn="ctr"/>
            <a:r>
              <a:rPr lang="en-US" dirty="0" smtClean="0"/>
              <a:t>0</a:t>
            </a:r>
          </a:p>
          <a:p>
            <a:pPr algn="ctr"/>
            <a:r>
              <a:rPr lang="en-US" dirty="0"/>
              <a:t>1</a:t>
            </a:r>
            <a:endParaRPr lang="en-US" dirty="0" smtClean="0"/>
          </a:p>
          <a:p>
            <a:pPr algn="ctr"/>
            <a:r>
              <a:rPr lang="en-US" dirty="0" smtClean="0"/>
              <a:t>1</a:t>
            </a:r>
          </a:p>
          <a:p>
            <a:pPr algn="ctr"/>
            <a:r>
              <a:rPr lang="en-US" dirty="0" smtClean="0"/>
              <a:t>0</a:t>
            </a:r>
          </a:p>
          <a:p>
            <a:pPr algn="ctr"/>
            <a:r>
              <a:rPr lang="en-US" dirty="0" smtClean="0"/>
              <a:t>1</a:t>
            </a:r>
          </a:p>
          <a:p>
            <a:pPr algn="ctr"/>
            <a:r>
              <a:rPr lang="en-US" dirty="0" smtClean="0"/>
              <a:t>0</a:t>
            </a:r>
          </a:p>
          <a:p>
            <a:pPr algn="ctr"/>
            <a:r>
              <a:rPr lang="en-US" dirty="0" smtClean="0"/>
              <a:t>0</a:t>
            </a:r>
          </a:p>
          <a:p>
            <a:pPr algn="ctr"/>
            <a:r>
              <a:rPr lang="en-US" dirty="0" smtClean="0"/>
              <a:t>1</a:t>
            </a:r>
          </a:p>
          <a:p>
            <a:pPr algn="ctr"/>
            <a:r>
              <a:rPr lang="en-US" dirty="0" smtClean="0"/>
              <a:t>0</a:t>
            </a:r>
          </a:p>
          <a:p>
            <a:pPr algn="ctr"/>
            <a:r>
              <a:rPr lang="en-US" dirty="0" smtClean="0"/>
              <a:t>1</a:t>
            </a:r>
          </a:p>
          <a:p>
            <a:pPr algn="ctr"/>
            <a:r>
              <a:rPr lang="en-US" dirty="0" smtClean="0"/>
              <a:t>0</a:t>
            </a:r>
          </a:p>
          <a:p>
            <a:pPr algn="ctr"/>
            <a:r>
              <a:rPr lang="en-US" dirty="0" smtClean="0"/>
              <a:t>1</a:t>
            </a:r>
          </a:p>
          <a:p>
            <a:pPr algn="ctr"/>
            <a:r>
              <a:rPr lang="en-US" dirty="0" smtClean="0"/>
              <a:t>0</a:t>
            </a:r>
          </a:p>
          <a:p>
            <a:pPr algn="ctr"/>
            <a:r>
              <a:rPr lang="en-US" dirty="0" smtClean="0"/>
              <a:t>1</a:t>
            </a:r>
          </a:p>
          <a:p>
            <a:pPr algn="ctr"/>
            <a:r>
              <a:rPr lang="en-US" dirty="0" smtClean="0"/>
              <a:t>0</a:t>
            </a:r>
          </a:p>
          <a:p>
            <a:pPr algn="ctr"/>
            <a:r>
              <a:rPr lang="en-US" dirty="0" smtClean="0"/>
              <a:t>1</a:t>
            </a:r>
          </a:p>
          <a:p>
            <a:pPr algn="ctr"/>
            <a:r>
              <a:rPr lang="en-US" dirty="0"/>
              <a:t>0</a:t>
            </a:r>
            <a:endParaRPr lang="en-US" dirty="0" smtClean="0"/>
          </a:p>
        </p:txBody>
      </p:sp>
      <p:grpSp>
        <p:nvGrpSpPr>
          <p:cNvPr id="4" name="Group 3"/>
          <p:cNvGrpSpPr/>
          <p:nvPr/>
        </p:nvGrpSpPr>
        <p:grpSpPr>
          <a:xfrm>
            <a:off x="6625844" y="1807019"/>
            <a:ext cx="2418202" cy="3947859"/>
            <a:chOff x="6585757" y="1807019"/>
            <a:chExt cx="2418202" cy="3947859"/>
          </a:xfrm>
          <a:solidFill>
            <a:schemeClr val="bg1"/>
          </a:solidFill>
        </p:grpSpPr>
        <p:sp>
          <p:nvSpPr>
            <p:cNvPr id="25" name="TextBox 24"/>
            <p:cNvSpPr txBox="1"/>
            <p:nvPr/>
          </p:nvSpPr>
          <p:spPr>
            <a:xfrm>
              <a:off x="7565822" y="2011234"/>
              <a:ext cx="1438137" cy="3539430"/>
            </a:xfrm>
            <a:prstGeom prst="rect">
              <a:avLst/>
            </a:prstGeom>
            <a:grpFill/>
          </p:spPr>
          <p:txBody>
            <a:bodyPr wrap="square" rtlCol="0">
              <a:spAutoFit/>
            </a:bodyPr>
            <a:lstStyle/>
            <a:p>
              <a:r>
                <a:rPr lang="zh-TW" altLang="en-US" sz="1600" dirty="0" smtClean="0"/>
                <a:t>你</a:t>
              </a:r>
              <a:endParaRPr lang="en-US" altLang="zh-TW" sz="1600" dirty="0" smtClean="0"/>
            </a:p>
            <a:p>
              <a:r>
                <a:rPr lang="zh-TW" altLang="en-US" sz="1600" dirty="0" smtClean="0"/>
                <a:t>我</a:t>
              </a:r>
              <a:endParaRPr lang="en-US" altLang="zh-TW" sz="1600" dirty="0" smtClean="0"/>
            </a:p>
            <a:p>
              <a:r>
                <a:rPr lang="zh-TW" altLang="en-US" sz="1600" dirty="0" smtClean="0"/>
                <a:t>他</a:t>
              </a:r>
              <a:endParaRPr lang="en-US" altLang="zh-TW" sz="1600" dirty="0" smtClean="0"/>
            </a:p>
            <a:p>
              <a:r>
                <a:rPr lang="zh-TW" altLang="en-US" sz="1600" dirty="0" smtClean="0"/>
                <a:t>乘</a:t>
              </a:r>
              <a:endParaRPr lang="en-US" altLang="zh-TW" sz="1600" dirty="0" smtClean="0"/>
            </a:p>
            <a:p>
              <a:r>
                <a:rPr lang="zh-TW" altLang="en-US" sz="1600" dirty="0" smtClean="0"/>
                <a:t>走</a:t>
              </a:r>
              <a:endParaRPr lang="en-US" altLang="zh-TW" sz="1600" dirty="0" smtClean="0"/>
            </a:p>
            <a:p>
              <a:r>
                <a:rPr lang="zh-TW" altLang="en-US" sz="1600" dirty="0" smtClean="0"/>
                <a:t>跑</a:t>
              </a:r>
              <a:endParaRPr lang="en-US" altLang="zh-TW" sz="1600" dirty="0" smtClean="0"/>
            </a:p>
            <a:p>
              <a:r>
                <a:rPr lang="zh-TW" altLang="en-US" sz="1600" dirty="0" smtClean="0"/>
                <a:t>公車</a:t>
              </a:r>
              <a:endParaRPr lang="en-US" altLang="zh-TW" sz="1600" dirty="0" smtClean="0"/>
            </a:p>
            <a:p>
              <a:r>
                <a:rPr lang="zh-TW" altLang="en-US" sz="1600" dirty="0" smtClean="0"/>
                <a:t>計程車</a:t>
              </a:r>
              <a:endParaRPr lang="en-US" altLang="zh-TW" sz="1600" dirty="0" smtClean="0"/>
            </a:p>
            <a:p>
              <a:r>
                <a:rPr lang="zh-TW" altLang="en-US" sz="1600" dirty="0" smtClean="0"/>
                <a:t>火車</a:t>
              </a:r>
              <a:endParaRPr lang="en-US" altLang="zh-TW" sz="1600" dirty="0" smtClean="0"/>
            </a:p>
            <a:p>
              <a:r>
                <a:rPr lang="zh-TW" altLang="en-US" sz="1600" dirty="0" smtClean="0"/>
                <a:t>去</a:t>
              </a:r>
              <a:endParaRPr lang="en-US" altLang="zh-TW" sz="1600" dirty="0" smtClean="0"/>
            </a:p>
            <a:p>
              <a:r>
                <a:rPr lang="zh-TW" altLang="en-US" sz="1600" dirty="0" smtClean="0"/>
                <a:t>來</a:t>
              </a:r>
              <a:endParaRPr lang="en-US" altLang="zh-TW" sz="1600" dirty="0" smtClean="0"/>
            </a:p>
            <a:p>
              <a:r>
                <a:rPr lang="zh-TW" altLang="en-US" sz="1600" dirty="0" smtClean="0"/>
                <a:t>學校</a:t>
              </a:r>
              <a:endParaRPr lang="en-US" altLang="zh-TW" sz="1600" dirty="0" smtClean="0"/>
            </a:p>
            <a:p>
              <a:r>
                <a:rPr lang="zh-TW" altLang="en-US" sz="1600" dirty="0" smtClean="0"/>
                <a:t>公司</a:t>
              </a:r>
              <a:endParaRPr lang="en-US" altLang="zh-TW" sz="1600" dirty="0" smtClean="0"/>
            </a:p>
            <a:p>
              <a:r>
                <a:rPr lang="zh-TW" altLang="en-US" sz="1600" dirty="0" smtClean="0"/>
                <a:t>公園</a:t>
              </a:r>
              <a:endParaRPr lang="en-US" sz="1600" dirty="0" smtClean="0"/>
            </a:p>
          </p:txBody>
        </p:sp>
        <p:sp>
          <p:nvSpPr>
            <p:cNvPr id="26" name="Double Bracket 25"/>
            <p:cNvSpPr/>
            <p:nvPr/>
          </p:nvSpPr>
          <p:spPr>
            <a:xfrm>
              <a:off x="6585757" y="1807019"/>
              <a:ext cx="705678" cy="3947859"/>
            </a:xfrm>
            <a:prstGeom prst="bracketPair">
              <a:avLst/>
            </a:prstGeom>
            <a:grpFill/>
            <a:ln>
              <a:solidFill>
                <a:srgbClr val="008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sz="1600" dirty="0" smtClean="0"/>
                <a:t>0.02</a:t>
              </a:r>
            </a:p>
            <a:p>
              <a:pPr algn="ctr"/>
              <a:r>
                <a:rPr lang="en-US" sz="1600" dirty="0" smtClean="0"/>
                <a:t>0.95</a:t>
              </a:r>
            </a:p>
            <a:p>
              <a:pPr algn="ctr"/>
              <a:r>
                <a:rPr lang="en-US" sz="1600" dirty="0" smtClean="0"/>
                <a:t>0.03</a:t>
              </a:r>
            </a:p>
            <a:p>
              <a:pPr algn="ctr"/>
              <a:r>
                <a:rPr lang="en-US" altLang="zh-TW" sz="1600" dirty="0" smtClean="0"/>
                <a:t>0</a:t>
              </a:r>
            </a:p>
            <a:p>
              <a:pPr algn="ctr"/>
              <a:r>
                <a:rPr lang="en-US" altLang="zh-TW" sz="1600" dirty="0" smtClean="0"/>
                <a:t>0</a:t>
              </a:r>
            </a:p>
            <a:p>
              <a:pPr algn="ctr"/>
              <a:r>
                <a:rPr lang="en-US" altLang="zh-TW" sz="1600" dirty="0" smtClean="0"/>
                <a:t>0</a:t>
              </a:r>
            </a:p>
            <a:p>
              <a:pPr algn="ctr"/>
              <a:r>
                <a:rPr lang="en-US" altLang="zh-TW" sz="1600" dirty="0" smtClean="0"/>
                <a:t>0</a:t>
              </a:r>
            </a:p>
            <a:p>
              <a:pPr algn="ctr"/>
              <a:r>
                <a:rPr lang="en-US" altLang="zh-TW" sz="1600" dirty="0" smtClean="0"/>
                <a:t>0</a:t>
              </a:r>
            </a:p>
            <a:p>
              <a:pPr algn="ctr"/>
              <a:r>
                <a:rPr lang="en-US" altLang="zh-TW" sz="1600" dirty="0" smtClean="0"/>
                <a:t>0</a:t>
              </a:r>
            </a:p>
            <a:p>
              <a:pPr algn="ctr"/>
              <a:r>
                <a:rPr lang="en-US" altLang="zh-TW" sz="1600" dirty="0" smtClean="0"/>
                <a:t>0</a:t>
              </a:r>
            </a:p>
            <a:p>
              <a:pPr algn="ctr"/>
              <a:r>
                <a:rPr lang="en-US" altLang="zh-TW" sz="1600" dirty="0" smtClean="0"/>
                <a:t>0</a:t>
              </a:r>
            </a:p>
            <a:p>
              <a:pPr algn="ctr"/>
              <a:r>
                <a:rPr lang="en-US" altLang="zh-TW" sz="1600" dirty="0" smtClean="0"/>
                <a:t>0</a:t>
              </a:r>
            </a:p>
            <a:p>
              <a:pPr algn="ctr"/>
              <a:r>
                <a:rPr lang="en-US" altLang="zh-TW" sz="1600" dirty="0" smtClean="0"/>
                <a:t>0</a:t>
              </a:r>
            </a:p>
            <a:p>
              <a:pPr algn="ctr"/>
              <a:r>
                <a:rPr lang="en-US" altLang="zh-TW" sz="1600" dirty="0" smtClean="0"/>
                <a:t>0</a:t>
              </a:r>
            </a:p>
          </p:txBody>
        </p:sp>
      </p:grpSp>
      <p:sp>
        <p:nvSpPr>
          <p:cNvPr id="6" name="Rectangle 5"/>
          <p:cNvSpPr/>
          <p:nvPr/>
        </p:nvSpPr>
        <p:spPr>
          <a:xfrm>
            <a:off x="6518201" y="2291379"/>
            <a:ext cx="1933780" cy="26470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14784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xit" presetSubtype="10" fill="hold" nodeType="clickEffect">
                                  <p:stCondLst>
                                    <p:cond delay="0"/>
                                  </p:stCondLst>
                                  <p:childTnLst>
                                    <p:animEffect transition="out" filter="blinds(horizontal)">
                                      <p:cBhvr>
                                        <p:cTn id="6" dur="500"/>
                                        <p:tgtEl>
                                          <p:spTgt spid="13"/>
                                        </p:tgtEl>
                                      </p:cBhvr>
                                    </p:animEffect>
                                    <p:set>
                                      <p:cBhvr>
                                        <p:cTn id="7" dur="1" fill="hold">
                                          <p:stCondLst>
                                            <p:cond delay="499"/>
                                          </p:stCondLst>
                                        </p:cTn>
                                        <p:tgtEl>
                                          <p:spTgt spid="13"/>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3" presetClass="exit" presetSubtype="10" fill="hold" grpId="0" nodeType="clickEffect">
                                  <p:stCondLst>
                                    <p:cond delay="0"/>
                                  </p:stCondLst>
                                  <p:childTnLst>
                                    <p:animEffect transition="out" filter="blinds(horizontal)">
                                      <p:cBhvr>
                                        <p:cTn id="15" dur="500"/>
                                        <p:tgtEl>
                                          <p:spTgt spid="12"/>
                                        </p:tgtEl>
                                      </p:cBhvr>
                                    </p:animEffect>
                                    <p:set>
                                      <p:cBhvr>
                                        <p:cTn id="16" dur="1" fill="hold">
                                          <p:stCondLst>
                                            <p:cond delay="499"/>
                                          </p:stCondLst>
                                        </p:cTn>
                                        <p:tgtEl>
                                          <p:spTgt spid="12"/>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3" presetClass="exit" presetSubtype="10" fill="hold" grpId="0" nodeType="clickEffect">
                                  <p:stCondLst>
                                    <p:cond delay="0"/>
                                  </p:stCondLst>
                                  <p:childTnLst>
                                    <p:animEffect transition="out" filter="blinds(horizontal)">
                                      <p:cBhvr>
                                        <p:cTn id="24" dur="500"/>
                                        <p:tgtEl>
                                          <p:spTgt spid="16"/>
                                        </p:tgtEl>
                                      </p:cBhvr>
                                    </p:animEffect>
                                    <p:set>
                                      <p:cBhvr>
                                        <p:cTn id="25" dur="1" fill="hold">
                                          <p:stCondLst>
                                            <p:cond delay="499"/>
                                          </p:stCondLst>
                                        </p:cTn>
                                        <p:tgtEl>
                                          <p:spTgt spid="16"/>
                                        </p:tgtEl>
                                        <p:attrNameLst>
                                          <p:attrName>style.visibility</p:attrName>
                                        </p:attrNameLst>
                                      </p:cBhvr>
                                      <p:to>
                                        <p:strVal val="hidden"/>
                                      </p:to>
                                    </p:set>
                                  </p:childTnLst>
                                </p:cTn>
                              </p:par>
                              <p:par>
                                <p:cTn id="26" presetID="3" presetClass="exit" presetSubtype="10" fill="hold" grpId="0" nodeType="withEffect">
                                  <p:stCondLst>
                                    <p:cond delay="0"/>
                                  </p:stCondLst>
                                  <p:childTnLst>
                                    <p:animEffect transition="out" filter="blinds(horizontal)">
                                      <p:cBhvr>
                                        <p:cTn id="27" dur="500"/>
                                        <p:tgtEl>
                                          <p:spTgt spid="18"/>
                                        </p:tgtEl>
                                      </p:cBhvr>
                                    </p:animEffect>
                                    <p:set>
                                      <p:cBhvr>
                                        <p:cTn id="28" dur="1" fill="hold">
                                          <p:stCondLst>
                                            <p:cond delay="499"/>
                                          </p:stCondLst>
                                        </p:cTn>
                                        <p:tgtEl>
                                          <p:spTgt spid="18"/>
                                        </p:tgtEl>
                                        <p:attrNameLst>
                                          <p:attrName>style.visibility</p:attrName>
                                        </p:attrNameLst>
                                      </p:cBhvr>
                                      <p:to>
                                        <p:strVal val="hidden"/>
                                      </p:to>
                                    </p:set>
                                  </p:childTnLst>
                                </p:cTn>
                              </p:par>
                              <p:par>
                                <p:cTn id="29" presetID="3" presetClass="exit" presetSubtype="10" fill="hold" grpId="0" nodeType="withEffect">
                                  <p:stCondLst>
                                    <p:cond delay="0"/>
                                  </p:stCondLst>
                                  <p:childTnLst>
                                    <p:animEffect transition="out" filter="blinds(horizontal)">
                                      <p:cBhvr>
                                        <p:cTn id="30" dur="500"/>
                                        <p:tgtEl>
                                          <p:spTgt spid="20"/>
                                        </p:tgtEl>
                                      </p:cBhvr>
                                    </p:animEffect>
                                    <p:set>
                                      <p:cBhvr>
                                        <p:cTn id="31" dur="1" fill="hold">
                                          <p:stCondLst>
                                            <p:cond delay="499"/>
                                          </p:stCondLst>
                                        </p:cTn>
                                        <p:tgtEl>
                                          <p:spTgt spid="20"/>
                                        </p:tgtEl>
                                        <p:attrNameLst>
                                          <p:attrName>style.visibility</p:attrName>
                                        </p:attrNameLst>
                                      </p:cBhvr>
                                      <p:to>
                                        <p:strVal val="hidden"/>
                                      </p:to>
                                    </p:set>
                                  </p:childTnLst>
                                </p:cTn>
                              </p:par>
                              <p:par>
                                <p:cTn id="32" presetID="3" presetClass="exit" presetSubtype="10" fill="hold" grpId="1" nodeType="withEffect">
                                  <p:stCondLst>
                                    <p:cond delay="0"/>
                                  </p:stCondLst>
                                  <p:childTnLst>
                                    <p:animEffect transition="out" filter="blinds(horizontal)">
                                      <p:cBhvr>
                                        <p:cTn id="33" dur="500"/>
                                        <p:tgtEl>
                                          <p:spTgt spid="10"/>
                                        </p:tgtEl>
                                      </p:cBhvr>
                                    </p:animEffect>
                                    <p:set>
                                      <p:cBhvr>
                                        <p:cTn id="34" dur="1" fill="hold">
                                          <p:stCondLst>
                                            <p:cond delay="499"/>
                                          </p:stCondLst>
                                        </p:cTn>
                                        <p:tgtEl>
                                          <p:spTgt spid="10"/>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1"/>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4"/>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10" grpId="1" animBg="1"/>
      <p:bldP spid="12" grpId="0" animBg="1"/>
      <p:bldP spid="16" grpId="0" animBg="1"/>
      <p:bldP spid="18" grpId="0"/>
      <p:bldP spid="20" grpId="0"/>
      <p:bldP spid="21" grpId="0" animBg="1"/>
      <p:bldP spid="23" grpId="0" animBg="1"/>
      <p:bldP spid="24" grpId="0" animBg="1"/>
      <p:bldP spid="6"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Group 26"/>
          <p:cNvGrpSpPr/>
          <p:nvPr/>
        </p:nvGrpSpPr>
        <p:grpSpPr>
          <a:xfrm>
            <a:off x="6625844" y="1807019"/>
            <a:ext cx="2418202" cy="3947859"/>
            <a:chOff x="6585757" y="1807019"/>
            <a:chExt cx="2418202" cy="3947859"/>
          </a:xfrm>
          <a:solidFill>
            <a:schemeClr val="bg1"/>
          </a:solidFill>
        </p:grpSpPr>
        <p:sp>
          <p:nvSpPr>
            <p:cNvPr id="28" name="TextBox 27"/>
            <p:cNvSpPr txBox="1"/>
            <p:nvPr/>
          </p:nvSpPr>
          <p:spPr>
            <a:xfrm>
              <a:off x="7565822" y="2011234"/>
              <a:ext cx="1438137" cy="3539430"/>
            </a:xfrm>
            <a:prstGeom prst="rect">
              <a:avLst/>
            </a:prstGeom>
            <a:grpFill/>
          </p:spPr>
          <p:txBody>
            <a:bodyPr wrap="square" rtlCol="0">
              <a:spAutoFit/>
            </a:bodyPr>
            <a:lstStyle/>
            <a:p>
              <a:r>
                <a:rPr lang="zh-TW" altLang="en-US" sz="1600" dirty="0" smtClean="0"/>
                <a:t>你</a:t>
              </a:r>
              <a:endParaRPr lang="en-US" altLang="zh-TW" sz="1600" dirty="0" smtClean="0"/>
            </a:p>
            <a:p>
              <a:r>
                <a:rPr lang="zh-TW" altLang="en-US" sz="1600" dirty="0" smtClean="0"/>
                <a:t>我</a:t>
              </a:r>
              <a:endParaRPr lang="en-US" altLang="zh-TW" sz="1600" dirty="0" smtClean="0"/>
            </a:p>
            <a:p>
              <a:r>
                <a:rPr lang="zh-TW" altLang="en-US" sz="1600" dirty="0" smtClean="0"/>
                <a:t>他</a:t>
              </a:r>
              <a:endParaRPr lang="en-US" altLang="zh-TW" sz="1600" dirty="0" smtClean="0"/>
            </a:p>
            <a:p>
              <a:r>
                <a:rPr lang="zh-TW" altLang="en-US" sz="1600" dirty="0" smtClean="0"/>
                <a:t>乘</a:t>
              </a:r>
              <a:endParaRPr lang="en-US" altLang="zh-TW" sz="1600" dirty="0" smtClean="0"/>
            </a:p>
            <a:p>
              <a:r>
                <a:rPr lang="zh-TW" altLang="en-US" sz="1600" dirty="0" smtClean="0"/>
                <a:t>走</a:t>
              </a:r>
              <a:endParaRPr lang="en-US" altLang="zh-TW" sz="1600" dirty="0" smtClean="0"/>
            </a:p>
            <a:p>
              <a:r>
                <a:rPr lang="zh-TW" altLang="en-US" sz="1600" dirty="0" smtClean="0"/>
                <a:t>跑</a:t>
              </a:r>
              <a:endParaRPr lang="en-US" altLang="zh-TW" sz="1600" dirty="0" smtClean="0"/>
            </a:p>
            <a:p>
              <a:r>
                <a:rPr lang="zh-TW" altLang="en-US" sz="1600" dirty="0" smtClean="0"/>
                <a:t>公車</a:t>
              </a:r>
              <a:endParaRPr lang="en-US" altLang="zh-TW" sz="1600" dirty="0" smtClean="0"/>
            </a:p>
            <a:p>
              <a:r>
                <a:rPr lang="zh-TW" altLang="en-US" sz="1600" dirty="0" smtClean="0"/>
                <a:t>計程車</a:t>
              </a:r>
              <a:endParaRPr lang="en-US" altLang="zh-TW" sz="1600" dirty="0" smtClean="0"/>
            </a:p>
            <a:p>
              <a:r>
                <a:rPr lang="zh-TW" altLang="en-US" sz="1600" dirty="0" smtClean="0"/>
                <a:t>火車</a:t>
              </a:r>
              <a:endParaRPr lang="en-US" altLang="zh-TW" sz="1600" dirty="0" smtClean="0"/>
            </a:p>
            <a:p>
              <a:r>
                <a:rPr lang="zh-TW" altLang="en-US" sz="1600" dirty="0" smtClean="0"/>
                <a:t>去</a:t>
              </a:r>
              <a:endParaRPr lang="en-US" altLang="zh-TW" sz="1600" dirty="0" smtClean="0"/>
            </a:p>
            <a:p>
              <a:r>
                <a:rPr lang="zh-TW" altLang="en-US" sz="1600" dirty="0" smtClean="0"/>
                <a:t>來</a:t>
              </a:r>
              <a:endParaRPr lang="en-US" altLang="zh-TW" sz="1600" dirty="0" smtClean="0"/>
            </a:p>
            <a:p>
              <a:r>
                <a:rPr lang="zh-TW" altLang="en-US" sz="1600" dirty="0" smtClean="0"/>
                <a:t>學校</a:t>
              </a:r>
              <a:endParaRPr lang="en-US" altLang="zh-TW" sz="1600" dirty="0" smtClean="0"/>
            </a:p>
            <a:p>
              <a:r>
                <a:rPr lang="zh-TW" altLang="en-US" sz="1600" dirty="0" smtClean="0"/>
                <a:t>公司</a:t>
              </a:r>
              <a:endParaRPr lang="en-US" altLang="zh-TW" sz="1600" dirty="0" smtClean="0"/>
            </a:p>
            <a:p>
              <a:r>
                <a:rPr lang="zh-TW" altLang="en-US" sz="1600" dirty="0" smtClean="0"/>
                <a:t>公園</a:t>
              </a:r>
              <a:endParaRPr lang="en-US" sz="1600" dirty="0" smtClean="0"/>
            </a:p>
          </p:txBody>
        </p:sp>
        <p:sp>
          <p:nvSpPr>
            <p:cNvPr id="29" name="Double Bracket 28"/>
            <p:cNvSpPr/>
            <p:nvPr/>
          </p:nvSpPr>
          <p:spPr>
            <a:xfrm>
              <a:off x="6585757" y="1807019"/>
              <a:ext cx="705678" cy="3947859"/>
            </a:xfrm>
            <a:prstGeom prst="bracketPair">
              <a:avLst/>
            </a:prstGeom>
            <a:grpFill/>
            <a:ln>
              <a:solidFill>
                <a:srgbClr val="008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sz="1600" dirty="0" smtClean="0"/>
                <a:t>0</a:t>
              </a:r>
            </a:p>
            <a:p>
              <a:pPr algn="ctr"/>
              <a:r>
                <a:rPr lang="en-US" altLang="zh-TW" sz="1600" dirty="0" smtClean="0"/>
                <a:t>1</a:t>
              </a:r>
              <a:endParaRPr lang="en-US" sz="1600" dirty="0" smtClean="0"/>
            </a:p>
            <a:p>
              <a:pPr algn="ctr"/>
              <a:r>
                <a:rPr lang="en-US" sz="1600" dirty="0" smtClean="0"/>
                <a:t>0</a:t>
              </a:r>
            </a:p>
            <a:p>
              <a:pPr algn="ctr"/>
              <a:r>
                <a:rPr lang="en-US" altLang="zh-TW" sz="1600" dirty="0" smtClean="0"/>
                <a:t>0</a:t>
              </a:r>
            </a:p>
            <a:p>
              <a:pPr algn="ctr"/>
              <a:r>
                <a:rPr lang="en-US" altLang="zh-TW" sz="1600" dirty="0" smtClean="0"/>
                <a:t>0</a:t>
              </a:r>
            </a:p>
            <a:p>
              <a:pPr algn="ctr"/>
              <a:r>
                <a:rPr lang="en-US" altLang="zh-TW" sz="1600" dirty="0" smtClean="0"/>
                <a:t>0</a:t>
              </a:r>
            </a:p>
            <a:p>
              <a:pPr algn="ctr"/>
              <a:r>
                <a:rPr lang="en-US" altLang="zh-TW" sz="1600" dirty="0" smtClean="0"/>
                <a:t>0</a:t>
              </a:r>
            </a:p>
            <a:p>
              <a:pPr algn="ctr"/>
              <a:r>
                <a:rPr lang="en-US" altLang="zh-TW" sz="1600" dirty="0" smtClean="0"/>
                <a:t>0</a:t>
              </a:r>
            </a:p>
            <a:p>
              <a:pPr algn="ctr"/>
              <a:r>
                <a:rPr lang="en-US" altLang="zh-TW" sz="1600" dirty="0" smtClean="0"/>
                <a:t>0</a:t>
              </a:r>
            </a:p>
            <a:p>
              <a:pPr algn="ctr"/>
              <a:r>
                <a:rPr lang="en-US" altLang="zh-TW" sz="1600" dirty="0" smtClean="0"/>
                <a:t>0</a:t>
              </a:r>
            </a:p>
            <a:p>
              <a:pPr algn="ctr"/>
              <a:r>
                <a:rPr lang="en-US" altLang="zh-TW" sz="1600" dirty="0" smtClean="0"/>
                <a:t>0</a:t>
              </a:r>
            </a:p>
            <a:p>
              <a:pPr algn="ctr"/>
              <a:r>
                <a:rPr lang="en-US" altLang="zh-TW" sz="1600" dirty="0" smtClean="0"/>
                <a:t>0</a:t>
              </a:r>
            </a:p>
            <a:p>
              <a:pPr algn="ctr"/>
              <a:r>
                <a:rPr lang="en-US" altLang="zh-TW" sz="1600" dirty="0" smtClean="0"/>
                <a:t>0</a:t>
              </a:r>
            </a:p>
            <a:p>
              <a:pPr algn="ctr"/>
              <a:r>
                <a:rPr lang="en-US" altLang="zh-TW" sz="1600" dirty="0" smtClean="0"/>
                <a:t>0</a:t>
              </a:r>
            </a:p>
          </p:txBody>
        </p:sp>
      </p:grpSp>
      <p:grpSp>
        <p:nvGrpSpPr>
          <p:cNvPr id="35" name="Group 34"/>
          <p:cNvGrpSpPr/>
          <p:nvPr/>
        </p:nvGrpSpPr>
        <p:grpSpPr>
          <a:xfrm>
            <a:off x="6625844" y="1807019"/>
            <a:ext cx="2418202" cy="3947859"/>
            <a:chOff x="6585757" y="1807019"/>
            <a:chExt cx="2418202" cy="3947859"/>
          </a:xfrm>
          <a:solidFill>
            <a:schemeClr val="bg1"/>
          </a:solidFill>
        </p:grpSpPr>
        <p:sp>
          <p:nvSpPr>
            <p:cNvPr id="36" name="TextBox 35"/>
            <p:cNvSpPr txBox="1"/>
            <p:nvPr/>
          </p:nvSpPr>
          <p:spPr>
            <a:xfrm>
              <a:off x="7565822" y="2011234"/>
              <a:ext cx="1438137" cy="3539430"/>
            </a:xfrm>
            <a:prstGeom prst="rect">
              <a:avLst/>
            </a:prstGeom>
            <a:grpFill/>
          </p:spPr>
          <p:txBody>
            <a:bodyPr wrap="square" rtlCol="0">
              <a:spAutoFit/>
            </a:bodyPr>
            <a:lstStyle/>
            <a:p>
              <a:r>
                <a:rPr lang="zh-TW" altLang="en-US" sz="1600" dirty="0" smtClean="0"/>
                <a:t>你</a:t>
              </a:r>
              <a:endParaRPr lang="en-US" altLang="zh-TW" sz="1600" dirty="0" smtClean="0"/>
            </a:p>
            <a:p>
              <a:r>
                <a:rPr lang="zh-TW" altLang="en-US" sz="1600" dirty="0" smtClean="0"/>
                <a:t>我</a:t>
              </a:r>
              <a:endParaRPr lang="en-US" altLang="zh-TW" sz="1600" dirty="0" smtClean="0"/>
            </a:p>
            <a:p>
              <a:r>
                <a:rPr lang="zh-TW" altLang="en-US" sz="1600" dirty="0" smtClean="0"/>
                <a:t>他</a:t>
              </a:r>
              <a:endParaRPr lang="en-US" altLang="zh-TW" sz="1600" dirty="0" smtClean="0"/>
            </a:p>
            <a:p>
              <a:r>
                <a:rPr lang="zh-TW" altLang="en-US" sz="1600" dirty="0" smtClean="0"/>
                <a:t>乘</a:t>
              </a:r>
              <a:endParaRPr lang="en-US" altLang="zh-TW" sz="1600" dirty="0" smtClean="0"/>
            </a:p>
            <a:p>
              <a:r>
                <a:rPr lang="zh-TW" altLang="en-US" sz="1600" dirty="0" smtClean="0"/>
                <a:t>走</a:t>
              </a:r>
              <a:endParaRPr lang="en-US" altLang="zh-TW" sz="1600" dirty="0" smtClean="0"/>
            </a:p>
            <a:p>
              <a:r>
                <a:rPr lang="zh-TW" altLang="en-US" sz="1600" dirty="0" smtClean="0"/>
                <a:t>跑</a:t>
              </a:r>
              <a:endParaRPr lang="en-US" altLang="zh-TW" sz="1600" dirty="0" smtClean="0"/>
            </a:p>
            <a:p>
              <a:r>
                <a:rPr lang="zh-TW" altLang="en-US" sz="1600" dirty="0" smtClean="0"/>
                <a:t>公車</a:t>
              </a:r>
              <a:endParaRPr lang="en-US" altLang="zh-TW" sz="1600" dirty="0" smtClean="0"/>
            </a:p>
            <a:p>
              <a:r>
                <a:rPr lang="zh-TW" altLang="en-US" sz="1600" dirty="0" smtClean="0"/>
                <a:t>計程車</a:t>
              </a:r>
              <a:endParaRPr lang="en-US" altLang="zh-TW" sz="1600" dirty="0" smtClean="0"/>
            </a:p>
            <a:p>
              <a:r>
                <a:rPr lang="zh-TW" altLang="en-US" sz="1600" dirty="0" smtClean="0"/>
                <a:t>火車</a:t>
              </a:r>
              <a:endParaRPr lang="en-US" altLang="zh-TW" sz="1600" dirty="0" smtClean="0"/>
            </a:p>
            <a:p>
              <a:r>
                <a:rPr lang="zh-TW" altLang="en-US" sz="1600" dirty="0" smtClean="0"/>
                <a:t>去</a:t>
              </a:r>
              <a:endParaRPr lang="en-US" altLang="zh-TW" sz="1600" dirty="0" smtClean="0"/>
            </a:p>
            <a:p>
              <a:r>
                <a:rPr lang="zh-TW" altLang="en-US" sz="1600" dirty="0" smtClean="0"/>
                <a:t>來</a:t>
              </a:r>
              <a:endParaRPr lang="en-US" altLang="zh-TW" sz="1600" dirty="0" smtClean="0"/>
            </a:p>
            <a:p>
              <a:r>
                <a:rPr lang="zh-TW" altLang="en-US" sz="1600" dirty="0" smtClean="0"/>
                <a:t>學校</a:t>
              </a:r>
              <a:endParaRPr lang="en-US" altLang="zh-TW" sz="1600" dirty="0" smtClean="0"/>
            </a:p>
            <a:p>
              <a:r>
                <a:rPr lang="zh-TW" altLang="en-US" sz="1600" dirty="0" smtClean="0"/>
                <a:t>公司</a:t>
              </a:r>
              <a:endParaRPr lang="en-US" altLang="zh-TW" sz="1600" dirty="0" smtClean="0"/>
            </a:p>
            <a:p>
              <a:r>
                <a:rPr lang="zh-TW" altLang="en-US" sz="1600" dirty="0" smtClean="0"/>
                <a:t>公園</a:t>
              </a:r>
              <a:endParaRPr lang="en-US" sz="1600" dirty="0" smtClean="0"/>
            </a:p>
          </p:txBody>
        </p:sp>
        <p:sp>
          <p:nvSpPr>
            <p:cNvPr id="37" name="Double Bracket 36"/>
            <p:cNvSpPr/>
            <p:nvPr/>
          </p:nvSpPr>
          <p:spPr>
            <a:xfrm>
              <a:off x="6585757" y="1807019"/>
              <a:ext cx="705678" cy="3947859"/>
            </a:xfrm>
            <a:prstGeom prst="bracketPair">
              <a:avLst/>
            </a:prstGeom>
            <a:grpFill/>
            <a:ln>
              <a:solidFill>
                <a:srgbClr val="008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sz="1600" dirty="0" smtClean="0">
                  <a:solidFill>
                    <a:srgbClr val="FF0000"/>
                  </a:solidFill>
                </a:rPr>
                <a:t>0</a:t>
              </a:r>
            </a:p>
            <a:p>
              <a:pPr algn="ctr"/>
              <a:r>
                <a:rPr lang="en-US" altLang="zh-TW" sz="1600" dirty="0">
                  <a:solidFill>
                    <a:srgbClr val="FF0000"/>
                  </a:solidFill>
                </a:rPr>
                <a:t>0</a:t>
              </a:r>
              <a:endParaRPr lang="en-US" sz="1600" dirty="0" smtClean="0">
                <a:solidFill>
                  <a:srgbClr val="FF0000"/>
                </a:solidFill>
              </a:endParaRPr>
            </a:p>
            <a:p>
              <a:pPr algn="ctr"/>
              <a:r>
                <a:rPr lang="en-US" sz="1600" dirty="0" smtClean="0">
                  <a:solidFill>
                    <a:srgbClr val="FF0000"/>
                  </a:solidFill>
                </a:rPr>
                <a:t>0</a:t>
              </a:r>
            </a:p>
            <a:p>
              <a:pPr algn="ctr"/>
              <a:r>
                <a:rPr lang="en-US" altLang="zh-TW" sz="1600" dirty="0" smtClean="0">
                  <a:solidFill>
                    <a:srgbClr val="FF0000"/>
                  </a:solidFill>
                </a:rPr>
                <a:t>0.96</a:t>
              </a:r>
            </a:p>
            <a:p>
              <a:pPr algn="ctr"/>
              <a:r>
                <a:rPr lang="en-US" altLang="zh-TW" sz="1600" dirty="0" smtClean="0">
                  <a:solidFill>
                    <a:srgbClr val="FF0000"/>
                  </a:solidFill>
                </a:rPr>
                <a:t>0.03</a:t>
              </a:r>
            </a:p>
            <a:p>
              <a:pPr algn="ctr"/>
              <a:r>
                <a:rPr lang="en-US" altLang="zh-TW" sz="1600" dirty="0" smtClean="0">
                  <a:solidFill>
                    <a:srgbClr val="FF0000"/>
                  </a:solidFill>
                </a:rPr>
                <a:t>0.01</a:t>
              </a:r>
            </a:p>
            <a:p>
              <a:pPr algn="ctr"/>
              <a:r>
                <a:rPr lang="en-US" altLang="zh-TW" sz="1600" dirty="0" smtClean="0">
                  <a:solidFill>
                    <a:srgbClr val="FF0000"/>
                  </a:solidFill>
                </a:rPr>
                <a:t>0</a:t>
              </a:r>
            </a:p>
            <a:p>
              <a:pPr algn="ctr"/>
              <a:r>
                <a:rPr lang="en-US" altLang="zh-TW" sz="1600" dirty="0" smtClean="0">
                  <a:solidFill>
                    <a:srgbClr val="FF0000"/>
                  </a:solidFill>
                </a:rPr>
                <a:t>0</a:t>
              </a:r>
            </a:p>
            <a:p>
              <a:pPr algn="ctr"/>
              <a:r>
                <a:rPr lang="en-US" altLang="zh-TW" sz="1600" dirty="0" smtClean="0">
                  <a:solidFill>
                    <a:srgbClr val="FF0000"/>
                  </a:solidFill>
                </a:rPr>
                <a:t>0</a:t>
              </a:r>
            </a:p>
            <a:p>
              <a:pPr algn="ctr"/>
              <a:r>
                <a:rPr lang="en-US" altLang="zh-TW" sz="1600" dirty="0" smtClean="0">
                  <a:solidFill>
                    <a:srgbClr val="FF0000"/>
                  </a:solidFill>
                </a:rPr>
                <a:t>0</a:t>
              </a:r>
            </a:p>
            <a:p>
              <a:pPr algn="ctr"/>
              <a:r>
                <a:rPr lang="en-US" altLang="zh-TW" sz="1600" dirty="0" smtClean="0">
                  <a:solidFill>
                    <a:srgbClr val="FF0000"/>
                  </a:solidFill>
                </a:rPr>
                <a:t>0</a:t>
              </a:r>
            </a:p>
            <a:p>
              <a:pPr algn="ctr"/>
              <a:r>
                <a:rPr lang="en-US" altLang="zh-TW" sz="1600" dirty="0" smtClean="0">
                  <a:solidFill>
                    <a:srgbClr val="FF0000"/>
                  </a:solidFill>
                </a:rPr>
                <a:t>0</a:t>
              </a:r>
            </a:p>
            <a:p>
              <a:pPr algn="ctr"/>
              <a:r>
                <a:rPr lang="en-US" altLang="zh-TW" sz="1600" dirty="0" smtClean="0">
                  <a:solidFill>
                    <a:srgbClr val="FF0000"/>
                  </a:solidFill>
                </a:rPr>
                <a:t>0</a:t>
              </a:r>
            </a:p>
            <a:p>
              <a:pPr algn="ctr"/>
              <a:r>
                <a:rPr lang="en-US" altLang="zh-TW" sz="1600" dirty="0" smtClean="0">
                  <a:solidFill>
                    <a:srgbClr val="FF0000"/>
                  </a:solidFill>
                </a:rPr>
                <a:t>0</a:t>
              </a:r>
            </a:p>
          </p:txBody>
        </p:sp>
      </p:grpSp>
      <p:sp>
        <p:nvSpPr>
          <p:cNvPr id="22" name="Rectangle 21"/>
          <p:cNvSpPr/>
          <p:nvPr/>
        </p:nvSpPr>
        <p:spPr>
          <a:xfrm>
            <a:off x="6467216" y="1239916"/>
            <a:ext cx="1077237" cy="513839"/>
          </a:xfrm>
          <a:prstGeom prst="rect">
            <a:avLst/>
          </a:prstGeom>
          <a:solidFill>
            <a:srgbClr val="0080FF"/>
          </a:solidFill>
          <a:ln>
            <a:solidFill>
              <a:srgbClr val="008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solidFill>
                  <a:schemeClr val="bg1"/>
                </a:solidFill>
              </a:rPr>
              <a:t>Probability</a:t>
            </a:r>
            <a:endParaRPr lang="en-US" dirty="0">
              <a:solidFill>
                <a:schemeClr val="bg1"/>
              </a:solidFill>
            </a:endParaRPr>
          </a:p>
        </p:txBody>
      </p:sp>
      <p:sp>
        <p:nvSpPr>
          <p:cNvPr id="2" name="Title 1"/>
          <p:cNvSpPr>
            <a:spLocks noGrp="1"/>
          </p:cNvSpPr>
          <p:nvPr>
            <p:ph type="title"/>
          </p:nvPr>
        </p:nvSpPr>
        <p:spPr/>
        <p:txBody>
          <a:bodyPr/>
          <a:lstStyle/>
          <a:p>
            <a:r>
              <a:rPr lang="en-US" dirty="0" smtClean="0">
                <a:latin typeface="+mn-lt"/>
              </a:rPr>
              <a:t>Neural Machine Translation</a:t>
            </a:r>
            <a:endParaRPr lang="en-US" dirty="0">
              <a:latin typeface="+mn-lt"/>
            </a:endParaRPr>
          </a:p>
        </p:txBody>
      </p:sp>
      <p:sp>
        <p:nvSpPr>
          <p:cNvPr id="12" name="Double Bracket 11"/>
          <p:cNvSpPr/>
          <p:nvPr/>
        </p:nvSpPr>
        <p:spPr>
          <a:xfrm>
            <a:off x="1847178" y="2873906"/>
            <a:ext cx="705678" cy="2060713"/>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smtClean="0"/>
              <a:t>0</a:t>
            </a:r>
          </a:p>
          <a:p>
            <a:pPr algn="ctr"/>
            <a:r>
              <a:rPr lang="en-US" dirty="0" smtClean="0"/>
              <a:t>1</a:t>
            </a:r>
          </a:p>
          <a:p>
            <a:pPr algn="ctr"/>
            <a:r>
              <a:rPr lang="en-US" dirty="0" smtClean="0"/>
              <a:t>0</a:t>
            </a:r>
          </a:p>
          <a:p>
            <a:pPr algn="ctr"/>
            <a:r>
              <a:rPr lang="en-US" dirty="0" smtClean="0"/>
              <a:t>1</a:t>
            </a:r>
          </a:p>
          <a:p>
            <a:pPr algn="ctr"/>
            <a:r>
              <a:rPr lang="en-US" dirty="0" smtClean="0"/>
              <a:t>0</a:t>
            </a:r>
          </a:p>
          <a:p>
            <a:pPr algn="ctr"/>
            <a:r>
              <a:rPr lang="en-US" dirty="0"/>
              <a:t>1</a:t>
            </a:r>
            <a:endParaRPr lang="en-US" dirty="0" smtClean="0"/>
          </a:p>
          <a:p>
            <a:pPr algn="ctr"/>
            <a:r>
              <a:rPr lang="en-US" dirty="0" smtClean="0"/>
              <a:t>1</a:t>
            </a:r>
          </a:p>
          <a:p>
            <a:pPr algn="ctr"/>
            <a:r>
              <a:rPr lang="en-US" dirty="0" smtClean="0"/>
              <a:t>0</a:t>
            </a:r>
          </a:p>
        </p:txBody>
      </p:sp>
      <p:pic>
        <p:nvPicPr>
          <p:cNvPr id="13" name="Picture 12"/>
          <p:cNvPicPr>
            <a:picLocks noChangeAspect="1"/>
          </p:cNvPicPr>
          <p:nvPr/>
        </p:nvPicPr>
        <p:blipFill>
          <a:blip r:embed="rId2"/>
          <a:stretch>
            <a:fillRect/>
          </a:stretch>
        </p:blipFill>
        <p:spPr>
          <a:xfrm>
            <a:off x="311700" y="3471224"/>
            <a:ext cx="840963" cy="791494"/>
          </a:xfrm>
          <a:prstGeom prst="rect">
            <a:avLst/>
          </a:prstGeom>
        </p:spPr>
      </p:pic>
      <p:sp>
        <p:nvSpPr>
          <p:cNvPr id="14" name="Right Arrow 13"/>
          <p:cNvSpPr/>
          <p:nvPr/>
        </p:nvSpPr>
        <p:spPr>
          <a:xfrm>
            <a:off x="1292345" y="3600432"/>
            <a:ext cx="414653" cy="5300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p:cNvSpPr/>
          <p:nvPr/>
        </p:nvSpPr>
        <p:spPr>
          <a:xfrm>
            <a:off x="2642516" y="3600432"/>
            <a:ext cx="414653" cy="5300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ight Arrow 16"/>
          <p:cNvSpPr/>
          <p:nvPr/>
        </p:nvSpPr>
        <p:spPr>
          <a:xfrm>
            <a:off x="6052563" y="3541950"/>
            <a:ext cx="414653" cy="530089"/>
          </a:xfrm>
          <a:prstGeom prst="rightArrow">
            <a:avLst/>
          </a:prstGeom>
          <a:solidFill>
            <a:srgbClr val="66CCFF"/>
          </a:solidFill>
          <a:ln>
            <a:solidFill>
              <a:srgbClr val="008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a:stretch>
            <a:fillRect/>
          </a:stretch>
        </p:blipFill>
        <p:spPr>
          <a:xfrm>
            <a:off x="3138189" y="2728131"/>
            <a:ext cx="2901694" cy="2352261"/>
          </a:xfrm>
          <a:prstGeom prst="rect">
            <a:avLst/>
          </a:prstGeom>
        </p:spPr>
      </p:pic>
      <p:sp>
        <p:nvSpPr>
          <p:cNvPr id="21" name="TextBox 20"/>
          <p:cNvSpPr txBox="1"/>
          <p:nvPr/>
        </p:nvSpPr>
        <p:spPr>
          <a:xfrm>
            <a:off x="7544453" y="1230535"/>
            <a:ext cx="1480877" cy="523220"/>
          </a:xfrm>
          <a:prstGeom prst="rect">
            <a:avLst/>
          </a:prstGeom>
          <a:solidFill>
            <a:srgbClr val="00B050"/>
          </a:solidFill>
          <a:ln>
            <a:noFill/>
          </a:ln>
        </p:spPr>
        <p:txBody>
          <a:bodyPr wrap="square" rtlCol="0">
            <a:spAutoFit/>
          </a:bodyPr>
          <a:lstStyle/>
          <a:p>
            <a:pPr algn="ctr"/>
            <a:r>
              <a:rPr lang="en-US" dirty="0" smtClean="0">
                <a:solidFill>
                  <a:srgbClr val="FFFF00"/>
                </a:solidFill>
              </a:rPr>
              <a:t>of</a:t>
            </a:r>
            <a:r>
              <a:rPr lang="en-US" sz="1400" dirty="0" smtClean="0">
                <a:solidFill>
                  <a:srgbClr val="FFFF00"/>
                </a:solidFill>
              </a:rPr>
              <a:t> the next Chinese word</a:t>
            </a:r>
            <a:endParaRPr lang="en-US" sz="1400" dirty="0">
              <a:solidFill>
                <a:srgbClr val="FFFF00"/>
              </a:solidFill>
            </a:endParaRPr>
          </a:p>
        </p:txBody>
      </p:sp>
      <p:sp>
        <p:nvSpPr>
          <p:cNvPr id="23" name="Folded Corner 30">
            <a:extLst>
              <a:ext uri="{FF2B5EF4-FFF2-40B4-BE49-F238E27FC236}">
                <a16:creationId xmlns:a16="http://schemas.microsoft.com/office/drawing/2014/main" xmlns="" id="{961C9F4A-CCFB-4E17-AA2B-332CD6095B08}"/>
              </a:ext>
            </a:extLst>
          </p:cNvPr>
          <p:cNvSpPr/>
          <p:nvPr/>
        </p:nvSpPr>
        <p:spPr>
          <a:xfrm>
            <a:off x="125411" y="3182071"/>
            <a:ext cx="1051965" cy="1366809"/>
          </a:xfrm>
          <a:prstGeom prst="foldedCorner">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HK" sz="1200" dirty="0" smtClean="0">
                <a:cs typeface="Arial" panose="020B0604020202020204" pitchFamily="34" charset="0"/>
              </a:rPr>
              <a:t>ST: I go </a:t>
            </a:r>
            <a:r>
              <a:rPr lang="en-US" altLang="zh-HK" sz="1200" smtClean="0">
                <a:cs typeface="Arial" panose="020B0604020202020204" pitchFamily="34" charset="0"/>
              </a:rPr>
              <a:t>to school by bus.</a:t>
            </a:r>
            <a:endParaRPr lang="en-US" altLang="zh-HK" sz="1200" dirty="0">
              <a:cs typeface="Arial" panose="020B0604020202020204" pitchFamily="34" charset="0"/>
            </a:endParaRPr>
          </a:p>
        </p:txBody>
      </p:sp>
      <p:sp>
        <p:nvSpPr>
          <p:cNvPr id="24" name="Double Bracket 23"/>
          <p:cNvSpPr/>
          <p:nvPr/>
        </p:nvSpPr>
        <p:spPr>
          <a:xfrm>
            <a:off x="1847178" y="1690760"/>
            <a:ext cx="705678" cy="4349429"/>
          </a:xfrm>
          <a:prstGeom prst="bracketPair">
            <a:avLst/>
          </a:prstGeom>
          <a:solidFill>
            <a:schemeClr val="bg1"/>
          </a:solidFill>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smtClean="0"/>
              <a:t>0</a:t>
            </a:r>
          </a:p>
          <a:p>
            <a:pPr algn="ctr"/>
            <a:r>
              <a:rPr lang="en-US" dirty="0" smtClean="0"/>
              <a:t>1</a:t>
            </a:r>
          </a:p>
          <a:p>
            <a:pPr algn="ctr"/>
            <a:r>
              <a:rPr lang="en-US" dirty="0" smtClean="0"/>
              <a:t>0</a:t>
            </a:r>
          </a:p>
          <a:p>
            <a:pPr algn="ctr"/>
            <a:r>
              <a:rPr lang="en-US" dirty="0" smtClean="0"/>
              <a:t>1</a:t>
            </a:r>
          </a:p>
          <a:p>
            <a:pPr algn="ctr"/>
            <a:r>
              <a:rPr lang="en-US" dirty="0" smtClean="0"/>
              <a:t>0</a:t>
            </a:r>
          </a:p>
          <a:p>
            <a:pPr algn="ctr"/>
            <a:r>
              <a:rPr lang="en-US" dirty="0"/>
              <a:t>1</a:t>
            </a:r>
            <a:endParaRPr lang="en-US" dirty="0" smtClean="0"/>
          </a:p>
          <a:p>
            <a:pPr algn="ctr"/>
            <a:r>
              <a:rPr lang="en-US" dirty="0" smtClean="0"/>
              <a:t>1</a:t>
            </a:r>
          </a:p>
          <a:p>
            <a:pPr algn="ctr"/>
            <a:r>
              <a:rPr lang="en-US" dirty="0" smtClean="0"/>
              <a:t>0</a:t>
            </a:r>
          </a:p>
          <a:p>
            <a:pPr algn="ctr"/>
            <a:r>
              <a:rPr lang="en-US" dirty="0" smtClean="0"/>
              <a:t>1</a:t>
            </a:r>
          </a:p>
          <a:p>
            <a:pPr algn="ctr"/>
            <a:r>
              <a:rPr lang="en-US" dirty="0" smtClean="0"/>
              <a:t>0</a:t>
            </a:r>
          </a:p>
          <a:p>
            <a:pPr algn="ctr"/>
            <a:r>
              <a:rPr lang="en-US" dirty="0" smtClean="0"/>
              <a:t>0</a:t>
            </a:r>
          </a:p>
          <a:p>
            <a:pPr algn="ctr"/>
            <a:r>
              <a:rPr lang="en-US" dirty="0" smtClean="0"/>
              <a:t>1</a:t>
            </a:r>
          </a:p>
          <a:p>
            <a:pPr algn="ctr"/>
            <a:r>
              <a:rPr lang="en-US" dirty="0" smtClean="0"/>
              <a:t>0</a:t>
            </a:r>
          </a:p>
          <a:p>
            <a:pPr algn="ctr"/>
            <a:r>
              <a:rPr lang="en-US" dirty="0" smtClean="0"/>
              <a:t>1</a:t>
            </a:r>
          </a:p>
          <a:p>
            <a:pPr algn="ctr"/>
            <a:r>
              <a:rPr lang="en-US" dirty="0" smtClean="0"/>
              <a:t>0</a:t>
            </a:r>
          </a:p>
          <a:p>
            <a:pPr algn="ctr"/>
            <a:r>
              <a:rPr lang="en-US" dirty="0" smtClean="0"/>
              <a:t>1</a:t>
            </a:r>
          </a:p>
          <a:p>
            <a:pPr algn="ctr"/>
            <a:r>
              <a:rPr lang="en-US" dirty="0" smtClean="0"/>
              <a:t>0</a:t>
            </a:r>
          </a:p>
          <a:p>
            <a:pPr algn="ctr"/>
            <a:r>
              <a:rPr lang="en-US" dirty="0" smtClean="0"/>
              <a:t>1</a:t>
            </a:r>
          </a:p>
          <a:p>
            <a:pPr algn="ctr"/>
            <a:r>
              <a:rPr lang="en-US" dirty="0" smtClean="0"/>
              <a:t>0</a:t>
            </a:r>
          </a:p>
          <a:p>
            <a:pPr algn="ctr"/>
            <a:r>
              <a:rPr lang="en-US" dirty="0" smtClean="0"/>
              <a:t>1</a:t>
            </a:r>
          </a:p>
          <a:p>
            <a:pPr algn="ctr"/>
            <a:r>
              <a:rPr lang="en-US" dirty="0"/>
              <a:t>0</a:t>
            </a:r>
            <a:endParaRPr lang="en-US" dirty="0" smtClean="0"/>
          </a:p>
        </p:txBody>
      </p:sp>
      <p:sp>
        <p:nvSpPr>
          <p:cNvPr id="30" name="Double Bracket 29"/>
          <p:cNvSpPr/>
          <p:nvPr/>
        </p:nvSpPr>
        <p:spPr>
          <a:xfrm>
            <a:off x="1846550" y="1690759"/>
            <a:ext cx="705678" cy="4349429"/>
          </a:xfrm>
          <a:prstGeom prst="bracketPair">
            <a:avLst/>
          </a:prstGeom>
          <a:solidFill>
            <a:schemeClr val="bg1"/>
          </a:solidFill>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smtClean="0">
                <a:solidFill>
                  <a:srgbClr val="FF0000"/>
                </a:solidFill>
              </a:rPr>
              <a:t>0</a:t>
            </a:r>
          </a:p>
          <a:p>
            <a:pPr algn="ctr"/>
            <a:r>
              <a:rPr lang="en-US" dirty="0">
                <a:solidFill>
                  <a:srgbClr val="FF0000"/>
                </a:solidFill>
              </a:rPr>
              <a:t>0</a:t>
            </a:r>
            <a:endParaRPr lang="en-US" dirty="0" smtClean="0">
              <a:solidFill>
                <a:srgbClr val="FF0000"/>
              </a:solidFill>
            </a:endParaRPr>
          </a:p>
          <a:p>
            <a:pPr algn="ctr"/>
            <a:r>
              <a:rPr lang="en-US" dirty="0">
                <a:solidFill>
                  <a:srgbClr val="FF0000"/>
                </a:solidFill>
              </a:rPr>
              <a:t>1</a:t>
            </a:r>
            <a:endParaRPr lang="en-US" dirty="0" smtClean="0">
              <a:solidFill>
                <a:srgbClr val="FF0000"/>
              </a:solidFill>
            </a:endParaRPr>
          </a:p>
          <a:p>
            <a:pPr algn="ctr"/>
            <a:r>
              <a:rPr lang="en-US" dirty="0">
                <a:solidFill>
                  <a:srgbClr val="FF0000"/>
                </a:solidFill>
              </a:rPr>
              <a:t>0</a:t>
            </a:r>
            <a:endParaRPr lang="en-US" dirty="0" smtClean="0">
              <a:solidFill>
                <a:srgbClr val="FF0000"/>
              </a:solidFill>
            </a:endParaRPr>
          </a:p>
          <a:p>
            <a:pPr algn="ctr"/>
            <a:r>
              <a:rPr lang="en-US" dirty="0">
                <a:solidFill>
                  <a:srgbClr val="FF0000"/>
                </a:solidFill>
              </a:rPr>
              <a:t>1</a:t>
            </a:r>
            <a:endParaRPr lang="en-US" dirty="0" smtClean="0">
              <a:solidFill>
                <a:srgbClr val="FF0000"/>
              </a:solidFill>
            </a:endParaRPr>
          </a:p>
          <a:p>
            <a:pPr algn="ctr"/>
            <a:r>
              <a:rPr lang="en-US" dirty="0" smtClean="0">
                <a:solidFill>
                  <a:srgbClr val="FF0000"/>
                </a:solidFill>
              </a:rPr>
              <a:t>0</a:t>
            </a:r>
          </a:p>
          <a:p>
            <a:pPr algn="ctr"/>
            <a:r>
              <a:rPr lang="en-US" dirty="0">
                <a:solidFill>
                  <a:srgbClr val="FF0000"/>
                </a:solidFill>
              </a:rPr>
              <a:t>0</a:t>
            </a:r>
            <a:endParaRPr lang="en-US" dirty="0" smtClean="0">
              <a:solidFill>
                <a:srgbClr val="FF0000"/>
              </a:solidFill>
            </a:endParaRPr>
          </a:p>
          <a:p>
            <a:pPr algn="ctr"/>
            <a:r>
              <a:rPr lang="en-US" dirty="0" smtClean="0">
                <a:solidFill>
                  <a:srgbClr val="FF0000"/>
                </a:solidFill>
              </a:rPr>
              <a:t>0</a:t>
            </a:r>
          </a:p>
          <a:p>
            <a:pPr algn="ctr"/>
            <a:r>
              <a:rPr lang="en-US" dirty="0" smtClean="0">
                <a:solidFill>
                  <a:srgbClr val="FF0000"/>
                </a:solidFill>
              </a:rPr>
              <a:t>1</a:t>
            </a:r>
          </a:p>
          <a:p>
            <a:pPr algn="ctr"/>
            <a:r>
              <a:rPr lang="en-US" dirty="0" smtClean="0">
                <a:solidFill>
                  <a:srgbClr val="FF0000"/>
                </a:solidFill>
              </a:rPr>
              <a:t>0</a:t>
            </a:r>
          </a:p>
          <a:p>
            <a:pPr algn="ctr"/>
            <a:r>
              <a:rPr lang="en-US" dirty="0" smtClean="0">
                <a:solidFill>
                  <a:srgbClr val="FF0000"/>
                </a:solidFill>
              </a:rPr>
              <a:t>0</a:t>
            </a:r>
          </a:p>
          <a:p>
            <a:pPr algn="ctr"/>
            <a:r>
              <a:rPr lang="en-US" dirty="0" smtClean="0">
                <a:solidFill>
                  <a:srgbClr val="FF0000"/>
                </a:solidFill>
              </a:rPr>
              <a:t>1</a:t>
            </a:r>
          </a:p>
          <a:p>
            <a:pPr algn="ctr"/>
            <a:r>
              <a:rPr lang="en-US" dirty="0" smtClean="0">
                <a:solidFill>
                  <a:srgbClr val="FF0000"/>
                </a:solidFill>
              </a:rPr>
              <a:t>0</a:t>
            </a:r>
          </a:p>
          <a:p>
            <a:pPr algn="ctr"/>
            <a:r>
              <a:rPr lang="en-US" dirty="0" smtClean="0">
                <a:solidFill>
                  <a:srgbClr val="FF0000"/>
                </a:solidFill>
              </a:rPr>
              <a:t>1</a:t>
            </a:r>
          </a:p>
          <a:p>
            <a:pPr algn="ctr"/>
            <a:r>
              <a:rPr lang="en-US" dirty="0" smtClean="0">
                <a:solidFill>
                  <a:srgbClr val="FF0000"/>
                </a:solidFill>
              </a:rPr>
              <a:t>0</a:t>
            </a:r>
          </a:p>
          <a:p>
            <a:pPr algn="ctr"/>
            <a:r>
              <a:rPr lang="en-US" dirty="0" smtClean="0">
                <a:solidFill>
                  <a:srgbClr val="FF0000"/>
                </a:solidFill>
              </a:rPr>
              <a:t>1</a:t>
            </a:r>
          </a:p>
          <a:p>
            <a:pPr algn="ctr"/>
            <a:r>
              <a:rPr lang="en-US" dirty="0" smtClean="0">
                <a:solidFill>
                  <a:srgbClr val="FF0000"/>
                </a:solidFill>
              </a:rPr>
              <a:t>0</a:t>
            </a:r>
          </a:p>
          <a:p>
            <a:pPr algn="ctr"/>
            <a:r>
              <a:rPr lang="en-US" dirty="0" smtClean="0">
                <a:solidFill>
                  <a:srgbClr val="FF0000"/>
                </a:solidFill>
              </a:rPr>
              <a:t>1</a:t>
            </a:r>
          </a:p>
          <a:p>
            <a:pPr algn="ctr"/>
            <a:r>
              <a:rPr lang="en-US" dirty="0" smtClean="0">
                <a:solidFill>
                  <a:srgbClr val="FF0000"/>
                </a:solidFill>
              </a:rPr>
              <a:t>0</a:t>
            </a:r>
          </a:p>
          <a:p>
            <a:pPr algn="ctr"/>
            <a:r>
              <a:rPr lang="en-US" dirty="0" smtClean="0">
                <a:solidFill>
                  <a:srgbClr val="FF0000"/>
                </a:solidFill>
              </a:rPr>
              <a:t>1</a:t>
            </a:r>
          </a:p>
          <a:p>
            <a:pPr algn="ctr"/>
            <a:r>
              <a:rPr lang="en-US" dirty="0">
                <a:solidFill>
                  <a:srgbClr val="FF0000"/>
                </a:solidFill>
              </a:rPr>
              <a:t>0</a:t>
            </a:r>
            <a:endParaRPr lang="en-US" dirty="0" smtClean="0">
              <a:solidFill>
                <a:srgbClr val="FF0000"/>
              </a:solidFill>
            </a:endParaRPr>
          </a:p>
        </p:txBody>
      </p:sp>
      <p:sp>
        <p:nvSpPr>
          <p:cNvPr id="33" name="Folded Corner 30">
            <a:extLst>
              <a:ext uri="{FF2B5EF4-FFF2-40B4-BE49-F238E27FC236}">
                <a16:creationId xmlns:a16="http://schemas.microsoft.com/office/drawing/2014/main" xmlns="" id="{961C9F4A-CCFB-4E17-AA2B-332CD6095B08}"/>
              </a:ext>
            </a:extLst>
          </p:cNvPr>
          <p:cNvSpPr/>
          <p:nvPr/>
        </p:nvSpPr>
        <p:spPr>
          <a:xfrm>
            <a:off x="132698" y="4673379"/>
            <a:ext cx="1051965" cy="1366809"/>
          </a:xfrm>
          <a:prstGeom prst="foldedCorner">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1200" dirty="0" smtClean="0">
                <a:solidFill>
                  <a:srgbClr val="FF0000"/>
                </a:solidFill>
                <a:cs typeface="Arial" panose="020B0604020202020204" pitchFamily="34" charset="0"/>
              </a:rPr>
              <a:t>T</a:t>
            </a:r>
            <a:r>
              <a:rPr lang="en-US" altLang="zh-HK" sz="1200" dirty="0" smtClean="0">
                <a:solidFill>
                  <a:srgbClr val="FF0000"/>
                </a:solidFill>
                <a:cs typeface="Arial" panose="020B0604020202020204" pitchFamily="34" charset="0"/>
              </a:rPr>
              <a:t>T: </a:t>
            </a:r>
          </a:p>
          <a:p>
            <a:pPr algn="ctr"/>
            <a:r>
              <a:rPr lang="zh-TW" altLang="en-US" sz="1200" dirty="0" smtClean="0">
                <a:solidFill>
                  <a:srgbClr val="FF0000"/>
                </a:solidFill>
                <a:cs typeface="Arial" panose="020B0604020202020204" pitchFamily="34" charset="0"/>
              </a:rPr>
              <a:t>我</a:t>
            </a:r>
            <a:endParaRPr lang="en-US" altLang="zh-HK" sz="1200" dirty="0">
              <a:solidFill>
                <a:srgbClr val="FF0000"/>
              </a:solidFill>
              <a:cs typeface="Arial" panose="020B0604020202020204" pitchFamily="34" charset="0"/>
            </a:endParaRPr>
          </a:p>
        </p:txBody>
      </p:sp>
      <p:sp>
        <p:nvSpPr>
          <p:cNvPr id="34" name="Right Arrow 33"/>
          <p:cNvSpPr/>
          <p:nvPr/>
        </p:nvSpPr>
        <p:spPr>
          <a:xfrm rot="19663226">
            <a:off x="1286882" y="5004380"/>
            <a:ext cx="414653" cy="5300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p:nvSpPr>
        <p:spPr>
          <a:xfrm>
            <a:off x="6501826" y="2784321"/>
            <a:ext cx="1933780" cy="26470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28510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3" grpId="0" animBg="1"/>
      <p:bldP spid="34" grpId="0" animBg="1"/>
      <p:bldP spid="38"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 name="Group 34"/>
          <p:cNvGrpSpPr/>
          <p:nvPr/>
        </p:nvGrpSpPr>
        <p:grpSpPr>
          <a:xfrm>
            <a:off x="6625844" y="1807019"/>
            <a:ext cx="2418202" cy="3947859"/>
            <a:chOff x="6585757" y="1807019"/>
            <a:chExt cx="2418202" cy="3947859"/>
          </a:xfrm>
          <a:solidFill>
            <a:schemeClr val="bg1"/>
          </a:solidFill>
        </p:grpSpPr>
        <p:sp>
          <p:nvSpPr>
            <p:cNvPr id="36" name="TextBox 35"/>
            <p:cNvSpPr txBox="1"/>
            <p:nvPr/>
          </p:nvSpPr>
          <p:spPr>
            <a:xfrm>
              <a:off x="7565822" y="2011234"/>
              <a:ext cx="1438137" cy="3539430"/>
            </a:xfrm>
            <a:prstGeom prst="rect">
              <a:avLst/>
            </a:prstGeom>
            <a:grpFill/>
          </p:spPr>
          <p:txBody>
            <a:bodyPr wrap="square" rtlCol="0">
              <a:spAutoFit/>
            </a:bodyPr>
            <a:lstStyle/>
            <a:p>
              <a:r>
                <a:rPr lang="zh-TW" altLang="en-US" sz="1600" dirty="0" smtClean="0"/>
                <a:t>你</a:t>
              </a:r>
              <a:endParaRPr lang="en-US" altLang="zh-TW" sz="1600" dirty="0" smtClean="0"/>
            </a:p>
            <a:p>
              <a:r>
                <a:rPr lang="zh-TW" altLang="en-US" sz="1600" dirty="0" smtClean="0"/>
                <a:t>我</a:t>
              </a:r>
              <a:endParaRPr lang="en-US" altLang="zh-TW" sz="1600" dirty="0" smtClean="0"/>
            </a:p>
            <a:p>
              <a:r>
                <a:rPr lang="zh-TW" altLang="en-US" sz="1600" dirty="0" smtClean="0"/>
                <a:t>他</a:t>
              </a:r>
              <a:endParaRPr lang="en-US" altLang="zh-TW" sz="1600" dirty="0" smtClean="0"/>
            </a:p>
            <a:p>
              <a:r>
                <a:rPr lang="zh-TW" altLang="en-US" sz="1600" dirty="0" smtClean="0"/>
                <a:t>乘</a:t>
              </a:r>
              <a:endParaRPr lang="en-US" altLang="zh-TW" sz="1600" dirty="0" smtClean="0"/>
            </a:p>
            <a:p>
              <a:r>
                <a:rPr lang="zh-TW" altLang="en-US" sz="1600" dirty="0" smtClean="0"/>
                <a:t>走</a:t>
              </a:r>
              <a:endParaRPr lang="en-US" altLang="zh-TW" sz="1600" dirty="0" smtClean="0"/>
            </a:p>
            <a:p>
              <a:r>
                <a:rPr lang="zh-TW" altLang="en-US" sz="1600" dirty="0" smtClean="0"/>
                <a:t>跑</a:t>
              </a:r>
              <a:endParaRPr lang="en-US" altLang="zh-TW" sz="1600" dirty="0" smtClean="0"/>
            </a:p>
            <a:p>
              <a:r>
                <a:rPr lang="zh-TW" altLang="en-US" sz="1600" dirty="0" smtClean="0"/>
                <a:t>公車</a:t>
              </a:r>
              <a:endParaRPr lang="en-US" altLang="zh-TW" sz="1600" dirty="0" smtClean="0"/>
            </a:p>
            <a:p>
              <a:r>
                <a:rPr lang="zh-TW" altLang="en-US" sz="1600" dirty="0" smtClean="0"/>
                <a:t>計程車</a:t>
              </a:r>
              <a:endParaRPr lang="en-US" altLang="zh-TW" sz="1600" dirty="0" smtClean="0"/>
            </a:p>
            <a:p>
              <a:r>
                <a:rPr lang="zh-TW" altLang="en-US" sz="1600" dirty="0" smtClean="0"/>
                <a:t>火車</a:t>
              </a:r>
              <a:endParaRPr lang="en-US" altLang="zh-TW" sz="1600" dirty="0" smtClean="0"/>
            </a:p>
            <a:p>
              <a:r>
                <a:rPr lang="zh-TW" altLang="en-US" sz="1600" dirty="0" smtClean="0"/>
                <a:t>去</a:t>
              </a:r>
              <a:endParaRPr lang="en-US" altLang="zh-TW" sz="1600" dirty="0" smtClean="0"/>
            </a:p>
            <a:p>
              <a:r>
                <a:rPr lang="zh-TW" altLang="en-US" sz="1600" dirty="0" smtClean="0"/>
                <a:t>來</a:t>
              </a:r>
              <a:endParaRPr lang="en-US" altLang="zh-TW" sz="1600" dirty="0" smtClean="0"/>
            </a:p>
            <a:p>
              <a:r>
                <a:rPr lang="zh-TW" altLang="en-US" sz="1600" dirty="0" smtClean="0"/>
                <a:t>學校</a:t>
              </a:r>
              <a:endParaRPr lang="en-US" altLang="zh-TW" sz="1600" dirty="0" smtClean="0"/>
            </a:p>
            <a:p>
              <a:r>
                <a:rPr lang="zh-TW" altLang="en-US" sz="1600" dirty="0" smtClean="0"/>
                <a:t>公司</a:t>
              </a:r>
              <a:endParaRPr lang="en-US" altLang="zh-TW" sz="1600" dirty="0" smtClean="0"/>
            </a:p>
            <a:p>
              <a:r>
                <a:rPr lang="zh-TW" altLang="en-US" sz="1600" dirty="0" smtClean="0"/>
                <a:t>公園</a:t>
              </a:r>
              <a:endParaRPr lang="en-US" sz="1600" dirty="0" smtClean="0"/>
            </a:p>
          </p:txBody>
        </p:sp>
        <p:sp>
          <p:nvSpPr>
            <p:cNvPr id="37" name="Double Bracket 36"/>
            <p:cNvSpPr/>
            <p:nvPr/>
          </p:nvSpPr>
          <p:spPr>
            <a:xfrm>
              <a:off x="6585757" y="1807019"/>
              <a:ext cx="705678" cy="3947859"/>
            </a:xfrm>
            <a:prstGeom prst="bracketPair">
              <a:avLst/>
            </a:prstGeom>
            <a:grpFill/>
            <a:ln>
              <a:solidFill>
                <a:srgbClr val="008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sz="1600" dirty="0" smtClean="0"/>
                <a:t>0</a:t>
              </a:r>
            </a:p>
            <a:p>
              <a:pPr algn="ctr"/>
              <a:r>
                <a:rPr lang="en-US" altLang="zh-TW" sz="1600" dirty="0"/>
                <a:t>0</a:t>
              </a:r>
              <a:endParaRPr lang="en-US" sz="1600" dirty="0" smtClean="0"/>
            </a:p>
            <a:p>
              <a:pPr algn="ctr"/>
              <a:r>
                <a:rPr lang="en-US" sz="1600" dirty="0" smtClean="0"/>
                <a:t>0</a:t>
              </a:r>
            </a:p>
            <a:p>
              <a:pPr algn="ctr"/>
              <a:r>
                <a:rPr lang="en-US" altLang="zh-TW" sz="1600" dirty="0" smtClean="0"/>
                <a:t>0.96</a:t>
              </a:r>
            </a:p>
            <a:p>
              <a:pPr algn="ctr"/>
              <a:r>
                <a:rPr lang="en-US" altLang="zh-TW" sz="1600" dirty="0" smtClean="0"/>
                <a:t>0.03</a:t>
              </a:r>
            </a:p>
            <a:p>
              <a:pPr algn="ctr"/>
              <a:r>
                <a:rPr lang="en-US" altLang="zh-TW" sz="1600" dirty="0" smtClean="0"/>
                <a:t>0.01</a:t>
              </a:r>
            </a:p>
            <a:p>
              <a:pPr algn="ctr"/>
              <a:r>
                <a:rPr lang="en-US" altLang="zh-TW" sz="1600" dirty="0" smtClean="0"/>
                <a:t>0</a:t>
              </a:r>
            </a:p>
            <a:p>
              <a:pPr algn="ctr"/>
              <a:r>
                <a:rPr lang="en-US" altLang="zh-TW" sz="1600" dirty="0" smtClean="0"/>
                <a:t>0</a:t>
              </a:r>
            </a:p>
            <a:p>
              <a:pPr algn="ctr"/>
              <a:r>
                <a:rPr lang="en-US" altLang="zh-TW" sz="1600" dirty="0" smtClean="0"/>
                <a:t>0</a:t>
              </a:r>
            </a:p>
            <a:p>
              <a:pPr algn="ctr"/>
              <a:r>
                <a:rPr lang="en-US" altLang="zh-TW" sz="1600" dirty="0" smtClean="0"/>
                <a:t>0</a:t>
              </a:r>
            </a:p>
            <a:p>
              <a:pPr algn="ctr"/>
              <a:r>
                <a:rPr lang="en-US" altLang="zh-TW" sz="1600" dirty="0" smtClean="0"/>
                <a:t>0</a:t>
              </a:r>
            </a:p>
            <a:p>
              <a:pPr algn="ctr"/>
              <a:r>
                <a:rPr lang="en-US" altLang="zh-TW" sz="1600" dirty="0" smtClean="0"/>
                <a:t>0</a:t>
              </a:r>
            </a:p>
            <a:p>
              <a:pPr algn="ctr"/>
              <a:r>
                <a:rPr lang="en-US" altLang="zh-TW" sz="1600" dirty="0" smtClean="0"/>
                <a:t>0</a:t>
              </a:r>
            </a:p>
            <a:p>
              <a:pPr algn="ctr"/>
              <a:r>
                <a:rPr lang="en-US" altLang="zh-TW" sz="1600" dirty="0" smtClean="0"/>
                <a:t>0</a:t>
              </a:r>
            </a:p>
          </p:txBody>
        </p:sp>
      </p:grpSp>
      <p:sp>
        <p:nvSpPr>
          <p:cNvPr id="22" name="Rectangle 21"/>
          <p:cNvSpPr/>
          <p:nvPr/>
        </p:nvSpPr>
        <p:spPr>
          <a:xfrm>
            <a:off x="6467216" y="1239916"/>
            <a:ext cx="1077237" cy="513839"/>
          </a:xfrm>
          <a:prstGeom prst="rect">
            <a:avLst/>
          </a:prstGeom>
          <a:solidFill>
            <a:srgbClr val="0080FF"/>
          </a:solidFill>
          <a:ln>
            <a:solidFill>
              <a:srgbClr val="008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solidFill>
                  <a:schemeClr val="bg1"/>
                </a:solidFill>
              </a:rPr>
              <a:t>Probability</a:t>
            </a:r>
            <a:endParaRPr lang="en-US" dirty="0">
              <a:solidFill>
                <a:schemeClr val="bg1"/>
              </a:solidFill>
            </a:endParaRPr>
          </a:p>
        </p:txBody>
      </p:sp>
      <p:sp>
        <p:nvSpPr>
          <p:cNvPr id="2" name="Title 1"/>
          <p:cNvSpPr>
            <a:spLocks noGrp="1"/>
          </p:cNvSpPr>
          <p:nvPr>
            <p:ph type="title"/>
          </p:nvPr>
        </p:nvSpPr>
        <p:spPr/>
        <p:txBody>
          <a:bodyPr/>
          <a:lstStyle/>
          <a:p>
            <a:r>
              <a:rPr lang="en-US" dirty="0" smtClean="0">
                <a:latin typeface="+mn-lt"/>
              </a:rPr>
              <a:t>Neural Machine Translation</a:t>
            </a:r>
            <a:endParaRPr lang="en-US" dirty="0">
              <a:latin typeface="+mn-lt"/>
            </a:endParaRPr>
          </a:p>
        </p:txBody>
      </p:sp>
      <p:pic>
        <p:nvPicPr>
          <p:cNvPr id="13" name="Picture 12"/>
          <p:cNvPicPr>
            <a:picLocks noChangeAspect="1"/>
          </p:cNvPicPr>
          <p:nvPr/>
        </p:nvPicPr>
        <p:blipFill>
          <a:blip r:embed="rId2"/>
          <a:stretch>
            <a:fillRect/>
          </a:stretch>
        </p:blipFill>
        <p:spPr>
          <a:xfrm>
            <a:off x="311700" y="3471224"/>
            <a:ext cx="840963" cy="791494"/>
          </a:xfrm>
          <a:prstGeom prst="rect">
            <a:avLst/>
          </a:prstGeom>
        </p:spPr>
      </p:pic>
      <p:sp>
        <p:nvSpPr>
          <p:cNvPr id="14" name="Right Arrow 13"/>
          <p:cNvSpPr/>
          <p:nvPr/>
        </p:nvSpPr>
        <p:spPr>
          <a:xfrm>
            <a:off x="1292345" y="3600432"/>
            <a:ext cx="414653" cy="5300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p:cNvSpPr/>
          <p:nvPr/>
        </p:nvSpPr>
        <p:spPr>
          <a:xfrm>
            <a:off x="2642516" y="3600432"/>
            <a:ext cx="414653" cy="5300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ight Arrow 16"/>
          <p:cNvSpPr/>
          <p:nvPr/>
        </p:nvSpPr>
        <p:spPr>
          <a:xfrm>
            <a:off x="6052563" y="3541950"/>
            <a:ext cx="414653" cy="530089"/>
          </a:xfrm>
          <a:prstGeom prst="rightArrow">
            <a:avLst/>
          </a:prstGeom>
          <a:solidFill>
            <a:srgbClr val="66CCFF"/>
          </a:solidFill>
          <a:ln>
            <a:solidFill>
              <a:srgbClr val="008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a:stretch>
            <a:fillRect/>
          </a:stretch>
        </p:blipFill>
        <p:spPr>
          <a:xfrm>
            <a:off x="3138189" y="2728131"/>
            <a:ext cx="2901694" cy="2352261"/>
          </a:xfrm>
          <a:prstGeom prst="rect">
            <a:avLst/>
          </a:prstGeom>
        </p:spPr>
      </p:pic>
      <p:sp>
        <p:nvSpPr>
          <p:cNvPr id="21" name="TextBox 20"/>
          <p:cNvSpPr txBox="1"/>
          <p:nvPr/>
        </p:nvSpPr>
        <p:spPr>
          <a:xfrm>
            <a:off x="7544453" y="1230535"/>
            <a:ext cx="1480877" cy="523220"/>
          </a:xfrm>
          <a:prstGeom prst="rect">
            <a:avLst/>
          </a:prstGeom>
          <a:solidFill>
            <a:srgbClr val="00B050"/>
          </a:solidFill>
          <a:ln>
            <a:noFill/>
          </a:ln>
        </p:spPr>
        <p:txBody>
          <a:bodyPr wrap="square" rtlCol="0">
            <a:spAutoFit/>
          </a:bodyPr>
          <a:lstStyle/>
          <a:p>
            <a:pPr algn="ctr"/>
            <a:r>
              <a:rPr lang="en-US" dirty="0" smtClean="0">
                <a:solidFill>
                  <a:srgbClr val="FFFF00"/>
                </a:solidFill>
              </a:rPr>
              <a:t>of</a:t>
            </a:r>
            <a:r>
              <a:rPr lang="en-US" sz="1400" dirty="0" smtClean="0">
                <a:solidFill>
                  <a:srgbClr val="FFFF00"/>
                </a:solidFill>
              </a:rPr>
              <a:t> the next Chinese word</a:t>
            </a:r>
            <a:endParaRPr lang="en-US" sz="1400" dirty="0">
              <a:solidFill>
                <a:srgbClr val="FFFF00"/>
              </a:solidFill>
            </a:endParaRPr>
          </a:p>
        </p:txBody>
      </p:sp>
      <p:sp>
        <p:nvSpPr>
          <p:cNvPr id="23" name="Folded Corner 30">
            <a:extLst>
              <a:ext uri="{FF2B5EF4-FFF2-40B4-BE49-F238E27FC236}">
                <a16:creationId xmlns:a16="http://schemas.microsoft.com/office/drawing/2014/main" xmlns="" id="{961C9F4A-CCFB-4E17-AA2B-332CD6095B08}"/>
              </a:ext>
            </a:extLst>
          </p:cNvPr>
          <p:cNvSpPr/>
          <p:nvPr/>
        </p:nvSpPr>
        <p:spPr>
          <a:xfrm>
            <a:off x="125411" y="3182071"/>
            <a:ext cx="1051965" cy="1366809"/>
          </a:xfrm>
          <a:prstGeom prst="foldedCorner">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HK" sz="1200" dirty="0" smtClean="0">
                <a:cs typeface="Arial" panose="020B0604020202020204" pitchFamily="34" charset="0"/>
              </a:rPr>
              <a:t>ST: I go </a:t>
            </a:r>
            <a:r>
              <a:rPr lang="en-US" altLang="zh-HK" sz="1200" smtClean="0">
                <a:cs typeface="Arial" panose="020B0604020202020204" pitchFamily="34" charset="0"/>
              </a:rPr>
              <a:t>to school by bus.</a:t>
            </a:r>
            <a:endParaRPr lang="en-US" altLang="zh-HK" sz="1200" dirty="0">
              <a:cs typeface="Arial" panose="020B0604020202020204" pitchFamily="34" charset="0"/>
            </a:endParaRPr>
          </a:p>
        </p:txBody>
      </p:sp>
      <p:grpSp>
        <p:nvGrpSpPr>
          <p:cNvPr id="27" name="Group 26"/>
          <p:cNvGrpSpPr/>
          <p:nvPr/>
        </p:nvGrpSpPr>
        <p:grpSpPr>
          <a:xfrm>
            <a:off x="6625844" y="1807019"/>
            <a:ext cx="2418202" cy="3947859"/>
            <a:chOff x="6585757" y="1807019"/>
            <a:chExt cx="2418202" cy="3947859"/>
          </a:xfrm>
          <a:solidFill>
            <a:schemeClr val="bg1"/>
          </a:solidFill>
        </p:grpSpPr>
        <p:sp>
          <p:nvSpPr>
            <p:cNvPr id="28" name="TextBox 27"/>
            <p:cNvSpPr txBox="1"/>
            <p:nvPr/>
          </p:nvSpPr>
          <p:spPr>
            <a:xfrm>
              <a:off x="7565822" y="2011234"/>
              <a:ext cx="1438137" cy="3539430"/>
            </a:xfrm>
            <a:prstGeom prst="rect">
              <a:avLst/>
            </a:prstGeom>
            <a:grpFill/>
          </p:spPr>
          <p:txBody>
            <a:bodyPr wrap="square" rtlCol="0">
              <a:spAutoFit/>
            </a:bodyPr>
            <a:lstStyle/>
            <a:p>
              <a:r>
                <a:rPr lang="zh-TW" altLang="en-US" sz="1600" dirty="0" smtClean="0"/>
                <a:t>你</a:t>
              </a:r>
              <a:endParaRPr lang="en-US" altLang="zh-TW" sz="1600" dirty="0" smtClean="0"/>
            </a:p>
            <a:p>
              <a:r>
                <a:rPr lang="zh-TW" altLang="en-US" sz="1600" dirty="0" smtClean="0"/>
                <a:t>我</a:t>
              </a:r>
              <a:endParaRPr lang="en-US" altLang="zh-TW" sz="1600" dirty="0" smtClean="0"/>
            </a:p>
            <a:p>
              <a:r>
                <a:rPr lang="zh-TW" altLang="en-US" sz="1600" dirty="0" smtClean="0"/>
                <a:t>他</a:t>
              </a:r>
              <a:endParaRPr lang="en-US" altLang="zh-TW" sz="1600" dirty="0" smtClean="0"/>
            </a:p>
            <a:p>
              <a:r>
                <a:rPr lang="zh-TW" altLang="en-US" sz="1600" dirty="0" smtClean="0"/>
                <a:t>乘</a:t>
              </a:r>
              <a:endParaRPr lang="en-US" altLang="zh-TW" sz="1600" dirty="0" smtClean="0"/>
            </a:p>
            <a:p>
              <a:r>
                <a:rPr lang="zh-TW" altLang="en-US" sz="1600" dirty="0" smtClean="0"/>
                <a:t>走</a:t>
              </a:r>
              <a:endParaRPr lang="en-US" altLang="zh-TW" sz="1600" dirty="0" smtClean="0"/>
            </a:p>
            <a:p>
              <a:r>
                <a:rPr lang="zh-TW" altLang="en-US" sz="1600" dirty="0" smtClean="0"/>
                <a:t>跑</a:t>
              </a:r>
              <a:endParaRPr lang="en-US" altLang="zh-TW" sz="1600" dirty="0" smtClean="0"/>
            </a:p>
            <a:p>
              <a:r>
                <a:rPr lang="zh-TW" altLang="en-US" sz="1600" dirty="0" smtClean="0"/>
                <a:t>公車</a:t>
              </a:r>
              <a:endParaRPr lang="en-US" altLang="zh-TW" sz="1600" dirty="0" smtClean="0"/>
            </a:p>
            <a:p>
              <a:r>
                <a:rPr lang="zh-TW" altLang="en-US" sz="1600" dirty="0" smtClean="0"/>
                <a:t>計程車</a:t>
              </a:r>
              <a:endParaRPr lang="en-US" altLang="zh-TW" sz="1600" dirty="0" smtClean="0"/>
            </a:p>
            <a:p>
              <a:r>
                <a:rPr lang="zh-TW" altLang="en-US" sz="1600" dirty="0" smtClean="0"/>
                <a:t>火車</a:t>
              </a:r>
              <a:endParaRPr lang="en-US" altLang="zh-TW" sz="1600" dirty="0" smtClean="0"/>
            </a:p>
            <a:p>
              <a:r>
                <a:rPr lang="zh-TW" altLang="en-US" sz="1600" dirty="0" smtClean="0"/>
                <a:t>去</a:t>
              </a:r>
              <a:endParaRPr lang="en-US" altLang="zh-TW" sz="1600" dirty="0" smtClean="0"/>
            </a:p>
            <a:p>
              <a:r>
                <a:rPr lang="zh-TW" altLang="en-US" sz="1600" dirty="0" smtClean="0"/>
                <a:t>來</a:t>
              </a:r>
              <a:endParaRPr lang="en-US" altLang="zh-TW" sz="1600" dirty="0" smtClean="0"/>
            </a:p>
            <a:p>
              <a:r>
                <a:rPr lang="zh-TW" altLang="en-US" sz="1600" dirty="0" smtClean="0"/>
                <a:t>學校</a:t>
              </a:r>
              <a:endParaRPr lang="en-US" altLang="zh-TW" sz="1600" dirty="0" smtClean="0"/>
            </a:p>
            <a:p>
              <a:r>
                <a:rPr lang="zh-TW" altLang="en-US" sz="1600" dirty="0" smtClean="0"/>
                <a:t>公司</a:t>
              </a:r>
              <a:endParaRPr lang="en-US" altLang="zh-TW" sz="1600" dirty="0" smtClean="0"/>
            </a:p>
            <a:p>
              <a:r>
                <a:rPr lang="zh-TW" altLang="en-US" sz="1600" dirty="0" smtClean="0"/>
                <a:t>公園</a:t>
              </a:r>
              <a:endParaRPr lang="en-US" sz="1600" dirty="0" smtClean="0"/>
            </a:p>
          </p:txBody>
        </p:sp>
        <p:sp>
          <p:nvSpPr>
            <p:cNvPr id="29" name="Double Bracket 28"/>
            <p:cNvSpPr/>
            <p:nvPr/>
          </p:nvSpPr>
          <p:spPr>
            <a:xfrm>
              <a:off x="6585757" y="1807019"/>
              <a:ext cx="705678" cy="3947859"/>
            </a:xfrm>
            <a:prstGeom prst="bracketPair">
              <a:avLst/>
            </a:prstGeom>
            <a:grpFill/>
            <a:ln>
              <a:solidFill>
                <a:srgbClr val="008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sz="1600" dirty="0" smtClean="0">
                  <a:solidFill>
                    <a:srgbClr val="FF0000"/>
                  </a:solidFill>
                </a:rPr>
                <a:t>0</a:t>
              </a:r>
            </a:p>
            <a:p>
              <a:pPr algn="ctr"/>
              <a:r>
                <a:rPr lang="en-US" altLang="zh-TW" sz="1600" dirty="0">
                  <a:solidFill>
                    <a:srgbClr val="FF0000"/>
                  </a:solidFill>
                </a:rPr>
                <a:t>0</a:t>
              </a:r>
              <a:endParaRPr lang="en-US" sz="1600" dirty="0" smtClean="0">
                <a:solidFill>
                  <a:srgbClr val="FF0000"/>
                </a:solidFill>
              </a:endParaRPr>
            </a:p>
            <a:p>
              <a:pPr algn="ctr"/>
              <a:r>
                <a:rPr lang="en-US" sz="1600" dirty="0" smtClean="0">
                  <a:solidFill>
                    <a:srgbClr val="FF0000"/>
                  </a:solidFill>
                </a:rPr>
                <a:t>0</a:t>
              </a:r>
            </a:p>
            <a:p>
              <a:pPr algn="ctr"/>
              <a:r>
                <a:rPr lang="en-US" altLang="zh-TW" sz="1600" dirty="0" smtClean="0">
                  <a:solidFill>
                    <a:srgbClr val="FF0000"/>
                  </a:solidFill>
                </a:rPr>
                <a:t>0</a:t>
              </a:r>
            </a:p>
            <a:p>
              <a:pPr algn="ctr"/>
              <a:r>
                <a:rPr lang="en-US" altLang="zh-TW" sz="1600" dirty="0" smtClean="0">
                  <a:solidFill>
                    <a:srgbClr val="FF0000"/>
                  </a:solidFill>
                </a:rPr>
                <a:t>0</a:t>
              </a:r>
            </a:p>
            <a:p>
              <a:pPr algn="ctr"/>
              <a:r>
                <a:rPr lang="en-US" altLang="zh-TW" sz="1600" dirty="0" smtClean="0">
                  <a:solidFill>
                    <a:srgbClr val="FF0000"/>
                  </a:solidFill>
                </a:rPr>
                <a:t>0</a:t>
              </a:r>
            </a:p>
            <a:p>
              <a:pPr algn="ctr"/>
              <a:r>
                <a:rPr lang="en-US" altLang="zh-TW" sz="1600" dirty="0" smtClean="0">
                  <a:solidFill>
                    <a:srgbClr val="FF0000"/>
                  </a:solidFill>
                </a:rPr>
                <a:t>0.80</a:t>
              </a:r>
            </a:p>
            <a:p>
              <a:pPr algn="ctr"/>
              <a:r>
                <a:rPr lang="en-US" altLang="zh-TW" sz="1600" dirty="0" smtClean="0">
                  <a:solidFill>
                    <a:srgbClr val="FF0000"/>
                  </a:solidFill>
                </a:rPr>
                <a:t>0.10</a:t>
              </a:r>
            </a:p>
            <a:p>
              <a:pPr algn="ctr"/>
              <a:r>
                <a:rPr lang="en-US" altLang="zh-TW" sz="1600" dirty="0" smtClean="0">
                  <a:solidFill>
                    <a:srgbClr val="FF0000"/>
                  </a:solidFill>
                </a:rPr>
                <a:t>0.10</a:t>
              </a:r>
            </a:p>
            <a:p>
              <a:pPr algn="ctr"/>
              <a:r>
                <a:rPr lang="en-US" altLang="zh-TW" sz="1600" dirty="0" smtClean="0">
                  <a:solidFill>
                    <a:srgbClr val="FF0000"/>
                  </a:solidFill>
                </a:rPr>
                <a:t>0</a:t>
              </a:r>
            </a:p>
            <a:p>
              <a:pPr algn="ctr"/>
              <a:r>
                <a:rPr lang="en-US" altLang="zh-TW" sz="1600" dirty="0" smtClean="0">
                  <a:solidFill>
                    <a:srgbClr val="FF0000"/>
                  </a:solidFill>
                </a:rPr>
                <a:t>0</a:t>
              </a:r>
            </a:p>
            <a:p>
              <a:pPr algn="ctr"/>
              <a:r>
                <a:rPr lang="en-US" altLang="zh-TW" sz="1600" dirty="0" smtClean="0">
                  <a:solidFill>
                    <a:srgbClr val="FF0000"/>
                  </a:solidFill>
                </a:rPr>
                <a:t>0</a:t>
              </a:r>
            </a:p>
            <a:p>
              <a:pPr algn="ctr"/>
              <a:r>
                <a:rPr lang="en-US" altLang="zh-TW" sz="1600" dirty="0" smtClean="0">
                  <a:solidFill>
                    <a:srgbClr val="FF0000"/>
                  </a:solidFill>
                </a:rPr>
                <a:t>0</a:t>
              </a:r>
            </a:p>
            <a:p>
              <a:pPr algn="ctr"/>
              <a:r>
                <a:rPr lang="en-US" altLang="zh-TW" sz="1600" dirty="0" smtClean="0">
                  <a:solidFill>
                    <a:srgbClr val="FF0000"/>
                  </a:solidFill>
                </a:rPr>
                <a:t>0</a:t>
              </a:r>
            </a:p>
          </p:txBody>
        </p:sp>
      </p:grpSp>
      <p:sp>
        <p:nvSpPr>
          <p:cNvPr id="33" name="Folded Corner 30">
            <a:extLst>
              <a:ext uri="{FF2B5EF4-FFF2-40B4-BE49-F238E27FC236}">
                <a16:creationId xmlns:a16="http://schemas.microsoft.com/office/drawing/2014/main" xmlns="" id="{961C9F4A-CCFB-4E17-AA2B-332CD6095B08}"/>
              </a:ext>
            </a:extLst>
          </p:cNvPr>
          <p:cNvSpPr/>
          <p:nvPr/>
        </p:nvSpPr>
        <p:spPr>
          <a:xfrm>
            <a:off x="132698" y="4673379"/>
            <a:ext cx="1051965" cy="1366809"/>
          </a:xfrm>
          <a:prstGeom prst="foldedCorner">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1200" dirty="0" smtClean="0">
                <a:solidFill>
                  <a:srgbClr val="FF0000"/>
                </a:solidFill>
                <a:cs typeface="Arial" panose="020B0604020202020204" pitchFamily="34" charset="0"/>
              </a:rPr>
              <a:t>T</a:t>
            </a:r>
            <a:r>
              <a:rPr lang="en-US" altLang="zh-HK" sz="1200" dirty="0" smtClean="0">
                <a:solidFill>
                  <a:srgbClr val="FF0000"/>
                </a:solidFill>
                <a:cs typeface="Arial" panose="020B0604020202020204" pitchFamily="34" charset="0"/>
              </a:rPr>
              <a:t>T: </a:t>
            </a:r>
          </a:p>
          <a:p>
            <a:pPr algn="ctr"/>
            <a:r>
              <a:rPr lang="zh-TW" altLang="en-US" sz="1200" dirty="0" smtClean="0">
                <a:solidFill>
                  <a:srgbClr val="FF0000"/>
                </a:solidFill>
                <a:cs typeface="Arial" panose="020B0604020202020204" pitchFamily="34" charset="0"/>
              </a:rPr>
              <a:t>我乘</a:t>
            </a:r>
            <a:endParaRPr lang="en-US" altLang="zh-HK" sz="1200" dirty="0">
              <a:solidFill>
                <a:srgbClr val="FF0000"/>
              </a:solidFill>
              <a:cs typeface="Arial" panose="020B0604020202020204" pitchFamily="34" charset="0"/>
            </a:endParaRPr>
          </a:p>
        </p:txBody>
      </p:sp>
      <p:sp>
        <p:nvSpPr>
          <p:cNvPr id="34" name="Right Arrow 33"/>
          <p:cNvSpPr/>
          <p:nvPr/>
        </p:nvSpPr>
        <p:spPr>
          <a:xfrm rot="19663226">
            <a:off x="1286882" y="5004380"/>
            <a:ext cx="414653" cy="5300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p:nvSpPr>
        <p:spPr>
          <a:xfrm>
            <a:off x="6577563" y="3529882"/>
            <a:ext cx="1933780" cy="26470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Double Bracket 25"/>
          <p:cNvSpPr/>
          <p:nvPr/>
        </p:nvSpPr>
        <p:spPr>
          <a:xfrm>
            <a:off x="1846550" y="1690759"/>
            <a:ext cx="705678" cy="4349429"/>
          </a:xfrm>
          <a:prstGeom prst="bracketPair">
            <a:avLst/>
          </a:prstGeom>
          <a:solidFill>
            <a:schemeClr val="bg1"/>
          </a:solidFill>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smtClean="0"/>
              <a:t>0</a:t>
            </a:r>
          </a:p>
          <a:p>
            <a:pPr algn="ctr"/>
            <a:r>
              <a:rPr lang="en-US" dirty="0"/>
              <a:t>0</a:t>
            </a:r>
            <a:endParaRPr lang="en-US" dirty="0" smtClean="0"/>
          </a:p>
          <a:p>
            <a:pPr algn="ctr"/>
            <a:r>
              <a:rPr lang="en-US" dirty="0"/>
              <a:t>1</a:t>
            </a:r>
            <a:endParaRPr lang="en-US" dirty="0" smtClean="0"/>
          </a:p>
          <a:p>
            <a:pPr algn="ctr"/>
            <a:r>
              <a:rPr lang="en-US" dirty="0"/>
              <a:t>0</a:t>
            </a:r>
            <a:endParaRPr lang="en-US" dirty="0" smtClean="0"/>
          </a:p>
          <a:p>
            <a:pPr algn="ctr"/>
            <a:r>
              <a:rPr lang="en-US" dirty="0"/>
              <a:t>1</a:t>
            </a:r>
            <a:endParaRPr lang="en-US" dirty="0" smtClean="0"/>
          </a:p>
          <a:p>
            <a:pPr algn="ctr"/>
            <a:r>
              <a:rPr lang="en-US" dirty="0" smtClean="0"/>
              <a:t>0</a:t>
            </a:r>
          </a:p>
          <a:p>
            <a:pPr algn="ctr"/>
            <a:r>
              <a:rPr lang="en-US" dirty="0"/>
              <a:t>0</a:t>
            </a:r>
            <a:endParaRPr lang="en-US" dirty="0" smtClean="0"/>
          </a:p>
          <a:p>
            <a:pPr algn="ctr"/>
            <a:r>
              <a:rPr lang="en-US" dirty="0" smtClean="0"/>
              <a:t>0</a:t>
            </a:r>
          </a:p>
          <a:p>
            <a:pPr algn="ctr"/>
            <a:r>
              <a:rPr lang="en-US" dirty="0" smtClean="0"/>
              <a:t>1</a:t>
            </a:r>
          </a:p>
          <a:p>
            <a:pPr algn="ctr"/>
            <a:r>
              <a:rPr lang="en-US" dirty="0" smtClean="0"/>
              <a:t>0</a:t>
            </a:r>
          </a:p>
          <a:p>
            <a:pPr algn="ctr"/>
            <a:r>
              <a:rPr lang="en-US" dirty="0" smtClean="0"/>
              <a:t>0</a:t>
            </a:r>
          </a:p>
          <a:p>
            <a:pPr algn="ctr"/>
            <a:r>
              <a:rPr lang="en-US" dirty="0" smtClean="0"/>
              <a:t>1</a:t>
            </a:r>
          </a:p>
          <a:p>
            <a:pPr algn="ctr"/>
            <a:r>
              <a:rPr lang="en-US" dirty="0" smtClean="0"/>
              <a:t>0</a:t>
            </a:r>
          </a:p>
          <a:p>
            <a:pPr algn="ctr"/>
            <a:r>
              <a:rPr lang="en-US" dirty="0" smtClean="0"/>
              <a:t>1</a:t>
            </a:r>
          </a:p>
          <a:p>
            <a:pPr algn="ctr"/>
            <a:r>
              <a:rPr lang="en-US" dirty="0" smtClean="0"/>
              <a:t>0</a:t>
            </a:r>
          </a:p>
          <a:p>
            <a:pPr algn="ctr"/>
            <a:r>
              <a:rPr lang="en-US" dirty="0" smtClean="0"/>
              <a:t>1</a:t>
            </a:r>
          </a:p>
          <a:p>
            <a:pPr algn="ctr"/>
            <a:r>
              <a:rPr lang="en-US" dirty="0" smtClean="0"/>
              <a:t>0</a:t>
            </a:r>
          </a:p>
          <a:p>
            <a:pPr algn="ctr"/>
            <a:r>
              <a:rPr lang="en-US" dirty="0" smtClean="0"/>
              <a:t>1</a:t>
            </a:r>
          </a:p>
          <a:p>
            <a:pPr algn="ctr"/>
            <a:r>
              <a:rPr lang="en-US" dirty="0" smtClean="0"/>
              <a:t>0</a:t>
            </a:r>
          </a:p>
          <a:p>
            <a:pPr algn="ctr"/>
            <a:r>
              <a:rPr lang="en-US" dirty="0" smtClean="0"/>
              <a:t>1</a:t>
            </a:r>
          </a:p>
          <a:p>
            <a:pPr algn="ctr"/>
            <a:r>
              <a:rPr lang="en-US" dirty="0"/>
              <a:t>0</a:t>
            </a:r>
            <a:endParaRPr lang="en-US" dirty="0" smtClean="0"/>
          </a:p>
        </p:txBody>
      </p:sp>
      <p:sp>
        <p:nvSpPr>
          <p:cNvPr id="30" name="Double Bracket 29"/>
          <p:cNvSpPr/>
          <p:nvPr/>
        </p:nvSpPr>
        <p:spPr>
          <a:xfrm>
            <a:off x="1847805" y="1690758"/>
            <a:ext cx="705678" cy="4349429"/>
          </a:xfrm>
          <a:prstGeom prst="bracketPair">
            <a:avLst/>
          </a:prstGeom>
          <a:solidFill>
            <a:schemeClr val="bg1"/>
          </a:solidFill>
        </p:spPr>
        <p:style>
          <a:lnRef idx="1">
            <a:schemeClr val="accent1"/>
          </a:lnRef>
          <a:fillRef idx="0">
            <a:schemeClr val="accent1"/>
          </a:fillRef>
          <a:effectRef idx="0">
            <a:schemeClr val="accent1"/>
          </a:effectRef>
          <a:fontRef idx="minor">
            <a:schemeClr val="tx1"/>
          </a:fontRef>
        </p:style>
        <p:txBody>
          <a:bodyPr rtlCol="0" anchor="ctr"/>
          <a:lstStyle/>
          <a:p>
            <a:pPr algn="ctr"/>
            <a:r>
              <a:rPr lang="en-US" altLang="zh-TW" dirty="0" smtClean="0">
                <a:solidFill>
                  <a:srgbClr val="FF0000"/>
                </a:solidFill>
              </a:rPr>
              <a:t>0</a:t>
            </a:r>
            <a:endParaRPr lang="en-US" dirty="0" smtClean="0">
              <a:solidFill>
                <a:srgbClr val="FF0000"/>
              </a:solidFill>
            </a:endParaRPr>
          </a:p>
          <a:p>
            <a:pPr algn="ctr"/>
            <a:r>
              <a:rPr lang="en-US" altLang="zh-TW" dirty="0" smtClean="0">
                <a:solidFill>
                  <a:srgbClr val="FF0000"/>
                </a:solidFill>
              </a:rPr>
              <a:t>1</a:t>
            </a:r>
            <a:endParaRPr lang="en-US" dirty="0" smtClean="0">
              <a:solidFill>
                <a:srgbClr val="FF0000"/>
              </a:solidFill>
            </a:endParaRPr>
          </a:p>
          <a:p>
            <a:pPr algn="ctr"/>
            <a:r>
              <a:rPr lang="en-US" altLang="zh-TW" dirty="0">
                <a:solidFill>
                  <a:srgbClr val="FF0000"/>
                </a:solidFill>
              </a:rPr>
              <a:t>1</a:t>
            </a:r>
            <a:endParaRPr lang="en-US" dirty="0" smtClean="0">
              <a:solidFill>
                <a:srgbClr val="FF0000"/>
              </a:solidFill>
            </a:endParaRPr>
          </a:p>
          <a:p>
            <a:pPr algn="ctr"/>
            <a:r>
              <a:rPr lang="en-US" altLang="zh-TW" dirty="0">
                <a:solidFill>
                  <a:srgbClr val="FF0000"/>
                </a:solidFill>
              </a:rPr>
              <a:t>0</a:t>
            </a:r>
            <a:endParaRPr lang="en-US" dirty="0" smtClean="0">
              <a:solidFill>
                <a:srgbClr val="FF0000"/>
              </a:solidFill>
            </a:endParaRPr>
          </a:p>
          <a:p>
            <a:pPr algn="ctr"/>
            <a:r>
              <a:rPr lang="en-US" altLang="zh-TW" dirty="0" smtClean="0">
                <a:solidFill>
                  <a:srgbClr val="FF0000"/>
                </a:solidFill>
              </a:rPr>
              <a:t>0</a:t>
            </a:r>
            <a:endParaRPr lang="en-US" dirty="0" smtClean="0">
              <a:solidFill>
                <a:srgbClr val="FF0000"/>
              </a:solidFill>
            </a:endParaRPr>
          </a:p>
          <a:p>
            <a:pPr algn="ctr"/>
            <a:r>
              <a:rPr lang="en-US" altLang="zh-TW" dirty="0">
                <a:solidFill>
                  <a:srgbClr val="FF0000"/>
                </a:solidFill>
              </a:rPr>
              <a:t>1</a:t>
            </a:r>
            <a:endParaRPr lang="en-US" dirty="0" smtClean="0">
              <a:solidFill>
                <a:srgbClr val="FF0000"/>
              </a:solidFill>
            </a:endParaRPr>
          </a:p>
          <a:p>
            <a:pPr algn="ctr"/>
            <a:r>
              <a:rPr lang="en-US" dirty="0">
                <a:solidFill>
                  <a:srgbClr val="FF0000"/>
                </a:solidFill>
              </a:rPr>
              <a:t>0</a:t>
            </a:r>
            <a:endParaRPr lang="en-US" dirty="0" smtClean="0">
              <a:solidFill>
                <a:srgbClr val="FF0000"/>
              </a:solidFill>
            </a:endParaRPr>
          </a:p>
          <a:p>
            <a:pPr algn="ctr"/>
            <a:r>
              <a:rPr lang="en-US" dirty="0" smtClean="0">
                <a:solidFill>
                  <a:srgbClr val="FF0000"/>
                </a:solidFill>
              </a:rPr>
              <a:t>0</a:t>
            </a:r>
          </a:p>
          <a:p>
            <a:pPr algn="ctr"/>
            <a:r>
              <a:rPr lang="en-US" dirty="0" smtClean="0">
                <a:solidFill>
                  <a:srgbClr val="FF0000"/>
                </a:solidFill>
              </a:rPr>
              <a:t>1</a:t>
            </a:r>
          </a:p>
          <a:p>
            <a:pPr algn="ctr"/>
            <a:r>
              <a:rPr lang="en-US" dirty="0" smtClean="0">
                <a:solidFill>
                  <a:srgbClr val="FF0000"/>
                </a:solidFill>
              </a:rPr>
              <a:t>0</a:t>
            </a:r>
          </a:p>
          <a:p>
            <a:pPr algn="ctr"/>
            <a:r>
              <a:rPr lang="en-US" dirty="0" smtClean="0">
                <a:solidFill>
                  <a:srgbClr val="FF0000"/>
                </a:solidFill>
              </a:rPr>
              <a:t>0</a:t>
            </a:r>
          </a:p>
          <a:p>
            <a:pPr algn="ctr"/>
            <a:r>
              <a:rPr lang="en-US" dirty="0" smtClean="0">
                <a:solidFill>
                  <a:srgbClr val="FF0000"/>
                </a:solidFill>
              </a:rPr>
              <a:t>1</a:t>
            </a:r>
          </a:p>
          <a:p>
            <a:pPr algn="ctr"/>
            <a:r>
              <a:rPr lang="en-US" altLang="zh-TW" dirty="0">
                <a:solidFill>
                  <a:srgbClr val="FF0000"/>
                </a:solidFill>
              </a:rPr>
              <a:t>1</a:t>
            </a:r>
            <a:endParaRPr lang="en-US" dirty="0" smtClean="0">
              <a:solidFill>
                <a:srgbClr val="FF0000"/>
              </a:solidFill>
            </a:endParaRPr>
          </a:p>
          <a:p>
            <a:pPr algn="ctr"/>
            <a:r>
              <a:rPr lang="en-US" altLang="zh-TW" dirty="0">
                <a:solidFill>
                  <a:srgbClr val="FF0000"/>
                </a:solidFill>
              </a:rPr>
              <a:t>0</a:t>
            </a:r>
            <a:endParaRPr lang="en-US" dirty="0" smtClean="0">
              <a:solidFill>
                <a:srgbClr val="FF0000"/>
              </a:solidFill>
            </a:endParaRPr>
          </a:p>
          <a:p>
            <a:pPr algn="ctr"/>
            <a:r>
              <a:rPr lang="en-US" altLang="zh-TW" dirty="0">
                <a:solidFill>
                  <a:srgbClr val="FF0000"/>
                </a:solidFill>
              </a:rPr>
              <a:t>1</a:t>
            </a:r>
            <a:endParaRPr lang="en-US" dirty="0" smtClean="0">
              <a:solidFill>
                <a:srgbClr val="FF0000"/>
              </a:solidFill>
            </a:endParaRPr>
          </a:p>
          <a:p>
            <a:pPr algn="ctr"/>
            <a:r>
              <a:rPr lang="en-US" altLang="zh-TW" dirty="0">
                <a:solidFill>
                  <a:srgbClr val="FF0000"/>
                </a:solidFill>
              </a:rPr>
              <a:t>0</a:t>
            </a:r>
            <a:endParaRPr lang="en-US" dirty="0" smtClean="0">
              <a:solidFill>
                <a:srgbClr val="FF0000"/>
              </a:solidFill>
            </a:endParaRPr>
          </a:p>
          <a:p>
            <a:pPr algn="ctr"/>
            <a:r>
              <a:rPr lang="en-US" altLang="zh-TW" dirty="0">
                <a:solidFill>
                  <a:srgbClr val="FF0000"/>
                </a:solidFill>
              </a:rPr>
              <a:t>1</a:t>
            </a:r>
            <a:endParaRPr lang="en-US" dirty="0" smtClean="0">
              <a:solidFill>
                <a:srgbClr val="FF0000"/>
              </a:solidFill>
            </a:endParaRPr>
          </a:p>
          <a:p>
            <a:pPr algn="ctr"/>
            <a:r>
              <a:rPr lang="en-US" dirty="0" smtClean="0">
                <a:solidFill>
                  <a:srgbClr val="FF0000"/>
                </a:solidFill>
              </a:rPr>
              <a:t>1</a:t>
            </a:r>
          </a:p>
          <a:p>
            <a:pPr algn="ctr"/>
            <a:r>
              <a:rPr lang="en-US" dirty="0" smtClean="0">
                <a:solidFill>
                  <a:srgbClr val="FF0000"/>
                </a:solidFill>
              </a:rPr>
              <a:t>0</a:t>
            </a:r>
          </a:p>
          <a:p>
            <a:pPr algn="ctr"/>
            <a:r>
              <a:rPr lang="en-US" dirty="0" smtClean="0">
                <a:solidFill>
                  <a:srgbClr val="FF0000"/>
                </a:solidFill>
              </a:rPr>
              <a:t>1</a:t>
            </a:r>
          </a:p>
          <a:p>
            <a:pPr algn="ctr"/>
            <a:r>
              <a:rPr lang="en-US" dirty="0">
                <a:solidFill>
                  <a:srgbClr val="FF0000"/>
                </a:solidFill>
              </a:rPr>
              <a:t>0</a:t>
            </a:r>
            <a:endParaRPr lang="en-US" dirty="0" smtClean="0">
              <a:solidFill>
                <a:srgbClr val="FF0000"/>
              </a:solidFill>
            </a:endParaRPr>
          </a:p>
        </p:txBody>
      </p:sp>
    </p:spTree>
    <p:extLst>
      <p:ext uri="{BB962C8B-B14F-4D97-AF65-F5344CB8AC3E}">
        <p14:creationId xmlns:p14="http://schemas.microsoft.com/office/powerpoint/2010/main" val="705528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4" grpId="0" animBg="1"/>
      <p:bldP spid="38" grpId="0" animBg="1"/>
      <p:bldP spid="30"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Group 26"/>
          <p:cNvGrpSpPr/>
          <p:nvPr/>
        </p:nvGrpSpPr>
        <p:grpSpPr>
          <a:xfrm>
            <a:off x="6625844" y="1807019"/>
            <a:ext cx="2418202" cy="3947859"/>
            <a:chOff x="6585757" y="1807019"/>
            <a:chExt cx="2418202" cy="3947859"/>
          </a:xfrm>
          <a:solidFill>
            <a:schemeClr val="bg1"/>
          </a:solidFill>
        </p:grpSpPr>
        <p:sp>
          <p:nvSpPr>
            <p:cNvPr id="28" name="TextBox 27"/>
            <p:cNvSpPr txBox="1"/>
            <p:nvPr/>
          </p:nvSpPr>
          <p:spPr>
            <a:xfrm>
              <a:off x="7565822" y="2011234"/>
              <a:ext cx="1438137" cy="3539430"/>
            </a:xfrm>
            <a:prstGeom prst="rect">
              <a:avLst/>
            </a:prstGeom>
            <a:grpFill/>
          </p:spPr>
          <p:txBody>
            <a:bodyPr wrap="square" rtlCol="0">
              <a:spAutoFit/>
            </a:bodyPr>
            <a:lstStyle/>
            <a:p>
              <a:r>
                <a:rPr lang="zh-TW" altLang="en-US" sz="1600" dirty="0" smtClean="0"/>
                <a:t>你</a:t>
              </a:r>
              <a:endParaRPr lang="en-US" altLang="zh-TW" sz="1600" dirty="0" smtClean="0"/>
            </a:p>
            <a:p>
              <a:r>
                <a:rPr lang="zh-TW" altLang="en-US" sz="1600" dirty="0" smtClean="0"/>
                <a:t>我</a:t>
              </a:r>
              <a:endParaRPr lang="en-US" altLang="zh-TW" sz="1600" dirty="0" smtClean="0"/>
            </a:p>
            <a:p>
              <a:r>
                <a:rPr lang="zh-TW" altLang="en-US" sz="1600" dirty="0" smtClean="0"/>
                <a:t>他</a:t>
              </a:r>
              <a:endParaRPr lang="en-US" altLang="zh-TW" sz="1600" dirty="0" smtClean="0"/>
            </a:p>
            <a:p>
              <a:r>
                <a:rPr lang="zh-TW" altLang="en-US" sz="1600" dirty="0" smtClean="0"/>
                <a:t>乘</a:t>
              </a:r>
              <a:endParaRPr lang="en-US" altLang="zh-TW" sz="1600" dirty="0" smtClean="0"/>
            </a:p>
            <a:p>
              <a:r>
                <a:rPr lang="zh-TW" altLang="en-US" sz="1600" dirty="0" smtClean="0"/>
                <a:t>走</a:t>
              </a:r>
              <a:endParaRPr lang="en-US" altLang="zh-TW" sz="1600" dirty="0" smtClean="0"/>
            </a:p>
            <a:p>
              <a:r>
                <a:rPr lang="zh-TW" altLang="en-US" sz="1600" dirty="0" smtClean="0"/>
                <a:t>跑</a:t>
              </a:r>
              <a:endParaRPr lang="en-US" altLang="zh-TW" sz="1600" dirty="0" smtClean="0"/>
            </a:p>
            <a:p>
              <a:r>
                <a:rPr lang="zh-TW" altLang="en-US" sz="1600" dirty="0" smtClean="0"/>
                <a:t>公車</a:t>
              </a:r>
              <a:endParaRPr lang="en-US" altLang="zh-TW" sz="1600" dirty="0" smtClean="0"/>
            </a:p>
            <a:p>
              <a:r>
                <a:rPr lang="zh-TW" altLang="en-US" sz="1600" dirty="0" smtClean="0"/>
                <a:t>計程車</a:t>
              </a:r>
              <a:endParaRPr lang="en-US" altLang="zh-TW" sz="1600" dirty="0" smtClean="0"/>
            </a:p>
            <a:p>
              <a:r>
                <a:rPr lang="zh-TW" altLang="en-US" sz="1600" dirty="0" smtClean="0"/>
                <a:t>火車</a:t>
              </a:r>
              <a:endParaRPr lang="en-US" altLang="zh-TW" sz="1600" dirty="0" smtClean="0"/>
            </a:p>
            <a:p>
              <a:r>
                <a:rPr lang="zh-TW" altLang="en-US" sz="1600" dirty="0" smtClean="0"/>
                <a:t>去</a:t>
              </a:r>
              <a:endParaRPr lang="en-US" altLang="zh-TW" sz="1600" dirty="0" smtClean="0"/>
            </a:p>
            <a:p>
              <a:r>
                <a:rPr lang="zh-TW" altLang="en-US" sz="1600" dirty="0" smtClean="0"/>
                <a:t>來</a:t>
              </a:r>
              <a:endParaRPr lang="en-US" altLang="zh-TW" sz="1600" dirty="0" smtClean="0"/>
            </a:p>
            <a:p>
              <a:r>
                <a:rPr lang="zh-TW" altLang="en-US" sz="1600" dirty="0" smtClean="0"/>
                <a:t>學校</a:t>
              </a:r>
              <a:endParaRPr lang="en-US" altLang="zh-TW" sz="1600" dirty="0" smtClean="0"/>
            </a:p>
            <a:p>
              <a:r>
                <a:rPr lang="zh-TW" altLang="en-US" sz="1600" dirty="0" smtClean="0"/>
                <a:t>公司</a:t>
              </a:r>
              <a:endParaRPr lang="en-US" altLang="zh-TW" sz="1600" dirty="0" smtClean="0"/>
            </a:p>
            <a:p>
              <a:r>
                <a:rPr lang="zh-TW" altLang="en-US" sz="1600" dirty="0" smtClean="0"/>
                <a:t>公園</a:t>
              </a:r>
              <a:endParaRPr lang="en-US" sz="1600" dirty="0" smtClean="0"/>
            </a:p>
          </p:txBody>
        </p:sp>
        <p:sp>
          <p:nvSpPr>
            <p:cNvPr id="29" name="Double Bracket 28"/>
            <p:cNvSpPr/>
            <p:nvPr/>
          </p:nvSpPr>
          <p:spPr>
            <a:xfrm>
              <a:off x="6585757" y="1807019"/>
              <a:ext cx="705678" cy="3947859"/>
            </a:xfrm>
            <a:prstGeom prst="bracketPair">
              <a:avLst/>
            </a:prstGeom>
            <a:grpFill/>
            <a:ln>
              <a:solidFill>
                <a:srgbClr val="008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sz="1600" dirty="0" smtClean="0"/>
                <a:t>0</a:t>
              </a:r>
            </a:p>
            <a:p>
              <a:pPr algn="ctr"/>
              <a:r>
                <a:rPr lang="en-US" altLang="zh-TW" sz="1600" dirty="0"/>
                <a:t>0</a:t>
              </a:r>
              <a:endParaRPr lang="en-US" sz="1600" dirty="0" smtClean="0"/>
            </a:p>
            <a:p>
              <a:pPr algn="ctr"/>
              <a:r>
                <a:rPr lang="en-US" sz="1600" dirty="0" smtClean="0"/>
                <a:t>0</a:t>
              </a:r>
            </a:p>
            <a:p>
              <a:pPr algn="ctr"/>
              <a:r>
                <a:rPr lang="en-US" altLang="zh-TW" sz="1600" dirty="0" smtClean="0"/>
                <a:t>0</a:t>
              </a:r>
            </a:p>
            <a:p>
              <a:pPr algn="ctr"/>
              <a:r>
                <a:rPr lang="en-US" altLang="zh-TW" sz="1600" dirty="0" smtClean="0"/>
                <a:t>0</a:t>
              </a:r>
            </a:p>
            <a:p>
              <a:pPr algn="ctr"/>
              <a:r>
                <a:rPr lang="en-US" altLang="zh-TW" sz="1600" dirty="0" smtClean="0"/>
                <a:t>0</a:t>
              </a:r>
            </a:p>
            <a:p>
              <a:pPr algn="ctr"/>
              <a:r>
                <a:rPr lang="en-US" altLang="zh-TW" sz="1600" dirty="0" smtClean="0"/>
                <a:t>0.80</a:t>
              </a:r>
            </a:p>
            <a:p>
              <a:pPr algn="ctr"/>
              <a:r>
                <a:rPr lang="en-US" altLang="zh-TW" sz="1600" dirty="0" smtClean="0"/>
                <a:t>0.10</a:t>
              </a:r>
            </a:p>
            <a:p>
              <a:pPr algn="ctr"/>
              <a:r>
                <a:rPr lang="en-US" altLang="zh-TW" sz="1600" dirty="0" smtClean="0"/>
                <a:t>0.10</a:t>
              </a:r>
            </a:p>
            <a:p>
              <a:pPr algn="ctr"/>
              <a:r>
                <a:rPr lang="en-US" altLang="zh-TW" sz="1600" dirty="0" smtClean="0"/>
                <a:t>0</a:t>
              </a:r>
            </a:p>
            <a:p>
              <a:pPr algn="ctr"/>
              <a:r>
                <a:rPr lang="en-US" altLang="zh-TW" sz="1600" dirty="0" smtClean="0"/>
                <a:t>0</a:t>
              </a:r>
            </a:p>
            <a:p>
              <a:pPr algn="ctr"/>
              <a:r>
                <a:rPr lang="en-US" altLang="zh-TW" sz="1600" dirty="0" smtClean="0"/>
                <a:t>0</a:t>
              </a:r>
            </a:p>
            <a:p>
              <a:pPr algn="ctr"/>
              <a:r>
                <a:rPr lang="en-US" altLang="zh-TW" sz="1600" dirty="0" smtClean="0"/>
                <a:t>0</a:t>
              </a:r>
            </a:p>
            <a:p>
              <a:pPr algn="ctr"/>
              <a:r>
                <a:rPr lang="en-US" altLang="zh-TW" sz="1600" dirty="0" smtClean="0"/>
                <a:t>0</a:t>
              </a:r>
            </a:p>
          </p:txBody>
        </p:sp>
      </p:grpSp>
      <p:grpSp>
        <p:nvGrpSpPr>
          <p:cNvPr id="35" name="Group 34"/>
          <p:cNvGrpSpPr/>
          <p:nvPr/>
        </p:nvGrpSpPr>
        <p:grpSpPr>
          <a:xfrm>
            <a:off x="6625844" y="1807019"/>
            <a:ext cx="2418202" cy="3947859"/>
            <a:chOff x="6585757" y="1807019"/>
            <a:chExt cx="2418202" cy="3947859"/>
          </a:xfrm>
          <a:solidFill>
            <a:schemeClr val="bg1"/>
          </a:solidFill>
        </p:grpSpPr>
        <p:sp>
          <p:nvSpPr>
            <p:cNvPr id="36" name="TextBox 35"/>
            <p:cNvSpPr txBox="1"/>
            <p:nvPr/>
          </p:nvSpPr>
          <p:spPr>
            <a:xfrm>
              <a:off x="7565822" y="2011234"/>
              <a:ext cx="1438137" cy="3539430"/>
            </a:xfrm>
            <a:prstGeom prst="rect">
              <a:avLst/>
            </a:prstGeom>
            <a:grpFill/>
          </p:spPr>
          <p:txBody>
            <a:bodyPr wrap="square" rtlCol="0">
              <a:spAutoFit/>
            </a:bodyPr>
            <a:lstStyle/>
            <a:p>
              <a:r>
                <a:rPr lang="zh-TW" altLang="en-US" sz="1600" dirty="0" smtClean="0"/>
                <a:t>你</a:t>
              </a:r>
              <a:endParaRPr lang="en-US" altLang="zh-TW" sz="1600" dirty="0" smtClean="0"/>
            </a:p>
            <a:p>
              <a:r>
                <a:rPr lang="zh-TW" altLang="en-US" sz="1600" dirty="0" smtClean="0"/>
                <a:t>我</a:t>
              </a:r>
              <a:endParaRPr lang="en-US" altLang="zh-TW" sz="1600" dirty="0" smtClean="0"/>
            </a:p>
            <a:p>
              <a:r>
                <a:rPr lang="zh-TW" altLang="en-US" sz="1600" dirty="0" smtClean="0"/>
                <a:t>他</a:t>
              </a:r>
              <a:endParaRPr lang="en-US" altLang="zh-TW" sz="1600" dirty="0" smtClean="0"/>
            </a:p>
            <a:p>
              <a:r>
                <a:rPr lang="zh-TW" altLang="en-US" sz="1600" dirty="0" smtClean="0"/>
                <a:t>乘</a:t>
              </a:r>
              <a:endParaRPr lang="en-US" altLang="zh-TW" sz="1600" dirty="0" smtClean="0"/>
            </a:p>
            <a:p>
              <a:r>
                <a:rPr lang="zh-TW" altLang="en-US" sz="1600" dirty="0" smtClean="0"/>
                <a:t>走</a:t>
              </a:r>
              <a:endParaRPr lang="en-US" altLang="zh-TW" sz="1600" dirty="0" smtClean="0"/>
            </a:p>
            <a:p>
              <a:r>
                <a:rPr lang="zh-TW" altLang="en-US" sz="1600" dirty="0" smtClean="0"/>
                <a:t>跑</a:t>
              </a:r>
              <a:endParaRPr lang="en-US" altLang="zh-TW" sz="1600" dirty="0" smtClean="0"/>
            </a:p>
            <a:p>
              <a:r>
                <a:rPr lang="zh-TW" altLang="en-US" sz="1600" dirty="0" smtClean="0"/>
                <a:t>公車</a:t>
              </a:r>
              <a:endParaRPr lang="en-US" altLang="zh-TW" sz="1600" dirty="0" smtClean="0"/>
            </a:p>
            <a:p>
              <a:r>
                <a:rPr lang="zh-TW" altLang="en-US" sz="1600" dirty="0" smtClean="0"/>
                <a:t>計程車</a:t>
              </a:r>
              <a:endParaRPr lang="en-US" altLang="zh-TW" sz="1600" dirty="0" smtClean="0"/>
            </a:p>
            <a:p>
              <a:r>
                <a:rPr lang="zh-TW" altLang="en-US" sz="1600" dirty="0" smtClean="0"/>
                <a:t>火車</a:t>
              </a:r>
              <a:endParaRPr lang="en-US" altLang="zh-TW" sz="1600" dirty="0" smtClean="0"/>
            </a:p>
            <a:p>
              <a:r>
                <a:rPr lang="zh-TW" altLang="en-US" sz="1600" dirty="0" smtClean="0"/>
                <a:t>去</a:t>
              </a:r>
              <a:endParaRPr lang="en-US" altLang="zh-TW" sz="1600" dirty="0" smtClean="0"/>
            </a:p>
            <a:p>
              <a:r>
                <a:rPr lang="zh-TW" altLang="en-US" sz="1600" dirty="0" smtClean="0"/>
                <a:t>來</a:t>
              </a:r>
              <a:endParaRPr lang="en-US" altLang="zh-TW" sz="1600" dirty="0" smtClean="0"/>
            </a:p>
            <a:p>
              <a:r>
                <a:rPr lang="zh-TW" altLang="en-US" sz="1600" dirty="0" smtClean="0"/>
                <a:t>學校</a:t>
              </a:r>
              <a:endParaRPr lang="en-US" altLang="zh-TW" sz="1600" dirty="0" smtClean="0"/>
            </a:p>
            <a:p>
              <a:r>
                <a:rPr lang="zh-TW" altLang="en-US" sz="1600" dirty="0" smtClean="0"/>
                <a:t>公司</a:t>
              </a:r>
              <a:endParaRPr lang="en-US" altLang="zh-TW" sz="1600" dirty="0" smtClean="0"/>
            </a:p>
            <a:p>
              <a:r>
                <a:rPr lang="zh-TW" altLang="en-US" sz="1600" dirty="0" smtClean="0"/>
                <a:t>公園</a:t>
              </a:r>
              <a:endParaRPr lang="en-US" sz="1600" dirty="0" smtClean="0"/>
            </a:p>
          </p:txBody>
        </p:sp>
        <p:sp>
          <p:nvSpPr>
            <p:cNvPr id="37" name="Double Bracket 36"/>
            <p:cNvSpPr/>
            <p:nvPr/>
          </p:nvSpPr>
          <p:spPr>
            <a:xfrm>
              <a:off x="6585757" y="1807019"/>
              <a:ext cx="705678" cy="3947859"/>
            </a:xfrm>
            <a:prstGeom prst="bracketPair">
              <a:avLst/>
            </a:prstGeom>
            <a:grpFill/>
            <a:ln>
              <a:solidFill>
                <a:srgbClr val="008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sz="1600" dirty="0" smtClean="0">
                  <a:solidFill>
                    <a:srgbClr val="FF0000"/>
                  </a:solidFill>
                </a:rPr>
                <a:t>0</a:t>
              </a:r>
            </a:p>
            <a:p>
              <a:pPr algn="ctr"/>
              <a:r>
                <a:rPr lang="en-US" altLang="zh-TW" sz="1600" dirty="0">
                  <a:solidFill>
                    <a:srgbClr val="FF0000"/>
                  </a:solidFill>
                </a:rPr>
                <a:t>0</a:t>
              </a:r>
              <a:endParaRPr lang="en-US" sz="1600" dirty="0" smtClean="0">
                <a:solidFill>
                  <a:srgbClr val="FF0000"/>
                </a:solidFill>
              </a:endParaRPr>
            </a:p>
            <a:p>
              <a:pPr algn="ctr"/>
              <a:r>
                <a:rPr lang="en-US" sz="1600" dirty="0" smtClean="0">
                  <a:solidFill>
                    <a:srgbClr val="FF0000"/>
                  </a:solidFill>
                </a:rPr>
                <a:t>0</a:t>
              </a:r>
            </a:p>
            <a:p>
              <a:pPr algn="ctr"/>
              <a:r>
                <a:rPr lang="en-US" altLang="zh-TW" sz="1600" dirty="0" smtClean="0">
                  <a:solidFill>
                    <a:srgbClr val="FF0000"/>
                  </a:solidFill>
                </a:rPr>
                <a:t>0</a:t>
              </a:r>
            </a:p>
            <a:p>
              <a:pPr algn="ctr"/>
              <a:r>
                <a:rPr lang="en-US" altLang="zh-TW" sz="1600" dirty="0" smtClean="0">
                  <a:solidFill>
                    <a:srgbClr val="FF0000"/>
                  </a:solidFill>
                </a:rPr>
                <a:t>0</a:t>
              </a:r>
            </a:p>
            <a:p>
              <a:pPr algn="ctr"/>
              <a:r>
                <a:rPr lang="en-US" altLang="zh-TW" sz="1600" dirty="0" smtClean="0">
                  <a:solidFill>
                    <a:srgbClr val="FF0000"/>
                  </a:solidFill>
                </a:rPr>
                <a:t>0</a:t>
              </a:r>
            </a:p>
            <a:p>
              <a:pPr algn="ctr"/>
              <a:r>
                <a:rPr lang="en-US" altLang="zh-TW" sz="1600" dirty="0" smtClean="0">
                  <a:solidFill>
                    <a:srgbClr val="FF0000"/>
                  </a:solidFill>
                </a:rPr>
                <a:t>0</a:t>
              </a:r>
            </a:p>
            <a:p>
              <a:pPr algn="ctr"/>
              <a:r>
                <a:rPr lang="en-US" altLang="zh-TW" sz="1600" dirty="0" smtClean="0">
                  <a:solidFill>
                    <a:srgbClr val="FF0000"/>
                  </a:solidFill>
                </a:rPr>
                <a:t>0</a:t>
              </a:r>
            </a:p>
            <a:p>
              <a:pPr algn="ctr"/>
              <a:r>
                <a:rPr lang="en-US" altLang="zh-TW" sz="1600" dirty="0" smtClean="0">
                  <a:solidFill>
                    <a:srgbClr val="FF0000"/>
                  </a:solidFill>
                </a:rPr>
                <a:t>0</a:t>
              </a:r>
            </a:p>
            <a:p>
              <a:pPr algn="ctr"/>
              <a:r>
                <a:rPr lang="en-US" altLang="zh-TW" sz="1600" dirty="0" smtClean="0">
                  <a:solidFill>
                    <a:srgbClr val="FF0000"/>
                  </a:solidFill>
                </a:rPr>
                <a:t>0.75</a:t>
              </a:r>
            </a:p>
            <a:p>
              <a:pPr algn="ctr"/>
              <a:r>
                <a:rPr lang="en-US" altLang="zh-TW" sz="1600" dirty="0" smtClean="0">
                  <a:solidFill>
                    <a:srgbClr val="FF0000"/>
                  </a:solidFill>
                </a:rPr>
                <a:t>0.25</a:t>
              </a:r>
            </a:p>
            <a:p>
              <a:pPr algn="ctr"/>
              <a:r>
                <a:rPr lang="en-US" altLang="zh-TW" sz="1600" dirty="0" smtClean="0">
                  <a:solidFill>
                    <a:srgbClr val="FF0000"/>
                  </a:solidFill>
                </a:rPr>
                <a:t>0</a:t>
              </a:r>
            </a:p>
            <a:p>
              <a:pPr algn="ctr"/>
              <a:r>
                <a:rPr lang="en-US" altLang="zh-TW" sz="1600" dirty="0" smtClean="0">
                  <a:solidFill>
                    <a:srgbClr val="FF0000"/>
                  </a:solidFill>
                </a:rPr>
                <a:t>0</a:t>
              </a:r>
            </a:p>
            <a:p>
              <a:pPr algn="ctr"/>
              <a:r>
                <a:rPr lang="en-US" altLang="zh-TW" sz="1600" dirty="0" smtClean="0">
                  <a:solidFill>
                    <a:srgbClr val="FF0000"/>
                  </a:solidFill>
                </a:rPr>
                <a:t>0</a:t>
              </a:r>
            </a:p>
          </p:txBody>
        </p:sp>
      </p:grpSp>
      <p:sp>
        <p:nvSpPr>
          <p:cNvPr id="22" name="Rectangle 21"/>
          <p:cNvSpPr/>
          <p:nvPr/>
        </p:nvSpPr>
        <p:spPr>
          <a:xfrm>
            <a:off x="6467216" y="1239916"/>
            <a:ext cx="1077237" cy="513839"/>
          </a:xfrm>
          <a:prstGeom prst="rect">
            <a:avLst/>
          </a:prstGeom>
          <a:solidFill>
            <a:srgbClr val="0080FF"/>
          </a:solidFill>
          <a:ln>
            <a:solidFill>
              <a:srgbClr val="008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solidFill>
                  <a:schemeClr val="bg1"/>
                </a:solidFill>
              </a:rPr>
              <a:t>Probability</a:t>
            </a:r>
            <a:endParaRPr lang="en-US" dirty="0">
              <a:solidFill>
                <a:schemeClr val="bg1"/>
              </a:solidFill>
            </a:endParaRPr>
          </a:p>
        </p:txBody>
      </p:sp>
      <p:sp>
        <p:nvSpPr>
          <p:cNvPr id="2" name="Title 1"/>
          <p:cNvSpPr>
            <a:spLocks noGrp="1"/>
          </p:cNvSpPr>
          <p:nvPr>
            <p:ph type="title"/>
          </p:nvPr>
        </p:nvSpPr>
        <p:spPr/>
        <p:txBody>
          <a:bodyPr/>
          <a:lstStyle/>
          <a:p>
            <a:r>
              <a:rPr lang="en-US" dirty="0" smtClean="0">
                <a:latin typeface="+mn-lt"/>
              </a:rPr>
              <a:t>Neural Machine Translation</a:t>
            </a:r>
            <a:endParaRPr lang="en-US" dirty="0">
              <a:latin typeface="+mn-lt"/>
            </a:endParaRPr>
          </a:p>
        </p:txBody>
      </p:sp>
      <p:pic>
        <p:nvPicPr>
          <p:cNvPr id="13" name="Picture 12"/>
          <p:cNvPicPr>
            <a:picLocks noChangeAspect="1"/>
          </p:cNvPicPr>
          <p:nvPr/>
        </p:nvPicPr>
        <p:blipFill>
          <a:blip r:embed="rId2"/>
          <a:stretch>
            <a:fillRect/>
          </a:stretch>
        </p:blipFill>
        <p:spPr>
          <a:xfrm>
            <a:off x="311700" y="3471224"/>
            <a:ext cx="840963" cy="791494"/>
          </a:xfrm>
          <a:prstGeom prst="rect">
            <a:avLst/>
          </a:prstGeom>
        </p:spPr>
      </p:pic>
      <p:sp>
        <p:nvSpPr>
          <p:cNvPr id="14" name="Right Arrow 13"/>
          <p:cNvSpPr/>
          <p:nvPr/>
        </p:nvSpPr>
        <p:spPr>
          <a:xfrm>
            <a:off x="1292345" y="3600432"/>
            <a:ext cx="414653" cy="5300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p:cNvSpPr/>
          <p:nvPr/>
        </p:nvSpPr>
        <p:spPr>
          <a:xfrm>
            <a:off x="2642516" y="3600432"/>
            <a:ext cx="414653" cy="5300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ight Arrow 16"/>
          <p:cNvSpPr/>
          <p:nvPr/>
        </p:nvSpPr>
        <p:spPr>
          <a:xfrm>
            <a:off x="6052563" y="3541950"/>
            <a:ext cx="414653" cy="530089"/>
          </a:xfrm>
          <a:prstGeom prst="rightArrow">
            <a:avLst/>
          </a:prstGeom>
          <a:solidFill>
            <a:srgbClr val="66CCFF"/>
          </a:solidFill>
          <a:ln>
            <a:solidFill>
              <a:srgbClr val="008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a:stretch>
            <a:fillRect/>
          </a:stretch>
        </p:blipFill>
        <p:spPr>
          <a:xfrm>
            <a:off x="3138189" y="2728131"/>
            <a:ext cx="2901694" cy="2352261"/>
          </a:xfrm>
          <a:prstGeom prst="rect">
            <a:avLst/>
          </a:prstGeom>
        </p:spPr>
      </p:pic>
      <p:sp>
        <p:nvSpPr>
          <p:cNvPr id="21" name="TextBox 20"/>
          <p:cNvSpPr txBox="1"/>
          <p:nvPr/>
        </p:nvSpPr>
        <p:spPr>
          <a:xfrm>
            <a:off x="7544453" y="1230535"/>
            <a:ext cx="1480877" cy="523220"/>
          </a:xfrm>
          <a:prstGeom prst="rect">
            <a:avLst/>
          </a:prstGeom>
          <a:solidFill>
            <a:srgbClr val="00B050"/>
          </a:solidFill>
          <a:ln>
            <a:noFill/>
          </a:ln>
        </p:spPr>
        <p:txBody>
          <a:bodyPr wrap="square" rtlCol="0">
            <a:spAutoFit/>
          </a:bodyPr>
          <a:lstStyle/>
          <a:p>
            <a:pPr algn="ctr"/>
            <a:r>
              <a:rPr lang="en-US" dirty="0" smtClean="0">
                <a:solidFill>
                  <a:srgbClr val="FFFF00"/>
                </a:solidFill>
              </a:rPr>
              <a:t>of</a:t>
            </a:r>
            <a:r>
              <a:rPr lang="en-US" sz="1400" dirty="0" smtClean="0">
                <a:solidFill>
                  <a:srgbClr val="FFFF00"/>
                </a:solidFill>
              </a:rPr>
              <a:t> the next Chinese word</a:t>
            </a:r>
            <a:endParaRPr lang="en-US" sz="1400" dirty="0">
              <a:solidFill>
                <a:srgbClr val="FFFF00"/>
              </a:solidFill>
            </a:endParaRPr>
          </a:p>
        </p:txBody>
      </p:sp>
      <p:sp>
        <p:nvSpPr>
          <p:cNvPr id="23" name="Folded Corner 30">
            <a:extLst>
              <a:ext uri="{FF2B5EF4-FFF2-40B4-BE49-F238E27FC236}">
                <a16:creationId xmlns:a16="http://schemas.microsoft.com/office/drawing/2014/main" xmlns="" id="{961C9F4A-CCFB-4E17-AA2B-332CD6095B08}"/>
              </a:ext>
            </a:extLst>
          </p:cNvPr>
          <p:cNvSpPr/>
          <p:nvPr/>
        </p:nvSpPr>
        <p:spPr>
          <a:xfrm>
            <a:off x="125411" y="3182071"/>
            <a:ext cx="1051965" cy="1366809"/>
          </a:xfrm>
          <a:prstGeom prst="foldedCorner">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HK" sz="1200" dirty="0" smtClean="0">
                <a:cs typeface="Arial" panose="020B0604020202020204" pitchFamily="34" charset="0"/>
              </a:rPr>
              <a:t>ST: I go </a:t>
            </a:r>
            <a:r>
              <a:rPr lang="en-US" altLang="zh-HK" sz="1200" smtClean="0">
                <a:cs typeface="Arial" panose="020B0604020202020204" pitchFamily="34" charset="0"/>
              </a:rPr>
              <a:t>to school by bus.</a:t>
            </a:r>
            <a:endParaRPr lang="en-US" altLang="zh-HK" sz="1200" dirty="0">
              <a:cs typeface="Arial" panose="020B0604020202020204" pitchFamily="34" charset="0"/>
            </a:endParaRPr>
          </a:p>
        </p:txBody>
      </p:sp>
      <p:sp>
        <p:nvSpPr>
          <p:cNvPr id="33" name="Folded Corner 30">
            <a:extLst>
              <a:ext uri="{FF2B5EF4-FFF2-40B4-BE49-F238E27FC236}">
                <a16:creationId xmlns:a16="http://schemas.microsoft.com/office/drawing/2014/main" xmlns="" id="{961C9F4A-CCFB-4E17-AA2B-332CD6095B08}"/>
              </a:ext>
            </a:extLst>
          </p:cNvPr>
          <p:cNvSpPr/>
          <p:nvPr/>
        </p:nvSpPr>
        <p:spPr>
          <a:xfrm>
            <a:off x="132698" y="4673379"/>
            <a:ext cx="1051965" cy="1366809"/>
          </a:xfrm>
          <a:prstGeom prst="foldedCorner">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1200" dirty="0" smtClean="0">
                <a:solidFill>
                  <a:srgbClr val="FF0000"/>
                </a:solidFill>
                <a:cs typeface="Arial" panose="020B0604020202020204" pitchFamily="34" charset="0"/>
              </a:rPr>
              <a:t>T</a:t>
            </a:r>
            <a:r>
              <a:rPr lang="en-US" altLang="zh-HK" sz="1200" dirty="0" smtClean="0">
                <a:solidFill>
                  <a:srgbClr val="FF0000"/>
                </a:solidFill>
                <a:cs typeface="Arial" panose="020B0604020202020204" pitchFamily="34" charset="0"/>
              </a:rPr>
              <a:t>T: </a:t>
            </a:r>
          </a:p>
          <a:p>
            <a:pPr algn="ctr"/>
            <a:r>
              <a:rPr lang="zh-TW" altLang="en-US" sz="1200" dirty="0" smtClean="0">
                <a:solidFill>
                  <a:srgbClr val="FF0000"/>
                </a:solidFill>
                <a:cs typeface="Arial" panose="020B0604020202020204" pitchFamily="34" charset="0"/>
              </a:rPr>
              <a:t>我乘公車</a:t>
            </a:r>
            <a:endParaRPr lang="en-US" altLang="zh-HK" sz="1200" dirty="0">
              <a:solidFill>
                <a:srgbClr val="FF0000"/>
              </a:solidFill>
              <a:cs typeface="Arial" panose="020B0604020202020204" pitchFamily="34" charset="0"/>
            </a:endParaRPr>
          </a:p>
        </p:txBody>
      </p:sp>
      <p:sp>
        <p:nvSpPr>
          <p:cNvPr id="34" name="Right Arrow 33"/>
          <p:cNvSpPr/>
          <p:nvPr/>
        </p:nvSpPr>
        <p:spPr>
          <a:xfrm rot="19663226">
            <a:off x="1286882" y="5004380"/>
            <a:ext cx="414653" cy="5300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p:nvSpPr>
        <p:spPr>
          <a:xfrm>
            <a:off x="6577563" y="4262718"/>
            <a:ext cx="1933780" cy="26470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Double Bracket 24"/>
          <p:cNvSpPr/>
          <p:nvPr/>
        </p:nvSpPr>
        <p:spPr>
          <a:xfrm>
            <a:off x="1846550" y="1690759"/>
            <a:ext cx="705678" cy="4349429"/>
          </a:xfrm>
          <a:prstGeom prst="bracketPair">
            <a:avLst/>
          </a:prstGeom>
          <a:solidFill>
            <a:schemeClr val="bg1"/>
          </a:solidFill>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smtClean="0"/>
              <a:t>0</a:t>
            </a:r>
          </a:p>
          <a:p>
            <a:pPr algn="ctr"/>
            <a:r>
              <a:rPr lang="en-US" dirty="0"/>
              <a:t>0</a:t>
            </a:r>
            <a:endParaRPr lang="en-US" dirty="0" smtClean="0"/>
          </a:p>
          <a:p>
            <a:pPr algn="ctr"/>
            <a:r>
              <a:rPr lang="en-US" dirty="0"/>
              <a:t>1</a:t>
            </a:r>
            <a:endParaRPr lang="en-US" dirty="0" smtClean="0"/>
          </a:p>
          <a:p>
            <a:pPr algn="ctr"/>
            <a:r>
              <a:rPr lang="en-US" dirty="0"/>
              <a:t>0</a:t>
            </a:r>
            <a:endParaRPr lang="en-US" dirty="0" smtClean="0"/>
          </a:p>
          <a:p>
            <a:pPr algn="ctr"/>
            <a:r>
              <a:rPr lang="en-US" dirty="0"/>
              <a:t>1</a:t>
            </a:r>
            <a:endParaRPr lang="en-US" dirty="0" smtClean="0"/>
          </a:p>
          <a:p>
            <a:pPr algn="ctr"/>
            <a:r>
              <a:rPr lang="en-US" dirty="0" smtClean="0"/>
              <a:t>0</a:t>
            </a:r>
          </a:p>
          <a:p>
            <a:pPr algn="ctr"/>
            <a:r>
              <a:rPr lang="en-US" dirty="0"/>
              <a:t>0</a:t>
            </a:r>
            <a:endParaRPr lang="en-US" dirty="0" smtClean="0"/>
          </a:p>
          <a:p>
            <a:pPr algn="ctr"/>
            <a:r>
              <a:rPr lang="en-US" dirty="0" smtClean="0"/>
              <a:t>0</a:t>
            </a:r>
          </a:p>
          <a:p>
            <a:pPr algn="ctr"/>
            <a:r>
              <a:rPr lang="en-US" dirty="0" smtClean="0"/>
              <a:t>1</a:t>
            </a:r>
          </a:p>
          <a:p>
            <a:pPr algn="ctr"/>
            <a:r>
              <a:rPr lang="en-US" dirty="0" smtClean="0"/>
              <a:t>0</a:t>
            </a:r>
          </a:p>
          <a:p>
            <a:pPr algn="ctr"/>
            <a:r>
              <a:rPr lang="en-US" dirty="0" smtClean="0"/>
              <a:t>0</a:t>
            </a:r>
          </a:p>
          <a:p>
            <a:pPr algn="ctr"/>
            <a:r>
              <a:rPr lang="en-US" dirty="0" smtClean="0"/>
              <a:t>1</a:t>
            </a:r>
          </a:p>
          <a:p>
            <a:pPr algn="ctr"/>
            <a:r>
              <a:rPr lang="en-US" dirty="0" smtClean="0"/>
              <a:t>0</a:t>
            </a:r>
          </a:p>
          <a:p>
            <a:pPr algn="ctr"/>
            <a:r>
              <a:rPr lang="en-US" dirty="0" smtClean="0"/>
              <a:t>1</a:t>
            </a:r>
          </a:p>
          <a:p>
            <a:pPr algn="ctr"/>
            <a:r>
              <a:rPr lang="en-US" dirty="0" smtClean="0"/>
              <a:t>0</a:t>
            </a:r>
          </a:p>
          <a:p>
            <a:pPr algn="ctr"/>
            <a:r>
              <a:rPr lang="en-US" dirty="0" smtClean="0"/>
              <a:t>1</a:t>
            </a:r>
          </a:p>
          <a:p>
            <a:pPr algn="ctr"/>
            <a:r>
              <a:rPr lang="en-US" dirty="0" smtClean="0"/>
              <a:t>0</a:t>
            </a:r>
          </a:p>
          <a:p>
            <a:pPr algn="ctr"/>
            <a:r>
              <a:rPr lang="en-US" dirty="0" smtClean="0"/>
              <a:t>1</a:t>
            </a:r>
          </a:p>
          <a:p>
            <a:pPr algn="ctr"/>
            <a:r>
              <a:rPr lang="en-US" dirty="0" smtClean="0"/>
              <a:t>0</a:t>
            </a:r>
          </a:p>
          <a:p>
            <a:pPr algn="ctr"/>
            <a:r>
              <a:rPr lang="en-US" dirty="0" smtClean="0"/>
              <a:t>1</a:t>
            </a:r>
          </a:p>
          <a:p>
            <a:pPr algn="ctr"/>
            <a:r>
              <a:rPr lang="en-US" dirty="0"/>
              <a:t>0</a:t>
            </a:r>
            <a:endParaRPr lang="en-US" dirty="0" smtClean="0"/>
          </a:p>
        </p:txBody>
      </p:sp>
      <p:sp>
        <p:nvSpPr>
          <p:cNvPr id="26" name="Double Bracket 25"/>
          <p:cNvSpPr/>
          <p:nvPr/>
        </p:nvSpPr>
        <p:spPr>
          <a:xfrm>
            <a:off x="1847935" y="1690758"/>
            <a:ext cx="705678" cy="4349429"/>
          </a:xfrm>
          <a:prstGeom prst="bracketPair">
            <a:avLst/>
          </a:prstGeom>
          <a:solidFill>
            <a:schemeClr val="bg1"/>
          </a:solidFill>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smtClean="0">
                <a:solidFill>
                  <a:srgbClr val="FF0000"/>
                </a:solidFill>
              </a:rPr>
              <a:t>0</a:t>
            </a:r>
          </a:p>
          <a:p>
            <a:pPr algn="ctr"/>
            <a:r>
              <a:rPr lang="en-US" altLang="zh-TW" dirty="0" smtClean="0">
                <a:solidFill>
                  <a:srgbClr val="FF0000"/>
                </a:solidFill>
              </a:rPr>
              <a:t>1</a:t>
            </a:r>
            <a:endParaRPr lang="en-US" dirty="0" smtClean="0">
              <a:solidFill>
                <a:srgbClr val="FF0000"/>
              </a:solidFill>
            </a:endParaRPr>
          </a:p>
          <a:p>
            <a:pPr algn="ctr"/>
            <a:r>
              <a:rPr lang="en-US" dirty="0">
                <a:solidFill>
                  <a:srgbClr val="FF0000"/>
                </a:solidFill>
              </a:rPr>
              <a:t>1</a:t>
            </a:r>
            <a:endParaRPr lang="en-US" dirty="0" smtClean="0">
              <a:solidFill>
                <a:srgbClr val="FF0000"/>
              </a:solidFill>
            </a:endParaRPr>
          </a:p>
          <a:p>
            <a:pPr algn="ctr"/>
            <a:r>
              <a:rPr lang="en-US" altLang="zh-TW" dirty="0" smtClean="0">
                <a:solidFill>
                  <a:srgbClr val="FF0000"/>
                </a:solidFill>
              </a:rPr>
              <a:t>1</a:t>
            </a:r>
            <a:endParaRPr lang="en-US" dirty="0" smtClean="0">
              <a:solidFill>
                <a:srgbClr val="FF0000"/>
              </a:solidFill>
            </a:endParaRPr>
          </a:p>
          <a:p>
            <a:pPr algn="ctr"/>
            <a:r>
              <a:rPr lang="en-US" dirty="0">
                <a:solidFill>
                  <a:srgbClr val="FF0000"/>
                </a:solidFill>
              </a:rPr>
              <a:t>1</a:t>
            </a:r>
            <a:endParaRPr lang="en-US" dirty="0" smtClean="0">
              <a:solidFill>
                <a:srgbClr val="FF0000"/>
              </a:solidFill>
            </a:endParaRPr>
          </a:p>
          <a:p>
            <a:pPr algn="ctr"/>
            <a:r>
              <a:rPr lang="en-US" altLang="zh-TW" dirty="0">
                <a:solidFill>
                  <a:srgbClr val="FF0000"/>
                </a:solidFill>
              </a:rPr>
              <a:t>1</a:t>
            </a:r>
            <a:endParaRPr lang="en-US" dirty="0" smtClean="0">
              <a:solidFill>
                <a:srgbClr val="FF0000"/>
              </a:solidFill>
            </a:endParaRPr>
          </a:p>
          <a:p>
            <a:pPr algn="ctr"/>
            <a:r>
              <a:rPr lang="en-US" altLang="zh-TW" dirty="0" smtClean="0">
                <a:solidFill>
                  <a:srgbClr val="FF0000"/>
                </a:solidFill>
              </a:rPr>
              <a:t>1</a:t>
            </a:r>
            <a:endParaRPr lang="en-US" dirty="0" smtClean="0">
              <a:solidFill>
                <a:srgbClr val="FF0000"/>
              </a:solidFill>
            </a:endParaRPr>
          </a:p>
          <a:p>
            <a:pPr algn="ctr"/>
            <a:r>
              <a:rPr lang="en-US" altLang="zh-TW" dirty="0">
                <a:solidFill>
                  <a:srgbClr val="FF0000"/>
                </a:solidFill>
              </a:rPr>
              <a:t>1</a:t>
            </a:r>
            <a:endParaRPr lang="en-US" dirty="0" smtClean="0">
              <a:solidFill>
                <a:srgbClr val="FF0000"/>
              </a:solidFill>
            </a:endParaRPr>
          </a:p>
          <a:p>
            <a:pPr algn="ctr"/>
            <a:r>
              <a:rPr lang="en-US" dirty="0" smtClean="0">
                <a:solidFill>
                  <a:srgbClr val="FF0000"/>
                </a:solidFill>
              </a:rPr>
              <a:t>1</a:t>
            </a:r>
          </a:p>
          <a:p>
            <a:pPr algn="ctr"/>
            <a:r>
              <a:rPr lang="en-US" altLang="zh-TW" dirty="0">
                <a:solidFill>
                  <a:srgbClr val="FF0000"/>
                </a:solidFill>
              </a:rPr>
              <a:t>1</a:t>
            </a:r>
            <a:endParaRPr lang="en-US" dirty="0" smtClean="0">
              <a:solidFill>
                <a:srgbClr val="FF0000"/>
              </a:solidFill>
            </a:endParaRPr>
          </a:p>
          <a:p>
            <a:pPr algn="ctr"/>
            <a:r>
              <a:rPr lang="en-US" dirty="0" smtClean="0">
                <a:solidFill>
                  <a:srgbClr val="FF0000"/>
                </a:solidFill>
              </a:rPr>
              <a:t>0</a:t>
            </a:r>
          </a:p>
          <a:p>
            <a:pPr algn="ctr"/>
            <a:r>
              <a:rPr lang="en-US" dirty="0" smtClean="0">
                <a:solidFill>
                  <a:srgbClr val="FF0000"/>
                </a:solidFill>
              </a:rPr>
              <a:t>1</a:t>
            </a:r>
          </a:p>
          <a:p>
            <a:pPr algn="ctr"/>
            <a:r>
              <a:rPr lang="en-US" dirty="0" smtClean="0">
                <a:solidFill>
                  <a:srgbClr val="FF0000"/>
                </a:solidFill>
              </a:rPr>
              <a:t>0</a:t>
            </a:r>
          </a:p>
          <a:p>
            <a:pPr algn="ctr"/>
            <a:r>
              <a:rPr lang="en-US" dirty="0" smtClean="0">
                <a:solidFill>
                  <a:srgbClr val="FF0000"/>
                </a:solidFill>
              </a:rPr>
              <a:t>1</a:t>
            </a:r>
          </a:p>
          <a:p>
            <a:pPr algn="ctr"/>
            <a:r>
              <a:rPr lang="en-US" altLang="zh-TW" dirty="0">
                <a:solidFill>
                  <a:srgbClr val="FF0000"/>
                </a:solidFill>
              </a:rPr>
              <a:t>1</a:t>
            </a:r>
            <a:endParaRPr lang="en-US" dirty="0" smtClean="0">
              <a:solidFill>
                <a:srgbClr val="FF0000"/>
              </a:solidFill>
            </a:endParaRPr>
          </a:p>
          <a:p>
            <a:pPr algn="ctr"/>
            <a:r>
              <a:rPr lang="en-US" altLang="zh-TW" dirty="0">
                <a:solidFill>
                  <a:srgbClr val="FF0000"/>
                </a:solidFill>
              </a:rPr>
              <a:t>0</a:t>
            </a:r>
            <a:endParaRPr lang="en-US" dirty="0" smtClean="0">
              <a:solidFill>
                <a:srgbClr val="FF0000"/>
              </a:solidFill>
            </a:endParaRPr>
          </a:p>
          <a:p>
            <a:pPr algn="ctr"/>
            <a:r>
              <a:rPr lang="en-US" dirty="0" smtClean="0">
                <a:solidFill>
                  <a:srgbClr val="FF0000"/>
                </a:solidFill>
              </a:rPr>
              <a:t>0</a:t>
            </a:r>
          </a:p>
          <a:p>
            <a:pPr algn="ctr"/>
            <a:r>
              <a:rPr lang="en-US" altLang="zh-TW" dirty="0">
                <a:solidFill>
                  <a:srgbClr val="FF0000"/>
                </a:solidFill>
              </a:rPr>
              <a:t>1</a:t>
            </a:r>
            <a:endParaRPr lang="en-US" dirty="0" smtClean="0">
              <a:solidFill>
                <a:srgbClr val="FF0000"/>
              </a:solidFill>
            </a:endParaRPr>
          </a:p>
          <a:p>
            <a:pPr algn="ctr"/>
            <a:r>
              <a:rPr lang="en-US" altLang="zh-TW" dirty="0">
                <a:solidFill>
                  <a:srgbClr val="FF0000"/>
                </a:solidFill>
              </a:rPr>
              <a:t>1</a:t>
            </a:r>
            <a:endParaRPr lang="en-US" dirty="0" smtClean="0">
              <a:solidFill>
                <a:srgbClr val="FF0000"/>
              </a:solidFill>
            </a:endParaRPr>
          </a:p>
          <a:p>
            <a:pPr algn="ctr"/>
            <a:r>
              <a:rPr lang="en-US" dirty="0" smtClean="0">
                <a:solidFill>
                  <a:srgbClr val="FF0000"/>
                </a:solidFill>
              </a:rPr>
              <a:t>1</a:t>
            </a:r>
          </a:p>
          <a:p>
            <a:pPr algn="ctr"/>
            <a:r>
              <a:rPr lang="en-US" dirty="0">
                <a:solidFill>
                  <a:srgbClr val="FF0000"/>
                </a:solidFill>
              </a:rPr>
              <a:t>0</a:t>
            </a:r>
            <a:endParaRPr lang="en-US" dirty="0" smtClean="0">
              <a:solidFill>
                <a:srgbClr val="FF0000"/>
              </a:solidFill>
            </a:endParaRPr>
          </a:p>
        </p:txBody>
      </p:sp>
    </p:spTree>
    <p:extLst>
      <p:ext uri="{BB962C8B-B14F-4D97-AF65-F5344CB8AC3E}">
        <p14:creationId xmlns:p14="http://schemas.microsoft.com/office/powerpoint/2010/main" val="101003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1" nodeType="clickEffect">
                                  <p:stCondLst>
                                    <p:cond delay="0"/>
                                  </p:stCondLst>
                                  <p:childTnLst>
                                    <p:set>
                                      <p:cBhvr>
                                        <p:cTn id="20"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4" grpId="0" animBg="1"/>
      <p:bldP spid="38" grpId="1" animBg="1"/>
      <p:bldP spid="26"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 name="Group 34"/>
          <p:cNvGrpSpPr/>
          <p:nvPr/>
        </p:nvGrpSpPr>
        <p:grpSpPr>
          <a:xfrm>
            <a:off x="6625844" y="1807019"/>
            <a:ext cx="2418202" cy="3947859"/>
            <a:chOff x="6585757" y="1807019"/>
            <a:chExt cx="2418202" cy="3947859"/>
          </a:xfrm>
          <a:solidFill>
            <a:schemeClr val="bg1"/>
          </a:solidFill>
        </p:grpSpPr>
        <p:sp>
          <p:nvSpPr>
            <p:cNvPr id="36" name="TextBox 35"/>
            <p:cNvSpPr txBox="1"/>
            <p:nvPr/>
          </p:nvSpPr>
          <p:spPr>
            <a:xfrm>
              <a:off x="7565822" y="2011234"/>
              <a:ext cx="1438137" cy="3539430"/>
            </a:xfrm>
            <a:prstGeom prst="rect">
              <a:avLst/>
            </a:prstGeom>
            <a:grpFill/>
          </p:spPr>
          <p:txBody>
            <a:bodyPr wrap="square" rtlCol="0">
              <a:spAutoFit/>
            </a:bodyPr>
            <a:lstStyle/>
            <a:p>
              <a:r>
                <a:rPr lang="zh-TW" altLang="en-US" sz="1600" dirty="0" smtClean="0"/>
                <a:t>你</a:t>
              </a:r>
              <a:endParaRPr lang="en-US" altLang="zh-TW" sz="1600" dirty="0" smtClean="0"/>
            </a:p>
            <a:p>
              <a:r>
                <a:rPr lang="zh-TW" altLang="en-US" sz="1600" dirty="0" smtClean="0"/>
                <a:t>我</a:t>
              </a:r>
              <a:endParaRPr lang="en-US" altLang="zh-TW" sz="1600" dirty="0" smtClean="0"/>
            </a:p>
            <a:p>
              <a:r>
                <a:rPr lang="zh-TW" altLang="en-US" sz="1600" dirty="0" smtClean="0"/>
                <a:t>他</a:t>
              </a:r>
              <a:endParaRPr lang="en-US" altLang="zh-TW" sz="1600" dirty="0" smtClean="0"/>
            </a:p>
            <a:p>
              <a:r>
                <a:rPr lang="zh-TW" altLang="en-US" sz="1600" dirty="0" smtClean="0"/>
                <a:t>乘</a:t>
              </a:r>
              <a:endParaRPr lang="en-US" altLang="zh-TW" sz="1600" dirty="0" smtClean="0"/>
            </a:p>
            <a:p>
              <a:r>
                <a:rPr lang="zh-TW" altLang="en-US" sz="1600" dirty="0" smtClean="0"/>
                <a:t>走</a:t>
              </a:r>
              <a:endParaRPr lang="en-US" altLang="zh-TW" sz="1600" dirty="0" smtClean="0"/>
            </a:p>
            <a:p>
              <a:r>
                <a:rPr lang="zh-TW" altLang="en-US" sz="1600" dirty="0" smtClean="0"/>
                <a:t>跑</a:t>
              </a:r>
              <a:endParaRPr lang="en-US" altLang="zh-TW" sz="1600" dirty="0" smtClean="0"/>
            </a:p>
            <a:p>
              <a:r>
                <a:rPr lang="zh-TW" altLang="en-US" sz="1600" dirty="0" smtClean="0"/>
                <a:t>公車</a:t>
              </a:r>
              <a:endParaRPr lang="en-US" altLang="zh-TW" sz="1600" dirty="0" smtClean="0"/>
            </a:p>
            <a:p>
              <a:r>
                <a:rPr lang="zh-TW" altLang="en-US" sz="1600" dirty="0" smtClean="0"/>
                <a:t>計程車</a:t>
              </a:r>
              <a:endParaRPr lang="en-US" altLang="zh-TW" sz="1600" dirty="0" smtClean="0"/>
            </a:p>
            <a:p>
              <a:r>
                <a:rPr lang="zh-TW" altLang="en-US" sz="1600" dirty="0" smtClean="0"/>
                <a:t>火車</a:t>
              </a:r>
              <a:endParaRPr lang="en-US" altLang="zh-TW" sz="1600" dirty="0" smtClean="0"/>
            </a:p>
            <a:p>
              <a:r>
                <a:rPr lang="zh-TW" altLang="en-US" sz="1600" dirty="0" smtClean="0"/>
                <a:t>去</a:t>
              </a:r>
              <a:endParaRPr lang="en-US" altLang="zh-TW" sz="1600" dirty="0" smtClean="0"/>
            </a:p>
            <a:p>
              <a:r>
                <a:rPr lang="zh-TW" altLang="en-US" sz="1600" dirty="0" smtClean="0"/>
                <a:t>來</a:t>
              </a:r>
              <a:endParaRPr lang="en-US" altLang="zh-TW" sz="1600" dirty="0" smtClean="0"/>
            </a:p>
            <a:p>
              <a:r>
                <a:rPr lang="zh-TW" altLang="en-US" sz="1600" dirty="0" smtClean="0"/>
                <a:t>學校</a:t>
              </a:r>
              <a:endParaRPr lang="en-US" altLang="zh-TW" sz="1600" dirty="0" smtClean="0"/>
            </a:p>
            <a:p>
              <a:r>
                <a:rPr lang="zh-TW" altLang="en-US" sz="1600" dirty="0" smtClean="0"/>
                <a:t>公司</a:t>
              </a:r>
              <a:endParaRPr lang="en-US" altLang="zh-TW" sz="1600" dirty="0" smtClean="0"/>
            </a:p>
            <a:p>
              <a:r>
                <a:rPr lang="zh-TW" altLang="en-US" sz="1600" dirty="0" smtClean="0"/>
                <a:t>公園</a:t>
              </a:r>
              <a:endParaRPr lang="en-US" sz="1600" dirty="0" smtClean="0"/>
            </a:p>
          </p:txBody>
        </p:sp>
        <p:sp>
          <p:nvSpPr>
            <p:cNvPr id="37" name="Double Bracket 36"/>
            <p:cNvSpPr/>
            <p:nvPr/>
          </p:nvSpPr>
          <p:spPr>
            <a:xfrm>
              <a:off x="6585757" y="1807019"/>
              <a:ext cx="705678" cy="3947859"/>
            </a:xfrm>
            <a:prstGeom prst="bracketPair">
              <a:avLst/>
            </a:prstGeom>
            <a:grpFill/>
            <a:ln>
              <a:solidFill>
                <a:srgbClr val="008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sz="1600" dirty="0" smtClean="0"/>
                <a:t>0</a:t>
              </a:r>
            </a:p>
            <a:p>
              <a:pPr algn="ctr"/>
              <a:r>
                <a:rPr lang="en-US" altLang="zh-TW" sz="1600" dirty="0"/>
                <a:t>0</a:t>
              </a:r>
              <a:endParaRPr lang="en-US" sz="1600" dirty="0" smtClean="0"/>
            </a:p>
            <a:p>
              <a:pPr algn="ctr"/>
              <a:r>
                <a:rPr lang="en-US" sz="1600" dirty="0" smtClean="0"/>
                <a:t>0</a:t>
              </a:r>
            </a:p>
            <a:p>
              <a:pPr algn="ctr"/>
              <a:r>
                <a:rPr lang="en-US" altLang="zh-TW" sz="1600" dirty="0" smtClean="0"/>
                <a:t>0</a:t>
              </a:r>
            </a:p>
            <a:p>
              <a:pPr algn="ctr"/>
              <a:r>
                <a:rPr lang="en-US" altLang="zh-TW" sz="1600" dirty="0" smtClean="0"/>
                <a:t>0</a:t>
              </a:r>
            </a:p>
            <a:p>
              <a:pPr algn="ctr"/>
              <a:r>
                <a:rPr lang="en-US" altLang="zh-TW" sz="1600" dirty="0" smtClean="0"/>
                <a:t>0</a:t>
              </a:r>
            </a:p>
            <a:p>
              <a:pPr algn="ctr"/>
              <a:r>
                <a:rPr lang="en-US" altLang="zh-TW" sz="1600" dirty="0" smtClean="0"/>
                <a:t>0</a:t>
              </a:r>
            </a:p>
            <a:p>
              <a:pPr algn="ctr"/>
              <a:r>
                <a:rPr lang="en-US" altLang="zh-TW" sz="1600" dirty="0" smtClean="0"/>
                <a:t>0</a:t>
              </a:r>
            </a:p>
            <a:p>
              <a:pPr algn="ctr"/>
              <a:r>
                <a:rPr lang="en-US" altLang="zh-TW" sz="1600" dirty="0" smtClean="0"/>
                <a:t>0</a:t>
              </a:r>
            </a:p>
            <a:p>
              <a:pPr algn="ctr"/>
              <a:r>
                <a:rPr lang="en-US" altLang="zh-TW" sz="1600" dirty="0" smtClean="0"/>
                <a:t>0.75</a:t>
              </a:r>
            </a:p>
            <a:p>
              <a:pPr algn="ctr"/>
              <a:r>
                <a:rPr lang="en-US" altLang="zh-TW" sz="1600" dirty="0" smtClean="0"/>
                <a:t>0.25</a:t>
              </a:r>
            </a:p>
            <a:p>
              <a:pPr algn="ctr"/>
              <a:r>
                <a:rPr lang="en-US" altLang="zh-TW" sz="1600" dirty="0" smtClean="0"/>
                <a:t>0</a:t>
              </a:r>
            </a:p>
            <a:p>
              <a:pPr algn="ctr"/>
              <a:r>
                <a:rPr lang="en-US" altLang="zh-TW" sz="1600" dirty="0" smtClean="0"/>
                <a:t>0</a:t>
              </a:r>
            </a:p>
            <a:p>
              <a:pPr algn="ctr"/>
              <a:r>
                <a:rPr lang="en-US" altLang="zh-TW" sz="1600" dirty="0" smtClean="0"/>
                <a:t>0</a:t>
              </a:r>
            </a:p>
          </p:txBody>
        </p:sp>
      </p:grpSp>
      <p:grpSp>
        <p:nvGrpSpPr>
          <p:cNvPr id="27" name="Group 26"/>
          <p:cNvGrpSpPr/>
          <p:nvPr/>
        </p:nvGrpSpPr>
        <p:grpSpPr>
          <a:xfrm>
            <a:off x="6625844" y="1807019"/>
            <a:ext cx="2418202" cy="3947859"/>
            <a:chOff x="6585757" y="1807019"/>
            <a:chExt cx="2418202" cy="3947859"/>
          </a:xfrm>
          <a:solidFill>
            <a:schemeClr val="bg1"/>
          </a:solidFill>
        </p:grpSpPr>
        <p:sp>
          <p:nvSpPr>
            <p:cNvPr id="28" name="TextBox 27"/>
            <p:cNvSpPr txBox="1"/>
            <p:nvPr/>
          </p:nvSpPr>
          <p:spPr>
            <a:xfrm>
              <a:off x="7565822" y="2011234"/>
              <a:ext cx="1438137" cy="3539430"/>
            </a:xfrm>
            <a:prstGeom prst="rect">
              <a:avLst/>
            </a:prstGeom>
            <a:grpFill/>
          </p:spPr>
          <p:txBody>
            <a:bodyPr wrap="square" rtlCol="0">
              <a:spAutoFit/>
            </a:bodyPr>
            <a:lstStyle/>
            <a:p>
              <a:r>
                <a:rPr lang="zh-TW" altLang="en-US" sz="1600" dirty="0" smtClean="0"/>
                <a:t>你</a:t>
              </a:r>
              <a:endParaRPr lang="en-US" altLang="zh-TW" sz="1600" dirty="0" smtClean="0"/>
            </a:p>
            <a:p>
              <a:r>
                <a:rPr lang="zh-TW" altLang="en-US" sz="1600" dirty="0" smtClean="0"/>
                <a:t>我</a:t>
              </a:r>
              <a:endParaRPr lang="en-US" altLang="zh-TW" sz="1600" dirty="0" smtClean="0"/>
            </a:p>
            <a:p>
              <a:r>
                <a:rPr lang="zh-TW" altLang="en-US" sz="1600" dirty="0" smtClean="0"/>
                <a:t>他</a:t>
              </a:r>
              <a:endParaRPr lang="en-US" altLang="zh-TW" sz="1600" dirty="0" smtClean="0"/>
            </a:p>
            <a:p>
              <a:r>
                <a:rPr lang="zh-TW" altLang="en-US" sz="1600" dirty="0" smtClean="0"/>
                <a:t>乘</a:t>
              </a:r>
              <a:endParaRPr lang="en-US" altLang="zh-TW" sz="1600" dirty="0" smtClean="0"/>
            </a:p>
            <a:p>
              <a:r>
                <a:rPr lang="zh-TW" altLang="en-US" sz="1600" dirty="0" smtClean="0"/>
                <a:t>走</a:t>
              </a:r>
              <a:endParaRPr lang="en-US" altLang="zh-TW" sz="1600" dirty="0" smtClean="0"/>
            </a:p>
            <a:p>
              <a:r>
                <a:rPr lang="zh-TW" altLang="en-US" sz="1600" dirty="0" smtClean="0"/>
                <a:t>跑</a:t>
              </a:r>
              <a:endParaRPr lang="en-US" altLang="zh-TW" sz="1600" dirty="0" smtClean="0"/>
            </a:p>
            <a:p>
              <a:r>
                <a:rPr lang="zh-TW" altLang="en-US" sz="1600" dirty="0" smtClean="0"/>
                <a:t>公車</a:t>
              </a:r>
              <a:endParaRPr lang="en-US" altLang="zh-TW" sz="1600" dirty="0" smtClean="0"/>
            </a:p>
            <a:p>
              <a:r>
                <a:rPr lang="zh-TW" altLang="en-US" sz="1600" dirty="0" smtClean="0"/>
                <a:t>計程車</a:t>
              </a:r>
              <a:endParaRPr lang="en-US" altLang="zh-TW" sz="1600" dirty="0" smtClean="0"/>
            </a:p>
            <a:p>
              <a:r>
                <a:rPr lang="zh-TW" altLang="en-US" sz="1600" dirty="0" smtClean="0"/>
                <a:t>火車</a:t>
              </a:r>
              <a:endParaRPr lang="en-US" altLang="zh-TW" sz="1600" dirty="0" smtClean="0"/>
            </a:p>
            <a:p>
              <a:r>
                <a:rPr lang="zh-TW" altLang="en-US" sz="1600" dirty="0" smtClean="0"/>
                <a:t>去</a:t>
              </a:r>
              <a:endParaRPr lang="en-US" altLang="zh-TW" sz="1600" dirty="0" smtClean="0"/>
            </a:p>
            <a:p>
              <a:r>
                <a:rPr lang="zh-TW" altLang="en-US" sz="1600" dirty="0" smtClean="0"/>
                <a:t>來</a:t>
              </a:r>
              <a:endParaRPr lang="en-US" altLang="zh-TW" sz="1600" dirty="0" smtClean="0"/>
            </a:p>
            <a:p>
              <a:r>
                <a:rPr lang="zh-TW" altLang="en-US" sz="1600" dirty="0" smtClean="0"/>
                <a:t>學校</a:t>
              </a:r>
              <a:endParaRPr lang="en-US" altLang="zh-TW" sz="1600" dirty="0" smtClean="0"/>
            </a:p>
            <a:p>
              <a:r>
                <a:rPr lang="zh-TW" altLang="en-US" sz="1600" dirty="0" smtClean="0"/>
                <a:t>公司</a:t>
              </a:r>
              <a:endParaRPr lang="en-US" altLang="zh-TW" sz="1600" dirty="0" smtClean="0"/>
            </a:p>
            <a:p>
              <a:r>
                <a:rPr lang="zh-TW" altLang="en-US" sz="1600" dirty="0" smtClean="0"/>
                <a:t>公園</a:t>
              </a:r>
              <a:endParaRPr lang="en-US" sz="1600" dirty="0" smtClean="0"/>
            </a:p>
          </p:txBody>
        </p:sp>
        <p:sp>
          <p:nvSpPr>
            <p:cNvPr id="29" name="Double Bracket 28"/>
            <p:cNvSpPr/>
            <p:nvPr/>
          </p:nvSpPr>
          <p:spPr>
            <a:xfrm>
              <a:off x="6585757" y="1807019"/>
              <a:ext cx="705678" cy="3947859"/>
            </a:xfrm>
            <a:prstGeom prst="bracketPair">
              <a:avLst/>
            </a:prstGeom>
            <a:grpFill/>
            <a:ln>
              <a:solidFill>
                <a:srgbClr val="008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sz="1600" dirty="0" smtClean="0">
                  <a:solidFill>
                    <a:srgbClr val="FF0000"/>
                  </a:solidFill>
                </a:rPr>
                <a:t>0</a:t>
              </a:r>
            </a:p>
            <a:p>
              <a:pPr algn="ctr"/>
              <a:r>
                <a:rPr lang="en-US" altLang="zh-TW" sz="1600" dirty="0">
                  <a:solidFill>
                    <a:srgbClr val="FF0000"/>
                  </a:solidFill>
                </a:rPr>
                <a:t>0</a:t>
              </a:r>
              <a:endParaRPr lang="en-US" sz="1600" dirty="0" smtClean="0">
                <a:solidFill>
                  <a:srgbClr val="FF0000"/>
                </a:solidFill>
              </a:endParaRPr>
            </a:p>
            <a:p>
              <a:pPr algn="ctr"/>
              <a:r>
                <a:rPr lang="en-US" sz="1600" dirty="0" smtClean="0">
                  <a:solidFill>
                    <a:srgbClr val="FF0000"/>
                  </a:solidFill>
                </a:rPr>
                <a:t>0</a:t>
              </a:r>
            </a:p>
            <a:p>
              <a:pPr algn="ctr"/>
              <a:r>
                <a:rPr lang="en-US" altLang="zh-TW" sz="1600" dirty="0" smtClean="0">
                  <a:solidFill>
                    <a:srgbClr val="FF0000"/>
                  </a:solidFill>
                </a:rPr>
                <a:t>0</a:t>
              </a:r>
            </a:p>
            <a:p>
              <a:pPr algn="ctr"/>
              <a:r>
                <a:rPr lang="en-US" altLang="zh-TW" sz="1600" dirty="0" smtClean="0">
                  <a:solidFill>
                    <a:srgbClr val="FF0000"/>
                  </a:solidFill>
                </a:rPr>
                <a:t>0</a:t>
              </a:r>
            </a:p>
            <a:p>
              <a:pPr algn="ctr"/>
              <a:r>
                <a:rPr lang="en-US" altLang="zh-TW" sz="1600" dirty="0" smtClean="0">
                  <a:solidFill>
                    <a:srgbClr val="FF0000"/>
                  </a:solidFill>
                </a:rPr>
                <a:t>0</a:t>
              </a:r>
            </a:p>
            <a:p>
              <a:pPr algn="ctr"/>
              <a:r>
                <a:rPr lang="en-US" altLang="zh-TW" sz="1600" dirty="0" smtClean="0">
                  <a:solidFill>
                    <a:srgbClr val="FF0000"/>
                  </a:solidFill>
                </a:rPr>
                <a:t>0</a:t>
              </a:r>
            </a:p>
            <a:p>
              <a:pPr algn="ctr"/>
              <a:r>
                <a:rPr lang="en-US" altLang="zh-TW" sz="1600" dirty="0" smtClean="0">
                  <a:solidFill>
                    <a:srgbClr val="FF0000"/>
                  </a:solidFill>
                </a:rPr>
                <a:t>0</a:t>
              </a:r>
            </a:p>
            <a:p>
              <a:pPr algn="ctr"/>
              <a:r>
                <a:rPr lang="en-US" altLang="zh-TW" sz="1600" dirty="0" smtClean="0">
                  <a:solidFill>
                    <a:srgbClr val="FF0000"/>
                  </a:solidFill>
                </a:rPr>
                <a:t>0</a:t>
              </a:r>
            </a:p>
            <a:p>
              <a:pPr algn="ctr"/>
              <a:r>
                <a:rPr lang="en-US" altLang="zh-TW" sz="1600" dirty="0" smtClean="0">
                  <a:solidFill>
                    <a:srgbClr val="FF0000"/>
                  </a:solidFill>
                </a:rPr>
                <a:t>0</a:t>
              </a:r>
            </a:p>
            <a:p>
              <a:pPr algn="ctr"/>
              <a:r>
                <a:rPr lang="en-US" altLang="zh-TW" sz="1600" dirty="0" smtClean="0">
                  <a:solidFill>
                    <a:srgbClr val="FF0000"/>
                  </a:solidFill>
                </a:rPr>
                <a:t>0</a:t>
              </a:r>
            </a:p>
            <a:p>
              <a:pPr algn="ctr"/>
              <a:r>
                <a:rPr lang="en-US" altLang="zh-TW" sz="1600" dirty="0" smtClean="0">
                  <a:solidFill>
                    <a:srgbClr val="FF0000"/>
                  </a:solidFill>
                </a:rPr>
                <a:t>0.90</a:t>
              </a:r>
            </a:p>
            <a:p>
              <a:pPr algn="ctr"/>
              <a:r>
                <a:rPr lang="en-US" altLang="zh-TW" sz="1600" dirty="0" smtClean="0">
                  <a:solidFill>
                    <a:srgbClr val="FF0000"/>
                  </a:solidFill>
                </a:rPr>
                <a:t>0.08</a:t>
              </a:r>
            </a:p>
            <a:p>
              <a:pPr algn="ctr"/>
              <a:r>
                <a:rPr lang="en-US" altLang="zh-TW" sz="1600" dirty="0" smtClean="0">
                  <a:solidFill>
                    <a:srgbClr val="FF0000"/>
                  </a:solidFill>
                </a:rPr>
                <a:t>0.02</a:t>
              </a:r>
            </a:p>
          </p:txBody>
        </p:sp>
      </p:grpSp>
      <p:sp>
        <p:nvSpPr>
          <p:cNvPr id="22" name="Rectangle 21"/>
          <p:cNvSpPr/>
          <p:nvPr/>
        </p:nvSpPr>
        <p:spPr>
          <a:xfrm>
            <a:off x="6467216" y="1239916"/>
            <a:ext cx="1077237" cy="513839"/>
          </a:xfrm>
          <a:prstGeom prst="rect">
            <a:avLst/>
          </a:prstGeom>
          <a:solidFill>
            <a:srgbClr val="0080FF"/>
          </a:solidFill>
          <a:ln>
            <a:solidFill>
              <a:srgbClr val="008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solidFill>
                  <a:schemeClr val="bg1"/>
                </a:solidFill>
              </a:rPr>
              <a:t>Probability</a:t>
            </a:r>
            <a:endParaRPr lang="en-US" dirty="0">
              <a:solidFill>
                <a:schemeClr val="bg1"/>
              </a:solidFill>
            </a:endParaRPr>
          </a:p>
        </p:txBody>
      </p:sp>
      <p:sp>
        <p:nvSpPr>
          <p:cNvPr id="2" name="Title 1"/>
          <p:cNvSpPr>
            <a:spLocks noGrp="1"/>
          </p:cNvSpPr>
          <p:nvPr>
            <p:ph type="title"/>
          </p:nvPr>
        </p:nvSpPr>
        <p:spPr/>
        <p:txBody>
          <a:bodyPr/>
          <a:lstStyle/>
          <a:p>
            <a:r>
              <a:rPr lang="en-US" dirty="0" smtClean="0">
                <a:latin typeface="+mn-lt"/>
              </a:rPr>
              <a:t>Neural Machine Translation</a:t>
            </a:r>
            <a:endParaRPr lang="en-US" dirty="0">
              <a:latin typeface="+mn-lt"/>
            </a:endParaRPr>
          </a:p>
        </p:txBody>
      </p:sp>
      <p:pic>
        <p:nvPicPr>
          <p:cNvPr id="13" name="Picture 12"/>
          <p:cNvPicPr>
            <a:picLocks noChangeAspect="1"/>
          </p:cNvPicPr>
          <p:nvPr/>
        </p:nvPicPr>
        <p:blipFill>
          <a:blip r:embed="rId2"/>
          <a:stretch>
            <a:fillRect/>
          </a:stretch>
        </p:blipFill>
        <p:spPr>
          <a:xfrm>
            <a:off x="311700" y="3471224"/>
            <a:ext cx="840963" cy="791494"/>
          </a:xfrm>
          <a:prstGeom prst="rect">
            <a:avLst/>
          </a:prstGeom>
        </p:spPr>
      </p:pic>
      <p:sp>
        <p:nvSpPr>
          <p:cNvPr id="14" name="Right Arrow 13"/>
          <p:cNvSpPr/>
          <p:nvPr/>
        </p:nvSpPr>
        <p:spPr>
          <a:xfrm>
            <a:off x="1292345" y="3600432"/>
            <a:ext cx="414653" cy="5300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p:cNvSpPr/>
          <p:nvPr/>
        </p:nvSpPr>
        <p:spPr>
          <a:xfrm>
            <a:off x="2642516" y="3600432"/>
            <a:ext cx="414653" cy="5300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ight Arrow 16"/>
          <p:cNvSpPr/>
          <p:nvPr/>
        </p:nvSpPr>
        <p:spPr>
          <a:xfrm>
            <a:off x="6052563" y="3541950"/>
            <a:ext cx="414653" cy="530089"/>
          </a:xfrm>
          <a:prstGeom prst="rightArrow">
            <a:avLst/>
          </a:prstGeom>
          <a:solidFill>
            <a:srgbClr val="66CCFF"/>
          </a:solidFill>
          <a:ln>
            <a:solidFill>
              <a:srgbClr val="008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a:stretch>
            <a:fillRect/>
          </a:stretch>
        </p:blipFill>
        <p:spPr>
          <a:xfrm>
            <a:off x="3138189" y="2728131"/>
            <a:ext cx="2901694" cy="2352261"/>
          </a:xfrm>
          <a:prstGeom prst="rect">
            <a:avLst/>
          </a:prstGeom>
        </p:spPr>
      </p:pic>
      <p:sp>
        <p:nvSpPr>
          <p:cNvPr id="21" name="TextBox 20"/>
          <p:cNvSpPr txBox="1"/>
          <p:nvPr/>
        </p:nvSpPr>
        <p:spPr>
          <a:xfrm>
            <a:off x="7544453" y="1230535"/>
            <a:ext cx="1480877" cy="523220"/>
          </a:xfrm>
          <a:prstGeom prst="rect">
            <a:avLst/>
          </a:prstGeom>
          <a:solidFill>
            <a:srgbClr val="00B050"/>
          </a:solidFill>
          <a:ln>
            <a:noFill/>
          </a:ln>
        </p:spPr>
        <p:txBody>
          <a:bodyPr wrap="square" rtlCol="0">
            <a:spAutoFit/>
          </a:bodyPr>
          <a:lstStyle/>
          <a:p>
            <a:pPr algn="ctr"/>
            <a:r>
              <a:rPr lang="en-US" dirty="0" smtClean="0">
                <a:solidFill>
                  <a:srgbClr val="FFFF00"/>
                </a:solidFill>
              </a:rPr>
              <a:t>of</a:t>
            </a:r>
            <a:r>
              <a:rPr lang="en-US" sz="1400" dirty="0" smtClean="0">
                <a:solidFill>
                  <a:srgbClr val="FFFF00"/>
                </a:solidFill>
              </a:rPr>
              <a:t> the next Chinese word</a:t>
            </a:r>
            <a:endParaRPr lang="en-US" sz="1400" dirty="0">
              <a:solidFill>
                <a:srgbClr val="FFFF00"/>
              </a:solidFill>
            </a:endParaRPr>
          </a:p>
        </p:txBody>
      </p:sp>
      <p:sp>
        <p:nvSpPr>
          <p:cNvPr id="23" name="Folded Corner 30">
            <a:extLst>
              <a:ext uri="{FF2B5EF4-FFF2-40B4-BE49-F238E27FC236}">
                <a16:creationId xmlns:a16="http://schemas.microsoft.com/office/drawing/2014/main" xmlns="" id="{961C9F4A-CCFB-4E17-AA2B-332CD6095B08}"/>
              </a:ext>
            </a:extLst>
          </p:cNvPr>
          <p:cNvSpPr/>
          <p:nvPr/>
        </p:nvSpPr>
        <p:spPr>
          <a:xfrm>
            <a:off x="125411" y="3182071"/>
            <a:ext cx="1051965" cy="1366809"/>
          </a:xfrm>
          <a:prstGeom prst="foldedCorner">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HK" sz="1200" dirty="0" smtClean="0">
                <a:cs typeface="Arial" panose="020B0604020202020204" pitchFamily="34" charset="0"/>
              </a:rPr>
              <a:t>ST: I go </a:t>
            </a:r>
            <a:r>
              <a:rPr lang="en-US" altLang="zh-HK" sz="1200" smtClean="0">
                <a:cs typeface="Arial" panose="020B0604020202020204" pitchFamily="34" charset="0"/>
              </a:rPr>
              <a:t>to school by bus.</a:t>
            </a:r>
            <a:endParaRPr lang="en-US" altLang="zh-HK" sz="1200" dirty="0">
              <a:cs typeface="Arial" panose="020B0604020202020204" pitchFamily="34" charset="0"/>
            </a:endParaRPr>
          </a:p>
        </p:txBody>
      </p:sp>
      <p:sp>
        <p:nvSpPr>
          <p:cNvPr id="33" name="Folded Corner 30">
            <a:extLst>
              <a:ext uri="{FF2B5EF4-FFF2-40B4-BE49-F238E27FC236}">
                <a16:creationId xmlns:a16="http://schemas.microsoft.com/office/drawing/2014/main" xmlns="" id="{961C9F4A-CCFB-4E17-AA2B-332CD6095B08}"/>
              </a:ext>
            </a:extLst>
          </p:cNvPr>
          <p:cNvSpPr/>
          <p:nvPr/>
        </p:nvSpPr>
        <p:spPr>
          <a:xfrm>
            <a:off x="132698" y="4673379"/>
            <a:ext cx="1051965" cy="1366809"/>
          </a:xfrm>
          <a:prstGeom prst="foldedCorner">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1200" dirty="0" smtClean="0">
                <a:solidFill>
                  <a:srgbClr val="FF0000"/>
                </a:solidFill>
                <a:cs typeface="Arial" panose="020B0604020202020204" pitchFamily="34" charset="0"/>
              </a:rPr>
              <a:t>T</a:t>
            </a:r>
            <a:r>
              <a:rPr lang="en-US" altLang="zh-HK" sz="1200" dirty="0" smtClean="0">
                <a:solidFill>
                  <a:srgbClr val="FF0000"/>
                </a:solidFill>
                <a:cs typeface="Arial" panose="020B0604020202020204" pitchFamily="34" charset="0"/>
              </a:rPr>
              <a:t>T: </a:t>
            </a:r>
          </a:p>
          <a:p>
            <a:pPr algn="ctr"/>
            <a:r>
              <a:rPr lang="zh-TW" altLang="en-US" sz="1200" dirty="0" smtClean="0">
                <a:solidFill>
                  <a:srgbClr val="FF0000"/>
                </a:solidFill>
                <a:cs typeface="Arial" panose="020B0604020202020204" pitchFamily="34" charset="0"/>
              </a:rPr>
              <a:t>我乘公車去</a:t>
            </a:r>
            <a:endParaRPr lang="en-US" altLang="zh-HK" sz="1200" dirty="0">
              <a:solidFill>
                <a:srgbClr val="FF0000"/>
              </a:solidFill>
              <a:cs typeface="Arial" panose="020B0604020202020204" pitchFamily="34" charset="0"/>
            </a:endParaRPr>
          </a:p>
        </p:txBody>
      </p:sp>
      <p:sp>
        <p:nvSpPr>
          <p:cNvPr id="34" name="Right Arrow 33"/>
          <p:cNvSpPr/>
          <p:nvPr/>
        </p:nvSpPr>
        <p:spPr>
          <a:xfrm rot="19663226">
            <a:off x="1286882" y="5004380"/>
            <a:ext cx="414653" cy="5300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p:nvSpPr>
        <p:spPr>
          <a:xfrm>
            <a:off x="6577563" y="4673379"/>
            <a:ext cx="1933780" cy="39359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Double Bracket 23"/>
          <p:cNvSpPr/>
          <p:nvPr/>
        </p:nvSpPr>
        <p:spPr>
          <a:xfrm>
            <a:off x="1847935" y="1690758"/>
            <a:ext cx="705678" cy="4349429"/>
          </a:xfrm>
          <a:prstGeom prst="bracketPair">
            <a:avLst/>
          </a:prstGeom>
          <a:solidFill>
            <a:schemeClr val="bg1"/>
          </a:solidFill>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smtClean="0">
                <a:solidFill>
                  <a:srgbClr val="FF0000"/>
                </a:solidFill>
              </a:rPr>
              <a:t>0</a:t>
            </a:r>
          </a:p>
          <a:p>
            <a:pPr algn="ctr"/>
            <a:r>
              <a:rPr lang="en-US" altLang="zh-TW" dirty="0" smtClean="0">
                <a:solidFill>
                  <a:srgbClr val="FF0000"/>
                </a:solidFill>
              </a:rPr>
              <a:t>1</a:t>
            </a:r>
            <a:endParaRPr lang="en-US" dirty="0" smtClean="0">
              <a:solidFill>
                <a:srgbClr val="FF0000"/>
              </a:solidFill>
            </a:endParaRPr>
          </a:p>
          <a:p>
            <a:pPr algn="ctr"/>
            <a:r>
              <a:rPr lang="en-US" dirty="0">
                <a:solidFill>
                  <a:srgbClr val="FF0000"/>
                </a:solidFill>
              </a:rPr>
              <a:t>1</a:t>
            </a:r>
            <a:endParaRPr lang="en-US" dirty="0" smtClean="0">
              <a:solidFill>
                <a:srgbClr val="FF0000"/>
              </a:solidFill>
            </a:endParaRPr>
          </a:p>
          <a:p>
            <a:pPr algn="ctr"/>
            <a:r>
              <a:rPr lang="en-US" altLang="zh-TW" dirty="0" smtClean="0">
                <a:solidFill>
                  <a:srgbClr val="FF0000"/>
                </a:solidFill>
              </a:rPr>
              <a:t>1</a:t>
            </a:r>
            <a:endParaRPr lang="en-US" dirty="0" smtClean="0">
              <a:solidFill>
                <a:srgbClr val="FF0000"/>
              </a:solidFill>
            </a:endParaRPr>
          </a:p>
          <a:p>
            <a:pPr algn="ctr"/>
            <a:r>
              <a:rPr lang="en-US" dirty="0">
                <a:solidFill>
                  <a:srgbClr val="FF0000"/>
                </a:solidFill>
              </a:rPr>
              <a:t>1</a:t>
            </a:r>
            <a:endParaRPr lang="en-US" dirty="0" smtClean="0">
              <a:solidFill>
                <a:srgbClr val="FF0000"/>
              </a:solidFill>
            </a:endParaRPr>
          </a:p>
          <a:p>
            <a:pPr algn="ctr"/>
            <a:r>
              <a:rPr lang="en-US" altLang="zh-TW" dirty="0">
                <a:solidFill>
                  <a:srgbClr val="FF0000"/>
                </a:solidFill>
              </a:rPr>
              <a:t>1</a:t>
            </a:r>
            <a:endParaRPr lang="en-US" dirty="0" smtClean="0">
              <a:solidFill>
                <a:srgbClr val="FF0000"/>
              </a:solidFill>
            </a:endParaRPr>
          </a:p>
          <a:p>
            <a:pPr algn="ctr"/>
            <a:r>
              <a:rPr lang="en-US" altLang="zh-TW" dirty="0" smtClean="0">
                <a:solidFill>
                  <a:srgbClr val="FF0000"/>
                </a:solidFill>
              </a:rPr>
              <a:t>1</a:t>
            </a:r>
            <a:endParaRPr lang="en-US" dirty="0" smtClean="0">
              <a:solidFill>
                <a:srgbClr val="FF0000"/>
              </a:solidFill>
            </a:endParaRPr>
          </a:p>
          <a:p>
            <a:pPr algn="ctr"/>
            <a:r>
              <a:rPr lang="en-US" altLang="zh-TW" dirty="0">
                <a:solidFill>
                  <a:srgbClr val="FF0000"/>
                </a:solidFill>
              </a:rPr>
              <a:t>1</a:t>
            </a:r>
            <a:endParaRPr lang="en-US" dirty="0" smtClean="0">
              <a:solidFill>
                <a:srgbClr val="FF0000"/>
              </a:solidFill>
            </a:endParaRPr>
          </a:p>
          <a:p>
            <a:pPr algn="ctr"/>
            <a:r>
              <a:rPr lang="en-US" dirty="0" smtClean="0">
                <a:solidFill>
                  <a:srgbClr val="FF0000"/>
                </a:solidFill>
              </a:rPr>
              <a:t>1</a:t>
            </a:r>
          </a:p>
          <a:p>
            <a:pPr algn="ctr"/>
            <a:r>
              <a:rPr lang="en-US" altLang="zh-TW" dirty="0">
                <a:solidFill>
                  <a:srgbClr val="FF0000"/>
                </a:solidFill>
              </a:rPr>
              <a:t>1</a:t>
            </a:r>
            <a:endParaRPr lang="en-US" dirty="0" smtClean="0">
              <a:solidFill>
                <a:srgbClr val="FF0000"/>
              </a:solidFill>
            </a:endParaRPr>
          </a:p>
          <a:p>
            <a:pPr algn="ctr"/>
            <a:r>
              <a:rPr lang="en-US" dirty="0" smtClean="0">
                <a:solidFill>
                  <a:srgbClr val="FF0000"/>
                </a:solidFill>
              </a:rPr>
              <a:t>0</a:t>
            </a:r>
          </a:p>
          <a:p>
            <a:pPr algn="ctr"/>
            <a:r>
              <a:rPr lang="en-US" dirty="0" smtClean="0">
                <a:solidFill>
                  <a:srgbClr val="FF0000"/>
                </a:solidFill>
              </a:rPr>
              <a:t>1</a:t>
            </a:r>
          </a:p>
          <a:p>
            <a:pPr algn="ctr"/>
            <a:r>
              <a:rPr lang="en-US" dirty="0" smtClean="0">
                <a:solidFill>
                  <a:srgbClr val="FF0000"/>
                </a:solidFill>
              </a:rPr>
              <a:t>0</a:t>
            </a:r>
          </a:p>
          <a:p>
            <a:pPr algn="ctr"/>
            <a:r>
              <a:rPr lang="en-US" dirty="0" smtClean="0">
                <a:solidFill>
                  <a:srgbClr val="FF0000"/>
                </a:solidFill>
              </a:rPr>
              <a:t>1</a:t>
            </a:r>
          </a:p>
          <a:p>
            <a:pPr algn="ctr"/>
            <a:r>
              <a:rPr lang="en-US" altLang="zh-TW" dirty="0">
                <a:solidFill>
                  <a:srgbClr val="FF0000"/>
                </a:solidFill>
              </a:rPr>
              <a:t>1</a:t>
            </a:r>
            <a:endParaRPr lang="en-US" dirty="0" smtClean="0">
              <a:solidFill>
                <a:srgbClr val="FF0000"/>
              </a:solidFill>
            </a:endParaRPr>
          </a:p>
          <a:p>
            <a:pPr algn="ctr"/>
            <a:r>
              <a:rPr lang="en-US" altLang="zh-TW" dirty="0">
                <a:solidFill>
                  <a:srgbClr val="FF0000"/>
                </a:solidFill>
              </a:rPr>
              <a:t>0</a:t>
            </a:r>
            <a:endParaRPr lang="en-US" dirty="0" smtClean="0">
              <a:solidFill>
                <a:srgbClr val="FF0000"/>
              </a:solidFill>
            </a:endParaRPr>
          </a:p>
          <a:p>
            <a:pPr algn="ctr"/>
            <a:r>
              <a:rPr lang="en-US" dirty="0" smtClean="0">
                <a:solidFill>
                  <a:srgbClr val="FF0000"/>
                </a:solidFill>
              </a:rPr>
              <a:t>0</a:t>
            </a:r>
          </a:p>
          <a:p>
            <a:pPr algn="ctr"/>
            <a:r>
              <a:rPr lang="en-US" altLang="zh-TW" dirty="0">
                <a:solidFill>
                  <a:srgbClr val="FF0000"/>
                </a:solidFill>
              </a:rPr>
              <a:t>1</a:t>
            </a:r>
            <a:endParaRPr lang="en-US" dirty="0" smtClean="0">
              <a:solidFill>
                <a:srgbClr val="FF0000"/>
              </a:solidFill>
            </a:endParaRPr>
          </a:p>
          <a:p>
            <a:pPr algn="ctr"/>
            <a:r>
              <a:rPr lang="en-US" altLang="zh-TW" dirty="0">
                <a:solidFill>
                  <a:srgbClr val="FF0000"/>
                </a:solidFill>
              </a:rPr>
              <a:t>1</a:t>
            </a:r>
            <a:endParaRPr lang="en-US" dirty="0" smtClean="0">
              <a:solidFill>
                <a:srgbClr val="FF0000"/>
              </a:solidFill>
            </a:endParaRPr>
          </a:p>
          <a:p>
            <a:pPr algn="ctr"/>
            <a:r>
              <a:rPr lang="en-US" dirty="0" smtClean="0">
                <a:solidFill>
                  <a:srgbClr val="FF0000"/>
                </a:solidFill>
              </a:rPr>
              <a:t>1</a:t>
            </a:r>
          </a:p>
          <a:p>
            <a:pPr algn="ctr"/>
            <a:r>
              <a:rPr lang="en-US" dirty="0">
                <a:solidFill>
                  <a:srgbClr val="FF0000"/>
                </a:solidFill>
              </a:rPr>
              <a:t>0</a:t>
            </a:r>
            <a:endParaRPr lang="en-US" dirty="0" smtClean="0">
              <a:solidFill>
                <a:srgbClr val="FF0000"/>
              </a:solidFill>
            </a:endParaRPr>
          </a:p>
        </p:txBody>
      </p:sp>
      <p:sp>
        <p:nvSpPr>
          <p:cNvPr id="26" name="Double Bracket 25"/>
          <p:cNvSpPr/>
          <p:nvPr/>
        </p:nvSpPr>
        <p:spPr>
          <a:xfrm>
            <a:off x="1844502" y="1690757"/>
            <a:ext cx="705678" cy="4349429"/>
          </a:xfrm>
          <a:prstGeom prst="bracketPair">
            <a:avLst/>
          </a:prstGeom>
          <a:solidFill>
            <a:schemeClr val="bg1"/>
          </a:solidFill>
        </p:spPr>
        <p:style>
          <a:lnRef idx="1">
            <a:schemeClr val="accent1"/>
          </a:lnRef>
          <a:fillRef idx="0">
            <a:schemeClr val="accent1"/>
          </a:fillRef>
          <a:effectRef idx="0">
            <a:schemeClr val="accent1"/>
          </a:effectRef>
          <a:fontRef idx="minor">
            <a:schemeClr val="tx1"/>
          </a:fontRef>
        </p:style>
        <p:txBody>
          <a:bodyPr rtlCol="0" anchor="ctr"/>
          <a:lstStyle/>
          <a:p>
            <a:pPr algn="ctr"/>
            <a:r>
              <a:rPr lang="en-US" altLang="zh-TW" dirty="0" smtClean="0">
                <a:solidFill>
                  <a:srgbClr val="FF0000"/>
                </a:solidFill>
              </a:rPr>
              <a:t>0</a:t>
            </a:r>
            <a:endParaRPr lang="en-US" dirty="0" smtClean="0">
              <a:solidFill>
                <a:srgbClr val="FF0000"/>
              </a:solidFill>
            </a:endParaRPr>
          </a:p>
          <a:p>
            <a:pPr algn="ctr"/>
            <a:r>
              <a:rPr lang="en-US" altLang="zh-TW" dirty="0">
                <a:solidFill>
                  <a:srgbClr val="FF0000"/>
                </a:solidFill>
              </a:rPr>
              <a:t>0</a:t>
            </a:r>
            <a:endParaRPr lang="en-US" dirty="0" smtClean="0">
              <a:solidFill>
                <a:srgbClr val="FF0000"/>
              </a:solidFill>
            </a:endParaRPr>
          </a:p>
          <a:p>
            <a:pPr algn="ctr"/>
            <a:r>
              <a:rPr lang="en-US" altLang="zh-TW" dirty="0" smtClean="0">
                <a:solidFill>
                  <a:srgbClr val="FF0000"/>
                </a:solidFill>
              </a:rPr>
              <a:t>0</a:t>
            </a:r>
            <a:endParaRPr lang="en-US" dirty="0" smtClean="0">
              <a:solidFill>
                <a:srgbClr val="FF0000"/>
              </a:solidFill>
            </a:endParaRPr>
          </a:p>
          <a:p>
            <a:pPr algn="ctr"/>
            <a:r>
              <a:rPr lang="en-US" altLang="zh-TW" dirty="0">
                <a:solidFill>
                  <a:srgbClr val="FF0000"/>
                </a:solidFill>
              </a:rPr>
              <a:t>0</a:t>
            </a:r>
            <a:endParaRPr lang="en-US" dirty="0" smtClean="0">
              <a:solidFill>
                <a:srgbClr val="FF0000"/>
              </a:solidFill>
            </a:endParaRPr>
          </a:p>
          <a:p>
            <a:pPr algn="ctr"/>
            <a:r>
              <a:rPr lang="en-US" dirty="0">
                <a:solidFill>
                  <a:srgbClr val="FF0000"/>
                </a:solidFill>
              </a:rPr>
              <a:t>1</a:t>
            </a:r>
            <a:endParaRPr lang="en-US" dirty="0" smtClean="0">
              <a:solidFill>
                <a:srgbClr val="FF0000"/>
              </a:solidFill>
            </a:endParaRPr>
          </a:p>
          <a:p>
            <a:pPr algn="ctr"/>
            <a:r>
              <a:rPr lang="en-US" altLang="zh-TW" dirty="0">
                <a:solidFill>
                  <a:srgbClr val="FF0000"/>
                </a:solidFill>
              </a:rPr>
              <a:t>1</a:t>
            </a:r>
            <a:endParaRPr lang="en-US" dirty="0" smtClean="0">
              <a:solidFill>
                <a:srgbClr val="FF0000"/>
              </a:solidFill>
            </a:endParaRPr>
          </a:p>
          <a:p>
            <a:pPr algn="ctr"/>
            <a:r>
              <a:rPr lang="en-US" altLang="zh-TW" dirty="0">
                <a:solidFill>
                  <a:srgbClr val="FF0000"/>
                </a:solidFill>
              </a:rPr>
              <a:t>0</a:t>
            </a:r>
            <a:endParaRPr lang="en-US" dirty="0" smtClean="0">
              <a:solidFill>
                <a:srgbClr val="FF0000"/>
              </a:solidFill>
            </a:endParaRPr>
          </a:p>
          <a:p>
            <a:pPr algn="ctr"/>
            <a:r>
              <a:rPr lang="en-US" altLang="zh-TW" dirty="0" smtClean="0">
                <a:solidFill>
                  <a:srgbClr val="FF0000"/>
                </a:solidFill>
              </a:rPr>
              <a:t>0</a:t>
            </a:r>
            <a:endParaRPr lang="en-US" dirty="0" smtClean="0">
              <a:solidFill>
                <a:srgbClr val="FF0000"/>
              </a:solidFill>
            </a:endParaRPr>
          </a:p>
          <a:p>
            <a:pPr algn="ctr"/>
            <a:r>
              <a:rPr lang="en-US" altLang="zh-TW" dirty="0">
                <a:solidFill>
                  <a:srgbClr val="FF0000"/>
                </a:solidFill>
              </a:rPr>
              <a:t>0</a:t>
            </a:r>
            <a:endParaRPr lang="en-US" dirty="0" smtClean="0">
              <a:solidFill>
                <a:srgbClr val="FF0000"/>
              </a:solidFill>
            </a:endParaRPr>
          </a:p>
          <a:p>
            <a:pPr algn="ctr"/>
            <a:r>
              <a:rPr lang="en-US" altLang="zh-TW" dirty="0" smtClean="0">
                <a:solidFill>
                  <a:srgbClr val="FF0000"/>
                </a:solidFill>
              </a:rPr>
              <a:t>1</a:t>
            </a:r>
            <a:endParaRPr lang="en-US" dirty="0" smtClean="0">
              <a:solidFill>
                <a:srgbClr val="FF0000"/>
              </a:solidFill>
            </a:endParaRPr>
          </a:p>
          <a:p>
            <a:pPr algn="ctr"/>
            <a:r>
              <a:rPr lang="en-US" altLang="zh-TW" dirty="0">
                <a:solidFill>
                  <a:srgbClr val="FF0000"/>
                </a:solidFill>
              </a:rPr>
              <a:t>1</a:t>
            </a:r>
            <a:endParaRPr lang="en-US" dirty="0" smtClean="0">
              <a:solidFill>
                <a:srgbClr val="FF0000"/>
              </a:solidFill>
            </a:endParaRPr>
          </a:p>
          <a:p>
            <a:pPr algn="ctr"/>
            <a:r>
              <a:rPr lang="en-US" altLang="zh-TW" dirty="0">
                <a:solidFill>
                  <a:srgbClr val="FF0000"/>
                </a:solidFill>
              </a:rPr>
              <a:t>0</a:t>
            </a:r>
            <a:endParaRPr lang="en-US" dirty="0" smtClean="0">
              <a:solidFill>
                <a:srgbClr val="FF0000"/>
              </a:solidFill>
            </a:endParaRPr>
          </a:p>
          <a:p>
            <a:pPr algn="ctr"/>
            <a:r>
              <a:rPr lang="en-US" altLang="zh-TW" dirty="0">
                <a:solidFill>
                  <a:srgbClr val="FF0000"/>
                </a:solidFill>
              </a:rPr>
              <a:t>1</a:t>
            </a:r>
            <a:endParaRPr lang="en-US" dirty="0" smtClean="0">
              <a:solidFill>
                <a:srgbClr val="FF0000"/>
              </a:solidFill>
            </a:endParaRPr>
          </a:p>
          <a:p>
            <a:pPr algn="ctr"/>
            <a:r>
              <a:rPr lang="en-US" altLang="zh-TW" dirty="0">
                <a:solidFill>
                  <a:srgbClr val="FF0000"/>
                </a:solidFill>
              </a:rPr>
              <a:t>0</a:t>
            </a:r>
            <a:endParaRPr lang="en-US" dirty="0" smtClean="0">
              <a:solidFill>
                <a:srgbClr val="FF0000"/>
              </a:solidFill>
            </a:endParaRPr>
          </a:p>
          <a:p>
            <a:pPr algn="ctr"/>
            <a:r>
              <a:rPr lang="en-US" altLang="zh-TW" dirty="0">
                <a:solidFill>
                  <a:srgbClr val="FF0000"/>
                </a:solidFill>
              </a:rPr>
              <a:t>1</a:t>
            </a:r>
            <a:endParaRPr lang="en-US" dirty="0" smtClean="0">
              <a:solidFill>
                <a:srgbClr val="FF0000"/>
              </a:solidFill>
            </a:endParaRPr>
          </a:p>
          <a:p>
            <a:pPr algn="ctr"/>
            <a:r>
              <a:rPr lang="en-US" altLang="zh-TW" dirty="0" smtClean="0">
                <a:solidFill>
                  <a:srgbClr val="FF0000"/>
                </a:solidFill>
              </a:rPr>
              <a:t>1</a:t>
            </a:r>
            <a:endParaRPr lang="en-US" dirty="0" smtClean="0">
              <a:solidFill>
                <a:srgbClr val="FF0000"/>
              </a:solidFill>
            </a:endParaRPr>
          </a:p>
          <a:p>
            <a:pPr algn="ctr"/>
            <a:r>
              <a:rPr lang="en-US" dirty="0" smtClean="0">
                <a:solidFill>
                  <a:srgbClr val="FF0000"/>
                </a:solidFill>
              </a:rPr>
              <a:t>0</a:t>
            </a:r>
          </a:p>
          <a:p>
            <a:pPr algn="ctr"/>
            <a:r>
              <a:rPr lang="en-US" altLang="zh-TW" dirty="0">
                <a:solidFill>
                  <a:srgbClr val="FF0000"/>
                </a:solidFill>
              </a:rPr>
              <a:t>1</a:t>
            </a:r>
            <a:endParaRPr lang="en-US" dirty="0" smtClean="0">
              <a:solidFill>
                <a:srgbClr val="FF0000"/>
              </a:solidFill>
            </a:endParaRPr>
          </a:p>
          <a:p>
            <a:pPr algn="ctr"/>
            <a:r>
              <a:rPr lang="en-US" altLang="zh-TW" dirty="0" smtClean="0">
                <a:solidFill>
                  <a:srgbClr val="FF0000"/>
                </a:solidFill>
              </a:rPr>
              <a:t>0</a:t>
            </a:r>
            <a:endParaRPr lang="en-US" dirty="0" smtClean="0">
              <a:solidFill>
                <a:srgbClr val="FF0000"/>
              </a:solidFill>
            </a:endParaRPr>
          </a:p>
          <a:p>
            <a:pPr algn="ctr"/>
            <a:r>
              <a:rPr lang="en-US" altLang="zh-TW" dirty="0">
                <a:solidFill>
                  <a:srgbClr val="FF0000"/>
                </a:solidFill>
              </a:rPr>
              <a:t>0</a:t>
            </a:r>
            <a:endParaRPr lang="en-US" dirty="0" smtClean="0">
              <a:solidFill>
                <a:srgbClr val="FF0000"/>
              </a:solidFill>
            </a:endParaRPr>
          </a:p>
          <a:p>
            <a:pPr algn="ctr"/>
            <a:r>
              <a:rPr lang="en-US" dirty="0">
                <a:solidFill>
                  <a:srgbClr val="FF0000"/>
                </a:solidFill>
              </a:rPr>
              <a:t>0</a:t>
            </a:r>
            <a:endParaRPr lang="en-US" dirty="0" smtClean="0">
              <a:solidFill>
                <a:srgbClr val="FF0000"/>
              </a:solidFill>
            </a:endParaRPr>
          </a:p>
        </p:txBody>
      </p:sp>
    </p:spTree>
    <p:extLst>
      <p:ext uri="{BB962C8B-B14F-4D97-AF65-F5344CB8AC3E}">
        <p14:creationId xmlns:p14="http://schemas.microsoft.com/office/powerpoint/2010/main" val="1090258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4" grpId="0" animBg="1"/>
      <p:bldP spid="38" grpId="0" animBg="1"/>
      <p:bldP spid="26"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Shape 185"/>
          <p:cNvSpPr txBox="1">
            <a:spLocks noGrp="1"/>
          </p:cNvSpPr>
          <p:nvPr>
            <p:ph type="title"/>
          </p:nvPr>
        </p:nvSpPr>
        <p:spPr>
          <a:xfrm>
            <a:off x="311700" y="593367"/>
            <a:ext cx="8520600" cy="8313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latin typeface="+mn-lt"/>
              </a:rPr>
              <a:t>Types of Neural Machine Translation</a:t>
            </a:r>
            <a:endParaRPr>
              <a:latin typeface="+mn-lt"/>
            </a:endParaRPr>
          </a:p>
        </p:txBody>
      </p:sp>
      <p:sp>
        <p:nvSpPr>
          <p:cNvPr id="186" name="Shape 186"/>
          <p:cNvSpPr txBox="1">
            <a:spLocks noGrp="1"/>
          </p:cNvSpPr>
          <p:nvPr>
            <p:ph type="body" idx="1"/>
          </p:nvPr>
        </p:nvSpPr>
        <p:spPr>
          <a:xfrm>
            <a:off x="311700" y="1536633"/>
            <a:ext cx="8520600" cy="4555200"/>
          </a:xfrm>
          <a:prstGeom prst="rect">
            <a:avLst/>
          </a:prstGeom>
          <a:ln w="9525" cap="flat" cmpd="sng">
            <a:noFill/>
            <a:prstDash val="solid"/>
            <a:round/>
            <a:headEnd type="none" w="sm" len="sm"/>
            <a:tailEnd type="none" w="sm" len="sm"/>
          </a:ln>
        </p:spPr>
        <p:txBody>
          <a:bodyPr spcFirstLastPara="1" wrap="square" lIns="91425" tIns="91425" rIns="91425" bIns="91425" anchor="t" anchorCtr="0">
            <a:noAutofit/>
          </a:bodyPr>
          <a:lstStyle/>
          <a:p>
            <a:pPr marL="457200" lvl="0" indent="-381000" rtl="0">
              <a:spcBef>
                <a:spcPts val="0"/>
              </a:spcBef>
              <a:spcAft>
                <a:spcPts val="0"/>
              </a:spcAft>
              <a:buSzPts val="2400"/>
              <a:buAutoNum type="arabicPeriod"/>
            </a:pPr>
            <a:r>
              <a:rPr lang="en" sz="2400">
                <a:solidFill>
                  <a:schemeClr val="dk1"/>
                </a:solidFill>
                <a:latin typeface="+mn-lt"/>
              </a:rPr>
              <a:t>Encoder-decoder (Recurrent Neural Networks using Long-short Term Memory Cells or Gated Recurrent Units) with Attention</a:t>
            </a:r>
            <a:r>
              <a:rPr lang="en" sz="2400">
                <a:latin typeface="+mn-lt"/>
              </a:rPr>
              <a:t> (Bahdanau, Cho, &amp; Bengio, 2014; Luong, Pham, &amp; Manning, 2015; Wu et al., 2016)</a:t>
            </a:r>
            <a:endParaRPr sz="2400">
              <a:latin typeface="+mn-lt"/>
            </a:endParaRPr>
          </a:p>
          <a:p>
            <a:pPr marL="457200" lvl="0" indent="-381000" rtl="0">
              <a:spcBef>
                <a:spcPts val="0"/>
              </a:spcBef>
              <a:spcAft>
                <a:spcPts val="0"/>
              </a:spcAft>
              <a:buSzPts val="2400"/>
              <a:buAutoNum type="arabicPeriod"/>
            </a:pPr>
            <a:r>
              <a:rPr lang="en" sz="2400">
                <a:solidFill>
                  <a:schemeClr val="dk1"/>
                </a:solidFill>
                <a:latin typeface="+mn-lt"/>
              </a:rPr>
              <a:t>Convolutional Neural Networks</a:t>
            </a:r>
            <a:r>
              <a:rPr lang="en" sz="2400">
                <a:latin typeface="+mn-lt"/>
              </a:rPr>
              <a:t> (Gehring et al., 2017)</a:t>
            </a:r>
            <a:endParaRPr sz="2400">
              <a:latin typeface="+mn-lt"/>
            </a:endParaRPr>
          </a:p>
          <a:p>
            <a:pPr marL="457200" lvl="0" indent="-381000" rtl="0">
              <a:spcBef>
                <a:spcPts val="0"/>
              </a:spcBef>
              <a:spcAft>
                <a:spcPts val="0"/>
              </a:spcAft>
              <a:buSzPts val="2400"/>
              <a:buAutoNum type="arabicPeriod"/>
            </a:pPr>
            <a:r>
              <a:rPr lang="en" sz="2400">
                <a:solidFill>
                  <a:schemeClr val="dk1"/>
                </a:solidFill>
                <a:latin typeface="+mn-lt"/>
              </a:rPr>
              <a:t>Self-attentional Transformers</a:t>
            </a:r>
            <a:r>
              <a:rPr lang="en" sz="2400">
                <a:latin typeface="+mn-lt"/>
              </a:rPr>
              <a:t> (Vaswani et al., 2017)</a:t>
            </a:r>
            <a:endParaRPr sz="2400">
              <a:latin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6">
                                            <p:txEl>
                                              <p:pRg st="0" end="0"/>
                                            </p:txEl>
                                          </p:spTgt>
                                        </p:tgtEl>
                                        <p:attrNameLst>
                                          <p:attrName>style.visibility</p:attrName>
                                        </p:attrNameLst>
                                      </p:cBhvr>
                                      <p:to>
                                        <p:strVal val="visible"/>
                                      </p:to>
                                    </p:set>
                                    <p:animEffect transition="in" filter="fade">
                                      <p:cBhvr>
                                        <p:cTn id="7" dur="1"/>
                                        <p:tgtEl>
                                          <p:spTgt spid="18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86">
                                            <p:txEl>
                                              <p:pRg st="1" end="1"/>
                                            </p:txEl>
                                          </p:spTgt>
                                        </p:tgtEl>
                                        <p:attrNameLst>
                                          <p:attrName>style.visibility</p:attrName>
                                        </p:attrNameLst>
                                      </p:cBhvr>
                                      <p:to>
                                        <p:strVal val="visible"/>
                                      </p:to>
                                    </p:set>
                                    <p:animEffect transition="in" filter="fade">
                                      <p:cBhvr>
                                        <p:cTn id="12" dur="1"/>
                                        <p:tgtEl>
                                          <p:spTgt spid="18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86">
                                            <p:txEl>
                                              <p:pRg st="2" end="2"/>
                                            </p:txEl>
                                          </p:spTgt>
                                        </p:tgtEl>
                                        <p:attrNameLst>
                                          <p:attrName>style.visibility</p:attrName>
                                        </p:attrNameLst>
                                      </p:cBhvr>
                                      <p:to>
                                        <p:strVal val="visible"/>
                                      </p:to>
                                    </p:set>
                                    <p:animEffect transition="in" filter="fade">
                                      <p:cBhvr>
                                        <p:cTn id="17" dur="1"/>
                                        <p:tgtEl>
                                          <p:spTgt spid="18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Shape 70"/>
          <p:cNvSpPr txBox="1">
            <a:spLocks noGrp="1"/>
          </p:cNvSpPr>
          <p:nvPr>
            <p:ph type="title"/>
          </p:nvPr>
        </p:nvSpPr>
        <p:spPr>
          <a:xfrm>
            <a:off x="311700" y="593367"/>
            <a:ext cx="8520600" cy="8313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latin typeface="+mn-lt"/>
              </a:rPr>
              <a:t>Background</a:t>
            </a:r>
            <a:endParaRPr dirty="0">
              <a:latin typeface="+mn-lt"/>
            </a:endParaRPr>
          </a:p>
        </p:txBody>
      </p:sp>
      <p:sp>
        <p:nvSpPr>
          <p:cNvPr id="71" name="Shape 71"/>
          <p:cNvSpPr txBox="1">
            <a:spLocks noGrp="1"/>
          </p:cNvSpPr>
          <p:nvPr>
            <p:ph type="body" idx="1"/>
          </p:nvPr>
        </p:nvSpPr>
        <p:spPr>
          <a:xfrm>
            <a:off x="311700" y="1536633"/>
            <a:ext cx="8520600" cy="4555200"/>
          </a:xfrm>
          <a:prstGeom prst="rect">
            <a:avLst/>
          </a:prstGeom>
        </p:spPr>
        <p:txBody>
          <a:bodyPr spcFirstLastPara="1" wrap="square" lIns="91425" tIns="91425" rIns="91425" bIns="91425" anchor="t" anchorCtr="0">
            <a:noAutofit/>
          </a:bodyPr>
          <a:lstStyle/>
          <a:p>
            <a:pPr marL="457200" lvl="0" indent="-381000" rtl="0">
              <a:spcBef>
                <a:spcPts val="0"/>
              </a:spcBef>
              <a:spcAft>
                <a:spcPts val="0"/>
              </a:spcAft>
              <a:buSzPts val="2400"/>
              <a:buAutoNum type="arabicPeriod"/>
            </a:pPr>
            <a:r>
              <a:rPr lang="en" sz="2400">
                <a:latin typeface="+mn-lt"/>
              </a:rPr>
              <a:t>Timely and accurate </a:t>
            </a:r>
            <a:r>
              <a:rPr lang="en" sz="2400">
                <a:solidFill>
                  <a:schemeClr val="dk1"/>
                </a:solidFill>
                <a:latin typeface="+mn-lt"/>
              </a:rPr>
              <a:t>translation of public health materials</a:t>
            </a:r>
            <a:r>
              <a:rPr lang="en" sz="2400">
                <a:latin typeface="+mn-lt"/>
              </a:rPr>
              <a:t> is of great importance</a:t>
            </a:r>
            <a:endParaRPr sz="2400" dirty="0">
              <a:latin typeface="+mn-lt"/>
            </a:endParaRPr>
          </a:p>
          <a:p>
            <a:pPr marL="457200" lvl="0" indent="-381000" rtl="0">
              <a:spcBef>
                <a:spcPts val="0"/>
              </a:spcBef>
              <a:spcAft>
                <a:spcPts val="0"/>
              </a:spcAft>
              <a:buSzPts val="2400"/>
              <a:buAutoNum type="arabicPeriod"/>
            </a:pPr>
            <a:r>
              <a:rPr lang="en" sz="2400" dirty="0">
                <a:latin typeface="+mn-lt"/>
              </a:rPr>
              <a:t>The use of automatic translation tools could be useful, especially after the rise of </a:t>
            </a:r>
            <a:r>
              <a:rPr lang="en" sz="2400" dirty="0">
                <a:solidFill>
                  <a:schemeClr val="dk1"/>
                </a:solidFill>
                <a:latin typeface="+mn-lt"/>
              </a:rPr>
              <a:t>neural machine translation systems</a:t>
            </a:r>
            <a:r>
              <a:rPr lang="en" sz="2400" dirty="0">
                <a:latin typeface="+mn-lt"/>
              </a:rPr>
              <a:t> in recent years</a:t>
            </a:r>
            <a:endParaRPr sz="2400" dirty="0">
              <a:latin typeface="+mn-lt"/>
            </a:endParaRPr>
          </a:p>
          <a:p>
            <a:pPr marL="457200" lvl="0" indent="-381000">
              <a:spcBef>
                <a:spcPts val="0"/>
              </a:spcBef>
              <a:spcAft>
                <a:spcPts val="0"/>
              </a:spcAft>
              <a:buSzPts val="2400"/>
              <a:buAutoNum type="arabicPeriod"/>
            </a:pPr>
            <a:r>
              <a:rPr lang="en" sz="2400" dirty="0">
                <a:latin typeface="+mn-lt"/>
              </a:rPr>
              <a:t>However, there have been </a:t>
            </a:r>
            <a:r>
              <a:rPr lang="en" sz="2400" dirty="0">
                <a:solidFill>
                  <a:schemeClr val="dk1"/>
                </a:solidFill>
                <a:latin typeface="+mn-lt"/>
              </a:rPr>
              <a:t>few</a:t>
            </a:r>
            <a:r>
              <a:rPr lang="en" sz="2400" dirty="0">
                <a:latin typeface="+mn-lt"/>
              </a:rPr>
              <a:t> studies of its application to the public health domain</a:t>
            </a:r>
            <a:endParaRPr sz="2400" dirty="0">
              <a:latin typeface="+mn-lt"/>
            </a:endParaRPr>
          </a:p>
          <a:p>
            <a:pPr marL="0" lvl="0" indent="0">
              <a:spcBef>
                <a:spcPts val="1600"/>
              </a:spcBef>
              <a:spcAft>
                <a:spcPts val="0"/>
              </a:spcAft>
              <a:buNone/>
            </a:pPr>
            <a:endParaRPr sz="2400" dirty="0">
              <a:latin typeface="+mn-lt"/>
            </a:endParaRPr>
          </a:p>
          <a:p>
            <a:pPr marL="0" lvl="0" indent="0">
              <a:spcBef>
                <a:spcPts val="1600"/>
              </a:spcBef>
              <a:spcAft>
                <a:spcPts val="1600"/>
              </a:spcAft>
              <a:buNone/>
            </a:pPr>
            <a:endParaRPr sz="3000" dirty="0">
              <a:latin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1">
                                            <p:txEl>
                                              <p:pRg st="0" end="0"/>
                                            </p:txEl>
                                          </p:spTgt>
                                        </p:tgtEl>
                                        <p:attrNameLst>
                                          <p:attrName>style.visibility</p:attrName>
                                        </p:attrNameLst>
                                      </p:cBhvr>
                                      <p:to>
                                        <p:strVal val="visible"/>
                                      </p:to>
                                    </p:set>
                                    <p:animEffect transition="in" filter="fade">
                                      <p:cBhvr>
                                        <p:cTn id="7" dur="1"/>
                                        <p:tgtEl>
                                          <p:spTgt spid="7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1">
                                            <p:txEl>
                                              <p:pRg st="1" end="1"/>
                                            </p:txEl>
                                          </p:spTgt>
                                        </p:tgtEl>
                                        <p:attrNameLst>
                                          <p:attrName>style.visibility</p:attrName>
                                        </p:attrNameLst>
                                      </p:cBhvr>
                                      <p:to>
                                        <p:strVal val="visible"/>
                                      </p:to>
                                    </p:set>
                                    <p:animEffect transition="in" filter="fade">
                                      <p:cBhvr>
                                        <p:cTn id="12" dur="1"/>
                                        <p:tgtEl>
                                          <p:spTgt spid="7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1">
                                            <p:txEl>
                                              <p:pRg st="2" end="2"/>
                                            </p:txEl>
                                          </p:spTgt>
                                        </p:tgtEl>
                                        <p:attrNameLst>
                                          <p:attrName>style.visibility</p:attrName>
                                        </p:attrNameLst>
                                      </p:cBhvr>
                                      <p:to>
                                        <p:strVal val="visible"/>
                                      </p:to>
                                    </p:set>
                                    <p:animEffect transition="in" filter="fade">
                                      <p:cBhvr>
                                        <p:cTn id="17" dur="1"/>
                                        <p:tgtEl>
                                          <p:spTgt spid="7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Shape 191"/>
          <p:cNvSpPr txBox="1">
            <a:spLocks noGrp="1"/>
          </p:cNvSpPr>
          <p:nvPr>
            <p:ph type="title"/>
          </p:nvPr>
        </p:nvSpPr>
        <p:spPr>
          <a:xfrm>
            <a:off x="311700" y="593367"/>
            <a:ext cx="8520600" cy="8313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smtClean="0">
                <a:latin typeface="+mn-lt"/>
              </a:rPr>
              <a:t>Examples</a:t>
            </a:r>
            <a:r>
              <a:rPr lang="en-US" dirty="0" smtClean="0">
                <a:latin typeface="+mn-lt"/>
              </a:rPr>
              <a:t> (since 2016)</a:t>
            </a:r>
            <a:endParaRPr dirty="0">
              <a:latin typeface="+mn-lt"/>
            </a:endParaRPr>
          </a:p>
        </p:txBody>
      </p:sp>
      <p:sp>
        <p:nvSpPr>
          <p:cNvPr id="192" name="Shape 192"/>
          <p:cNvSpPr txBox="1">
            <a:spLocks noGrp="1"/>
          </p:cNvSpPr>
          <p:nvPr>
            <p:ph type="body" idx="1"/>
          </p:nvPr>
        </p:nvSpPr>
        <p:spPr>
          <a:xfrm>
            <a:off x="311700" y="1536633"/>
            <a:ext cx="8520600" cy="4555200"/>
          </a:xfrm>
          <a:prstGeom prst="rect">
            <a:avLst/>
          </a:prstGeom>
          <a:ln w="9525" cap="flat" cmpd="sng">
            <a:noFill/>
            <a:prstDash val="solid"/>
            <a:round/>
            <a:headEnd type="none" w="sm" len="sm"/>
            <a:tailEnd type="none" w="sm" len="sm"/>
          </a:ln>
        </p:spPr>
        <p:txBody>
          <a:bodyPr spcFirstLastPara="1" wrap="square" lIns="91425" tIns="91425" rIns="91425" bIns="91425" anchor="t" anchorCtr="0">
            <a:noAutofit/>
          </a:bodyPr>
          <a:lstStyle/>
          <a:p>
            <a:pPr marL="457200" lvl="0" indent="-381000" rtl="0">
              <a:spcBef>
                <a:spcPts val="0"/>
              </a:spcBef>
              <a:spcAft>
                <a:spcPts val="0"/>
              </a:spcAft>
              <a:buSzPts val="2400"/>
              <a:buAutoNum type="arabicPeriod"/>
            </a:pPr>
            <a:r>
              <a:rPr lang="en" sz="2400">
                <a:solidFill>
                  <a:schemeClr val="dk1"/>
                </a:solidFill>
                <a:latin typeface="+mn-lt"/>
              </a:rPr>
              <a:t>Google Neural Machine Translation</a:t>
            </a:r>
            <a:endParaRPr sz="2400">
              <a:solidFill>
                <a:schemeClr val="dk1"/>
              </a:solidFill>
              <a:latin typeface="+mn-lt"/>
            </a:endParaRPr>
          </a:p>
          <a:p>
            <a:pPr marL="457200" lvl="0" indent="-381000" rtl="0">
              <a:spcBef>
                <a:spcPts val="0"/>
              </a:spcBef>
              <a:spcAft>
                <a:spcPts val="0"/>
              </a:spcAft>
              <a:buSzPts val="2400"/>
              <a:buAutoNum type="arabicPeriod"/>
            </a:pPr>
            <a:r>
              <a:rPr lang="en" sz="2400">
                <a:solidFill>
                  <a:schemeClr val="dk1"/>
                </a:solidFill>
                <a:latin typeface="+mn-lt"/>
              </a:rPr>
              <a:t>Microsoft Translator</a:t>
            </a:r>
            <a:r>
              <a:rPr lang="en" sz="2400">
                <a:latin typeface="+mn-lt"/>
              </a:rPr>
              <a:t>: AI Chinese-English machine translation system (news translation) that can translate with the same accuracy as a human</a:t>
            </a:r>
            <a:endParaRPr sz="2400">
              <a:latin typeface="+mn-lt"/>
            </a:endParaRPr>
          </a:p>
          <a:p>
            <a:pPr marL="457200" lvl="0" indent="-381000" rtl="0">
              <a:spcBef>
                <a:spcPts val="0"/>
              </a:spcBef>
              <a:spcAft>
                <a:spcPts val="0"/>
              </a:spcAft>
              <a:buSzPts val="2400"/>
              <a:buAutoNum type="arabicPeriod"/>
            </a:pPr>
            <a:r>
              <a:rPr lang="en" sz="2400">
                <a:solidFill>
                  <a:schemeClr val="dk1"/>
                </a:solidFill>
                <a:latin typeface="+mn-lt"/>
              </a:rPr>
              <a:t>Tencent:</a:t>
            </a:r>
            <a:r>
              <a:rPr lang="en" sz="2400">
                <a:latin typeface="+mn-lt"/>
              </a:rPr>
              <a:t> Conference Interpreting (Simultaneous transcription and translation)</a:t>
            </a:r>
            <a:endParaRPr sz="2400">
              <a:latin typeface="+mn-lt"/>
            </a:endParaRPr>
          </a:p>
          <a:p>
            <a:pPr marL="457200" lvl="0" indent="-381000" rtl="0">
              <a:spcBef>
                <a:spcPts val="0"/>
              </a:spcBef>
              <a:spcAft>
                <a:spcPts val="0"/>
              </a:spcAft>
              <a:buSzPts val="2400"/>
              <a:buAutoNum type="arabicPeriod"/>
            </a:pPr>
            <a:r>
              <a:rPr lang="en" sz="2400">
                <a:solidFill>
                  <a:schemeClr val="dk1"/>
                </a:solidFill>
                <a:latin typeface="+mn-lt"/>
              </a:rPr>
              <a:t>Sogou: </a:t>
            </a:r>
            <a:r>
              <a:rPr lang="en" sz="2400">
                <a:latin typeface="+mn-lt"/>
              </a:rPr>
              <a:t>WMT 2017 News Translation Task (1st in Chinese-English Translation and 3rd in English-Chinese Translation)</a:t>
            </a:r>
            <a:endParaRPr sz="2400">
              <a:latin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2">
                                            <p:txEl>
                                              <p:pRg st="0" end="0"/>
                                            </p:txEl>
                                          </p:spTgt>
                                        </p:tgtEl>
                                        <p:attrNameLst>
                                          <p:attrName>style.visibility</p:attrName>
                                        </p:attrNameLst>
                                      </p:cBhvr>
                                      <p:to>
                                        <p:strVal val="visible"/>
                                      </p:to>
                                    </p:set>
                                    <p:animEffect transition="in" filter="fade">
                                      <p:cBhvr>
                                        <p:cTn id="7" dur="1"/>
                                        <p:tgtEl>
                                          <p:spTgt spid="19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92">
                                            <p:txEl>
                                              <p:pRg st="1" end="1"/>
                                            </p:txEl>
                                          </p:spTgt>
                                        </p:tgtEl>
                                        <p:attrNameLst>
                                          <p:attrName>style.visibility</p:attrName>
                                        </p:attrNameLst>
                                      </p:cBhvr>
                                      <p:to>
                                        <p:strVal val="visible"/>
                                      </p:to>
                                    </p:set>
                                    <p:animEffect transition="in" filter="fade">
                                      <p:cBhvr>
                                        <p:cTn id="12" dur="1"/>
                                        <p:tgtEl>
                                          <p:spTgt spid="19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92">
                                            <p:txEl>
                                              <p:pRg st="2" end="2"/>
                                            </p:txEl>
                                          </p:spTgt>
                                        </p:tgtEl>
                                        <p:attrNameLst>
                                          <p:attrName>style.visibility</p:attrName>
                                        </p:attrNameLst>
                                      </p:cBhvr>
                                      <p:to>
                                        <p:strVal val="visible"/>
                                      </p:to>
                                    </p:set>
                                    <p:animEffect transition="in" filter="fade">
                                      <p:cBhvr>
                                        <p:cTn id="17" dur="1"/>
                                        <p:tgtEl>
                                          <p:spTgt spid="19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92">
                                            <p:txEl>
                                              <p:pRg st="3" end="3"/>
                                            </p:txEl>
                                          </p:spTgt>
                                        </p:tgtEl>
                                        <p:attrNameLst>
                                          <p:attrName>style.visibility</p:attrName>
                                        </p:attrNameLst>
                                      </p:cBhvr>
                                      <p:to>
                                        <p:strVal val="visible"/>
                                      </p:to>
                                    </p:set>
                                    <p:animEffect transition="in" filter="fade">
                                      <p:cBhvr>
                                        <p:cTn id="22" dur="1"/>
                                        <p:tgtEl>
                                          <p:spTgt spid="19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Shape 197"/>
          <p:cNvSpPr txBox="1">
            <a:spLocks noGrp="1"/>
          </p:cNvSpPr>
          <p:nvPr>
            <p:ph type="title"/>
          </p:nvPr>
        </p:nvSpPr>
        <p:spPr>
          <a:xfrm>
            <a:off x="485875" y="2286000"/>
            <a:ext cx="8183700" cy="10476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a:latin typeface="+mn-lt"/>
              </a:rPr>
              <a:t>Evaluation</a:t>
            </a:r>
            <a:endParaRPr>
              <a:latin typeface="+mn-lt"/>
            </a:endParaRP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Shape 202"/>
          <p:cNvSpPr txBox="1">
            <a:spLocks noGrp="1"/>
          </p:cNvSpPr>
          <p:nvPr>
            <p:ph type="title"/>
          </p:nvPr>
        </p:nvSpPr>
        <p:spPr>
          <a:xfrm>
            <a:off x="311700" y="593367"/>
            <a:ext cx="8520600" cy="8313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latin typeface="+mn-lt"/>
              </a:rPr>
              <a:t>Press Releases</a:t>
            </a:r>
            <a:endParaRPr>
              <a:latin typeface="+mn-lt"/>
            </a:endParaRPr>
          </a:p>
        </p:txBody>
      </p:sp>
      <p:sp>
        <p:nvSpPr>
          <p:cNvPr id="203" name="Shape 203"/>
          <p:cNvSpPr txBox="1">
            <a:spLocks noGrp="1"/>
          </p:cNvSpPr>
          <p:nvPr>
            <p:ph type="body" idx="1"/>
          </p:nvPr>
        </p:nvSpPr>
        <p:spPr>
          <a:xfrm>
            <a:off x="311700" y="1536633"/>
            <a:ext cx="8520600" cy="4555200"/>
          </a:xfrm>
          <a:prstGeom prst="rect">
            <a:avLst/>
          </a:prstGeom>
          <a:ln w="9525" cap="flat" cmpd="sng">
            <a:noFill/>
            <a:prstDash val="solid"/>
            <a:round/>
            <a:headEnd type="none" w="sm" len="sm"/>
            <a:tailEnd type="none" w="sm" len="sm"/>
          </a:ln>
        </p:spPr>
        <p:txBody>
          <a:bodyPr spcFirstLastPara="1" wrap="square" lIns="91425" tIns="91425" rIns="91425" bIns="91425" anchor="t" anchorCtr="0">
            <a:noAutofit/>
          </a:bodyPr>
          <a:lstStyle/>
          <a:p>
            <a:pPr marL="457200" lvl="0" indent="-381000" rtl="0">
              <a:spcBef>
                <a:spcPts val="0"/>
              </a:spcBef>
              <a:spcAft>
                <a:spcPts val="0"/>
              </a:spcAft>
              <a:buSzPts val="2400"/>
              <a:buAutoNum type="arabicPeriod"/>
            </a:pPr>
            <a:r>
              <a:rPr lang="en" sz="2400">
                <a:latin typeface="+mn-lt"/>
              </a:rPr>
              <a:t>Bilingual </a:t>
            </a:r>
            <a:r>
              <a:rPr lang="en" sz="2400">
                <a:solidFill>
                  <a:schemeClr val="dk1"/>
                </a:solidFill>
                <a:latin typeface="+mn-lt"/>
              </a:rPr>
              <a:t>press releases</a:t>
            </a:r>
            <a:r>
              <a:rPr lang="en" sz="2400">
                <a:latin typeface="+mn-lt"/>
              </a:rPr>
              <a:t> published by the Department of Health (see </a:t>
            </a:r>
            <a:r>
              <a:rPr lang="en" sz="2400" u="sng">
                <a:solidFill>
                  <a:schemeClr val="hlink"/>
                </a:solidFill>
                <a:latin typeface="+mn-lt"/>
                <a:hlinkClick r:id="rId3"/>
              </a:rPr>
              <a:t>http://www.dh.gov.hk/english/press/press.html</a:t>
            </a:r>
            <a:r>
              <a:rPr lang="en" sz="2400">
                <a:latin typeface="+mn-lt"/>
              </a:rPr>
              <a:t> and </a:t>
            </a:r>
            <a:r>
              <a:rPr lang="en" sz="2400" u="sng">
                <a:solidFill>
                  <a:schemeClr val="hlink"/>
                </a:solidFill>
                <a:latin typeface="+mn-lt"/>
                <a:hlinkClick r:id="rId4"/>
              </a:rPr>
              <a:t>http://www.dh.gov.hk/tc_chi/press/press.html</a:t>
            </a:r>
            <a:r>
              <a:rPr lang="en" sz="2400">
                <a:latin typeface="+mn-lt"/>
              </a:rPr>
              <a:t>)</a:t>
            </a:r>
            <a:endParaRPr sz="2400">
              <a:latin typeface="+mn-lt"/>
            </a:endParaRPr>
          </a:p>
          <a:p>
            <a:pPr marL="457200" lvl="0" indent="-381000" rtl="0">
              <a:spcBef>
                <a:spcPts val="0"/>
              </a:spcBef>
              <a:spcAft>
                <a:spcPts val="0"/>
              </a:spcAft>
              <a:buSzPts val="2400"/>
              <a:buAutoNum type="arabicPeriod"/>
            </a:pPr>
            <a:r>
              <a:rPr lang="en" sz="2400">
                <a:solidFill>
                  <a:schemeClr val="dk1"/>
                </a:solidFill>
                <a:latin typeface="+mn-lt"/>
              </a:rPr>
              <a:t>Topics covered: </a:t>
            </a:r>
            <a:r>
              <a:rPr lang="en" sz="2400">
                <a:latin typeface="+mn-lt"/>
              </a:rPr>
              <a:t>updates on cases of infectious diseases, food poisoning clusters, preventive measures against diseases, follow-up investigations in response to detection of virus, identification of problematic cosmetic, medical or pharmaceutical products or devices, and health promotion activities</a:t>
            </a:r>
            <a:endParaRPr sz="2400">
              <a:latin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3">
                                            <p:txEl>
                                              <p:pRg st="0" end="0"/>
                                            </p:txEl>
                                          </p:spTgt>
                                        </p:tgtEl>
                                        <p:attrNameLst>
                                          <p:attrName>style.visibility</p:attrName>
                                        </p:attrNameLst>
                                      </p:cBhvr>
                                      <p:to>
                                        <p:strVal val="visible"/>
                                      </p:to>
                                    </p:set>
                                    <p:animEffect transition="in" filter="fade">
                                      <p:cBhvr>
                                        <p:cTn id="7" dur="1"/>
                                        <p:tgtEl>
                                          <p:spTgt spid="20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3">
                                            <p:txEl>
                                              <p:pRg st="1" end="1"/>
                                            </p:txEl>
                                          </p:spTgt>
                                        </p:tgtEl>
                                        <p:attrNameLst>
                                          <p:attrName>style.visibility</p:attrName>
                                        </p:attrNameLst>
                                      </p:cBhvr>
                                      <p:to>
                                        <p:strVal val="visible"/>
                                      </p:to>
                                    </p:set>
                                    <p:animEffect transition="in" filter="fade">
                                      <p:cBhvr>
                                        <p:cTn id="12" dur="1"/>
                                        <p:tgtEl>
                                          <p:spTgt spid="20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Shape 208"/>
          <p:cNvSpPr txBox="1">
            <a:spLocks noGrp="1"/>
          </p:cNvSpPr>
          <p:nvPr>
            <p:ph type="title"/>
          </p:nvPr>
        </p:nvSpPr>
        <p:spPr>
          <a:xfrm>
            <a:off x="311700" y="593367"/>
            <a:ext cx="8520600" cy="8313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latin typeface="+mn-lt"/>
              </a:rPr>
              <a:t>Source Texts for Evaluation</a:t>
            </a:r>
            <a:endParaRPr>
              <a:latin typeface="+mn-lt"/>
            </a:endParaRPr>
          </a:p>
        </p:txBody>
      </p:sp>
      <p:sp>
        <p:nvSpPr>
          <p:cNvPr id="209" name="Shape 209"/>
          <p:cNvSpPr txBox="1">
            <a:spLocks noGrp="1"/>
          </p:cNvSpPr>
          <p:nvPr>
            <p:ph type="body" idx="1"/>
          </p:nvPr>
        </p:nvSpPr>
        <p:spPr>
          <a:xfrm>
            <a:off x="311700" y="1536633"/>
            <a:ext cx="8520600" cy="4555200"/>
          </a:xfrm>
          <a:prstGeom prst="rect">
            <a:avLst/>
          </a:prstGeom>
          <a:ln w="9525" cap="flat" cmpd="sng">
            <a:noFill/>
            <a:prstDash val="solid"/>
            <a:round/>
            <a:headEnd type="none" w="sm" len="sm"/>
            <a:tailEnd type="none" w="sm" len="sm"/>
          </a:ln>
        </p:spPr>
        <p:txBody>
          <a:bodyPr spcFirstLastPara="1" wrap="square" lIns="91425" tIns="91425" rIns="91425" bIns="91425" anchor="t" anchorCtr="0">
            <a:noAutofit/>
          </a:bodyPr>
          <a:lstStyle/>
          <a:p>
            <a:pPr marL="457200" lvl="0" indent="-381000" rtl="0">
              <a:spcBef>
                <a:spcPts val="0"/>
              </a:spcBef>
              <a:spcAft>
                <a:spcPts val="0"/>
              </a:spcAft>
              <a:buSzPts val="2400"/>
              <a:buAutoNum type="arabicPeriod"/>
            </a:pPr>
            <a:r>
              <a:rPr lang="en" sz="2400">
                <a:latin typeface="+mn-lt"/>
              </a:rPr>
              <a:t>English </a:t>
            </a:r>
            <a:r>
              <a:rPr lang="en" sz="2400">
                <a:solidFill>
                  <a:schemeClr val="dk1"/>
                </a:solidFill>
                <a:latin typeface="+mn-lt"/>
              </a:rPr>
              <a:t>press releases</a:t>
            </a:r>
            <a:r>
              <a:rPr lang="en" sz="2400">
                <a:latin typeface="+mn-lt"/>
              </a:rPr>
              <a:t> published by the Department of Health between January and March 2018 (20 press releases; 9,472 tokens)</a:t>
            </a:r>
            <a:endParaRPr sz="2400">
              <a:latin typeface="+mn-lt"/>
            </a:endParaRPr>
          </a:p>
          <a:p>
            <a:pPr marL="457200" lvl="0" indent="-381000" rtl="0">
              <a:spcBef>
                <a:spcPts val="0"/>
              </a:spcBef>
              <a:spcAft>
                <a:spcPts val="0"/>
              </a:spcAft>
              <a:buSzPts val="2400"/>
              <a:buAutoNum type="arabicPeriod"/>
            </a:pPr>
            <a:r>
              <a:rPr lang="en" sz="2400">
                <a:solidFill>
                  <a:schemeClr val="dk1"/>
                </a:solidFill>
                <a:latin typeface="+mn-lt"/>
              </a:rPr>
              <a:t>Topics covered:</a:t>
            </a:r>
            <a:r>
              <a:rPr lang="en" sz="2400">
                <a:latin typeface="+mn-lt"/>
              </a:rPr>
              <a:t> Middle East Respiratory Syndrome (MERS), dengue fever, oral health, food poisoning, slimming products, influenza B infection, precautions against cold weather, Legionnaires’ disease, undeclared Western drug ingredients in powder prescribed by a Chinese medicine practitioner, avian influenza, and acute gastroenteritis</a:t>
            </a:r>
            <a:endParaRPr sz="2400">
              <a:latin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9">
                                            <p:txEl>
                                              <p:pRg st="0" end="0"/>
                                            </p:txEl>
                                          </p:spTgt>
                                        </p:tgtEl>
                                        <p:attrNameLst>
                                          <p:attrName>style.visibility</p:attrName>
                                        </p:attrNameLst>
                                      </p:cBhvr>
                                      <p:to>
                                        <p:strVal val="visible"/>
                                      </p:to>
                                    </p:set>
                                    <p:animEffect transition="in" filter="fade">
                                      <p:cBhvr>
                                        <p:cTn id="7" dur="1"/>
                                        <p:tgtEl>
                                          <p:spTgt spid="20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9">
                                            <p:txEl>
                                              <p:pRg st="1" end="1"/>
                                            </p:txEl>
                                          </p:spTgt>
                                        </p:tgtEl>
                                        <p:attrNameLst>
                                          <p:attrName>style.visibility</p:attrName>
                                        </p:attrNameLst>
                                      </p:cBhvr>
                                      <p:to>
                                        <p:strVal val="visible"/>
                                      </p:to>
                                    </p:set>
                                    <p:animEffect transition="in" filter="fade">
                                      <p:cBhvr>
                                        <p:cTn id="12" dur="1"/>
                                        <p:tgtEl>
                                          <p:spTgt spid="20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Shape 214"/>
          <p:cNvSpPr txBox="1">
            <a:spLocks noGrp="1"/>
          </p:cNvSpPr>
          <p:nvPr>
            <p:ph type="title"/>
          </p:nvPr>
        </p:nvSpPr>
        <p:spPr>
          <a:xfrm>
            <a:off x="311700" y="593367"/>
            <a:ext cx="8520600" cy="8313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latin typeface="+mn-lt"/>
              </a:rPr>
              <a:t>Reference Translations for Comparison</a:t>
            </a:r>
            <a:endParaRPr>
              <a:latin typeface="+mn-lt"/>
            </a:endParaRPr>
          </a:p>
        </p:txBody>
      </p:sp>
      <p:sp>
        <p:nvSpPr>
          <p:cNvPr id="215" name="Shape 215"/>
          <p:cNvSpPr txBox="1">
            <a:spLocks noGrp="1"/>
          </p:cNvSpPr>
          <p:nvPr>
            <p:ph type="body" idx="1"/>
          </p:nvPr>
        </p:nvSpPr>
        <p:spPr>
          <a:xfrm>
            <a:off x="311700" y="1536633"/>
            <a:ext cx="8520600" cy="4555200"/>
          </a:xfrm>
          <a:prstGeom prst="rect">
            <a:avLst/>
          </a:prstGeom>
          <a:ln w="9525" cap="flat" cmpd="sng">
            <a:noFill/>
            <a:prstDash val="solid"/>
            <a:round/>
            <a:headEnd type="none" w="sm" len="sm"/>
            <a:tailEnd type="none" w="sm" len="sm"/>
          </a:ln>
        </p:spPr>
        <p:txBody>
          <a:bodyPr spcFirstLastPara="1" wrap="square" lIns="91425" tIns="91425" rIns="91425" bIns="91425" anchor="t" anchorCtr="0">
            <a:noAutofit/>
          </a:bodyPr>
          <a:lstStyle/>
          <a:p>
            <a:pPr marL="0" lvl="0" indent="0" rtl="0">
              <a:spcBef>
                <a:spcPts val="0"/>
              </a:spcBef>
              <a:spcAft>
                <a:spcPts val="1600"/>
              </a:spcAft>
              <a:buNone/>
            </a:pPr>
            <a:r>
              <a:rPr lang="en" sz="2400">
                <a:latin typeface="+mn-lt"/>
              </a:rPr>
              <a:t>The corresponding </a:t>
            </a:r>
            <a:r>
              <a:rPr lang="en" sz="2400">
                <a:solidFill>
                  <a:schemeClr val="dk1"/>
                </a:solidFill>
                <a:latin typeface="+mn-lt"/>
              </a:rPr>
              <a:t>press releases</a:t>
            </a:r>
            <a:r>
              <a:rPr lang="en" sz="2400">
                <a:latin typeface="+mn-lt"/>
              </a:rPr>
              <a:t> in Chinese</a:t>
            </a:r>
            <a:endParaRPr sz="2400">
              <a:latin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5">
                                            <p:txEl>
                                              <p:pRg st="0" end="0"/>
                                            </p:txEl>
                                          </p:spTgt>
                                        </p:tgtEl>
                                        <p:attrNameLst>
                                          <p:attrName>style.visibility</p:attrName>
                                        </p:attrNameLst>
                                      </p:cBhvr>
                                      <p:to>
                                        <p:strVal val="visible"/>
                                      </p:to>
                                    </p:set>
                                    <p:animEffect transition="in" filter="fade">
                                      <p:cBhvr>
                                        <p:cTn id="7" dur="1"/>
                                        <p:tgtEl>
                                          <p:spTgt spid="21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Shape 220"/>
          <p:cNvSpPr txBox="1">
            <a:spLocks noGrp="1"/>
          </p:cNvSpPr>
          <p:nvPr>
            <p:ph type="title"/>
          </p:nvPr>
        </p:nvSpPr>
        <p:spPr>
          <a:xfrm>
            <a:off x="311700" y="593367"/>
            <a:ext cx="8520600" cy="831300"/>
          </a:xfrm>
          <a:prstGeom prst="rect">
            <a:avLst/>
          </a:prstGeom>
          <a:ln>
            <a:noFill/>
          </a:ln>
        </p:spPr>
        <p:txBody>
          <a:bodyPr spcFirstLastPara="1" wrap="square" lIns="91425" tIns="91425" rIns="91425" bIns="91425" anchor="t" anchorCtr="0">
            <a:noAutofit/>
          </a:bodyPr>
          <a:lstStyle/>
          <a:p>
            <a:pPr marL="0" lvl="0" indent="0" rtl="0">
              <a:spcBef>
                <a:spcPts val="0"/>
              </a:spcBef>
              <a:spcAft>
                <a:spcPts val="0"/>
              </a:spcAft>
              <a:buNone/>
            </a:pPr>
            <a:r>
              <a:rPr lang="en">
                <a:latin typeface="+mn-lt"/>
              </a:rPr>
              <a:t>Machine Translation Systems Evaluated</a:t>
            </a:r>
            <a:endParaRPr>
              <a:latin typeface="+mn-lt"/>
            </a:endParaRPr>
          </a:p>
        </p:txBody>
      </p:sp>
      <p:sp>
        <p:nvSpPr>
          <p:cNvPr id="221" name="Shape 221"/>
          <p:cNvSpPr txBox="1">
            <a:spLocks noGrp="1"/>
          </p:cNvSpPr>
          <p:nvPr>
            <p:ph type="body" idx="1"/>
          </p:nvPr>
        </p:nvSpPr>
        <p:spPr>
          <a:xfrm>
            <a:off x="311700" y="1536633"/>
            <a:ext cx="8520600" cy="4981398"/>
          </a:xfrm>
          <a:prstGeom prst="rect">
            <a:avLst/>
          </a:prstGeom>
          <a:ln w="9525" cap="flat" cmpd="sng">
            <a:noFill/>
            <a:prstDash val="solid"/>
            <a:round/>
            <a:headEnd type="none" w="sm" len="sm"/>
            <a:tailEnd type="none" w="sm" len="sm"/>
          </a:ln>
        </p:spPr>
        <p:txBody>
          <a:bodyPr spcFirstLastPara="1" wrap="square" lIns="91425" tIns="91425" rIns="91425" bIns="91425" anchor="t" anchorCtr="0">
            <a:noAutofit/>
          </a:bodyPr>
          <a:lstStyle/>
          <a:p>
            <a:pPr marL="457200" lvl="0" indent="-381000">
              <a:spcBef>
                <a:spcPts val="0"/>
              </a:spcBef>
              <a:spcAft>
                <a:spcPts val="0"/>
              </a:spcAft>
              <a:buSzPts val="2400"/>
              <a:buAutoNum type="arabicPeriod"/>
            </a:pPr>
            <a:r>
              <a:rPr lang="en" sz="2400" dirty="0">
                <a:solidFill>
                  <a:schemeClr val="dk1"/>
                </a:solidFill>
                <a:latin typeface="+mn-lt"/>
              </a:rPr>
              <a:t>Google Translate:</a:t>
            </a:r>
            <a:r>
              <a:rPr lang="en" sz="2400" dirty="0">
                <a:latin typeface="+mn-lt"/>
              </a:rPr>
              <a:t> Supporting over 100 languages and offers text translation (neural machine translation for languages including Chinese), speech translation, image translation, and offline translation (Google, </a:t>
            </a:r>
            <a:r>
              <a:rPr lang="en" sz="2400" dirty="0" err="1">
                <a:latin typeface="+mn-lt"/>
              </a:rPr>
              <a:t>n.d</a:t>
            </a:r>
            <a:r>
              <a:rPr lang="en" sz="2400" dirty="0" err="1" smtClean="0">
                <a:latin typeface="+mn-lt"/>
              </a:rPr>
              <a:t>.</a:t>
            </a:r>
            <a:r>
              <a:rPr lang="en" sz="2400" dirty="0" smtClean="0">
                <a:latin typeface="+mn-lt"/>
              </a:rPr>
              <a:t>) </a:t>
            </a:r>
            <a:endParaRPr sz="2400" dirty="0">
              <a:latin typeface="+mn-lt"/>
            </a:endParaRPr>
          </a:p>
          <a:p>
            <a:pPr marL="457200" lvl="0" indent="-381000">
              <a:spcBef>
                <a:spcPts val="0"/>
              </a:spcBef>
              <a:spcAft>
                <a:spcPts val="0"/>
              </a:spcAft>
              <a:buSzPts val="2400"/>
              <a:buAutoNum type="arabicPeriod"/>
            </a:pPr>
            <a:r>
              <a:rPr lang="en" sz="2400" dirty="0">
                <a:solidFill>
                  <a:schemeClr val="dk1"/>
                </a:solidFill>
                <a:latin typeface="+mn-lt"/>
              </a:rPr>
              <a:t>Microsoft Translator:</a:t>
            </a:r>
            <a:r>
              <a:rPr lang="en" sz="2400" dirty="0">
                <a:latin typeface="+mn-lt"/>
              </a:rPr>
              <a:t> Providing text translation for more than 60 languages </a:t>
            </a:r>
            <a:r>
              <a:rPr lang="en" sz="2400" dirty="0" smtClean="0">
                <a:latin typeface="+mn-lt"/>
              </a:rPr>
              <a:t>(</a:t>
            </a:r>
            <a:r>
              <a:rPr lang="en" sz="2400" dirty="0">
                <a:latin typeface="+mn-lt"/>
              </a:rPr>
              <a:t>neural machine translation for 21 languages including Chinese), speech translation for 10 languages, and image translation (Microsoft Translator, 2017</a:t>
            </a:r>
            <a:r>
              <a:rPr lang="en" sz="2400" dirty="0" smtClean="0">
                <a:latin typeface="+mn-lt"/>
              </a:rPr>
              <a:t>) </a:t>
            </a:r>
            <a:endParaRPr sz="2400" dirty="0">
              <a:latin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1">
                                            <p:txEl>
                                              <p:pRg st="0" end="0"/>
                                            </p:txEl>
                                          </p:spTgt>
                                        </p:tgtEl>
                                        <p:attrNameLst>
                                          <p:attrName>style.visibility</p:attrName>
                                        </p:attrNameLst>
                                      </p:cBhvr>
                                      <p:to>
                                        <p:strVal val="visible"/>
                                      </p:to>
                                    </p:set>
                                    <p:animEffect transition="in" filter="fade">
                                      <p:cBhvr>
                                        <p:cTn id="7" dur="1"/>
                                        <p:tgtEl>
                                          <p:spTgt spid="22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21">
                                            <p:txEl>
                                              <p:pRg st="1" end="1"/>
                                            </p:txEl>
                                          </p:spTgt>
                                        </p:tgtEl>
                                        <p:attrNameLst>
                                          <p:attrName>style.visibility</p:attrName>
                                        </p:attrNameLst>
                                      </p:cBhvr>
                                      <p:to>
                                        <p:strVal val="visible"/>
                                      </p:to>
                                    </p:set>
                                    <p:animEffect transition="in" filter="fade">
                                      <p:cBhvr>
                                        <p:cTn id="12" dur="1"/>
                                        <p:tgtEl>
                                          <p:spTgt spid="221">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Shape 220"/>
          <p:cNvSpPr txBox="1">
            <a:spLocks noGrp="1"/>
          </p:cNvSpPr>
          <p:nvPr>
            <p:ph type="title"/>
          </p:nvPr>
        </p:nvSpPr>
        <p:spPr>
          <a:xfrm>
            <a:off x="311700" y="593367"/>
            <a:ext cx="8520600" cy="831300"/>
          </a:xfrm>
          <a:prstGeom prst="rect">
            <a:avLst/>
          </a:prstGeom>
          <a:ln>
            <a:noFill/>
          </a:ln>
        </p:spPr>
        <p:txBody>
          <a:bodyPr spcFirstLastPara="1" wrap="square" lIns="91425" tIns="91425" rIns="91425" bIns="91425" anchor="t" anchorCtr="0">
            <a:noAutofit/>
          </a:bodyPr>
          <a:lstStyle/>
          <a:p>
            <a:pPr marL="0" lvl="0" indent="0" rtl="0">
              <a:spcBef>
                <a:spcPts val="0"/>
              </a:spcBef>
              <a:spcAft>
                <a:spcPts val="0"/>
              </a:spcAft>
              <a:buNone/>
            </a:pPr>
            <a:r>
              <a:rPr lang="en">
                <a:latin typeface="+mn-lt"/>
              </a:rPr>
              <a:t>Machine Translation Systems Evaluated</a:t>
            </a:r>
            <a:endParaRPr>
              <a:latin typeface="+mn-lt"/>
            </a:endParaRPr>
          </a:p>
        </p:txBody>
      </p:sp>
      <p:sp>
        <p:nvSpPr>
          <p:cNvPr id="221" name="Shape 221"/>
          <p:cNvSpPr txBox="1">
            <a:spLocks noGrp="1"/>
          </p:cNvSpPr>
          <p:nvPr>
            <p:ph type="body" idx="1"/>
          </p:nvPr>
        </p:nvSpPr>
        <p:spPr>
          <a:xfrm>
            <a:off x="311700" y="1536633"/>
            <a:ext cx="8520600" cy="4981398"/>
          </a:xfrm>
          <a:prstGeom prst="rect">
            <a:avLst/>
          </a:prstGeom>
          <a:ln w="9525" cap="flat" cmpd="sng">
            <a:noFill/>
            <a:prstDash val="solid"/>
            <a:round/>
            <a:headEnd type="none" w="sm" len="sm"/>
            <a:tailEnd type="none" w="sm" len="sm"/>
          </a:ln>
        </p:spPr>
        <p:txBody>
          <a:bodyPr spcFirstLastPara="1" wrap="square" lIns="91425" tIns="91425" rIns="91425" bIns="91425" anchor="t" anchorCtr="0">
            <a:noAutofit/>
          </a:bodyPr>
          <a:lstStyle/>
          <a:p>
            <a:pPr marL="533400" lvl="0" indent="-457200" rtl="0">
              <a:spcBef>
                <a:spcPts val="0"/>
              </a:spcBef>
              <a:spcAft>
                <a:spcPts val="0"/>
              </a:spcAft>
              <a:buSzPts val="2400"/>
              <a:buFont typeface="+mj-lt"/>
              <a:buAutoNum type="arabicPeriod" startAt="3"/>
            </a:pPr>
            <a:r>
              <a:rPr lang="en" sz="2400" dirty="0" err="1" smtClean="0">
                <a:solidFill>
                  <a:schemeClr val="dk1"/>
                </a:solidFill>
                <a:latin typeface="+mn-lt"/>
              </a:rPr>
              <a:t>Sogou</a:t>
            </a:r>
            <a:r>
              <a:rPr lang="en" sz="2400" dirty="0" smtClean="0">
                <a:solidFill>
                  <a:schemeClr val="dk1"/>
                </a:solidFill>
                <a:latin typeface="+mn-lt"/>
              </a:rPr>
              <a:t> </a:t>
            </a:r>
            <a:r>
              <a:rPr lang="en" sz="2400" dirty="0">
                <a:solidFill>
                  <a:schemeClr val="dk1"/>
                </a:solidFill>
                <a:latin typeface="+mn-lt"/>
              </a:rPr>
              <a:t>Translator:</a:t>
            </a:r>
            <a:r>
              <a:rPr lang="en" sz="2400" dirty="0">
                <a:latin typeface="+mn-lt"/>
              </a:rPr>
              <a:t> The first commercial translation system that is fully based on neural machine translation in Mainland China and supports some 60 languages (Sogou, 2018b</a:t>
            </a:r>
            <a:r>
              <a:rPr lang="en" sz="2400" dirty="0" smtClean="0">
                <a:latin typeface="+mn-lt"/>
              </a:rPr>
              <a:t>)</a:t>
            </a:r>
            <a:endParaRPr sz="2400" dirty="0">
              <a:latin typeface="+mn-lt"/>
            </a:endParaRPr>
          </a:p>
        </p:txBody>
      </p:sp>
    </p:spTree>
    <p:extLst>
      <p:ext uri="{BB962C8B-B14F-4D97-AF65-F5344CB8AC3E}">
        <p14:creationId xmlns:p14="http://schemas.microsoft.com/office/powerpoint/2010/main" val="604248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1">
                                            <p:txEl>
                                              <p:pRg st="0" end="0"/>
                                            </p:txEl>
                                          </p:spTgt>
                                        </p:tgtEl>
                                        <p:attrNameLst>
                                          <p:attrName>style.visibility</p:attrName>
                                        </p:attrNameLst>
                                      </p:cBhvr>
                                      <p:to>
                                        <p:strVal val="visible"/>
                                      </p:to>
                                    </p:set>
                                    <p:animEffect transition="in" filter="fade">
                                      <p:cBhvr>
                                        <p:cTn id="7" dur="1"/>
                                        <p:tgtEl>
                                          <p:spTgt spid="22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Shape 226"/>
          <p:cNvSpPr txBox="1">
            <a:spLocks noGrp="1"/>
          </p:cNvSpPr>
          <p:nvPr>
            <p:ph type="title"/>
          </p:nvPr>
        </p:nvSpPr>
        <p:spPr>
          <a:xfrm>
            <a:off x="311700" y="593367"/>
            <a:ext cx="8520600" cy="8313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latin typeface="+mn-lt"/>
              </a:rPr>
              <a:t>Automatic Evaluation</a:t>
            </a:r>
            <a:endParaRPr dirty="0">
              <a:latin typeface="+mn-lt"/>
            </a:endParaRPr>
          </a:p>
        </p:txBody>
      </p:sp>
      <p:sp>
        <p:nvSpPr>
          <p:cNvPr id="227" name="Shape 227"/>
          <p:cNvSpPr txBox="1">
            <a:spLocks noGrp="1"/>
          </p:cNvSpPr>
          <p:nvPr>
            <p:ph type="body" idx="1"/>
          </p:nvPr>
        </p:nvSpPr>
        <p:spPr>
          <a:xfrm>
            <a:off x="311700" y="1536633"/>
            <a:ext cx="8520600" cy="4555200"/>
          </a:xfrm>
          <a:prstGeom prst="rect">
            <a:avLst/>
          </a:prstGeom>
          <a:ln w="9525" cap="flat" cmpd="sng">
            <a:noFill/>
            <a:prstDash val="solid"/>
            <a:round/>
            <a:headEnd type="none" w="sm" len="sm"/>
            <a:tailEnd type="none" w="sm" len="sm"/>
          </a:ln>
        </p:spPr>
        <p:txBody>
          <a:bodyPr spcFirstLastPara="1" wrap="square" lIns="91425" tIns="91425" rIns="91425" bIns="91425" anchor="t" anchorCtr="0">
            <a:noAutofit/>
          </a:bodyPr>
          <a:lstStyle/>
          <a:p>
            <a:pPr marL="0" indent="0">
              <a:buNone/>
            </a:pPr>
            <a:r>
              <a:rPr lang="en" sz="2400" dirty="0">
                <a:latin typeface="+mn-lt"/>
              </a:rPr>
              <a:t>The use of Bilingual Evaluation Understudy (BLEU) metric (Papineni, Roukos, Ward, &amp; Zhu, 2002</a:t>
            </a:r>
            <a:r>
              <a:rPr lang="en" sz="2400" dirty="0" smtClean="0">
                <a:latin typeface="+mn-lt"/>
              </a:rPr>
              <a:t>)</a:t>
            </a:r>
            <a:r>
              <a:rPr lang="en-US" sz="2400" dirty="0" smtClean="0">
                <a:latin typeface="+mn-lt"/>
              </a:rPr>
              <a:t>, </a:t>
            </a:r>
            <a:r>
              <a:rPr lang="en-US" altLang="zh-HK" sz="2400" dirty="0">
                <a:latin typeface="+mn-lt"/>
              </a:rPr>
              <a:t>a measure of n-gram precision with a value between 0 and 1, comparing a machine translation output with a </a:t>
            </a:r>
            <a:r>
              <a:rPr lang="en-US" altLang="zh-HK" sz="2400" dirty="0" smtClean="0">
                <a:latin typeface="+mn-lt"/>
              </a:rPr>
              <a:t>reference</a:t>
            </a:r>
            <a:r>
              <a:rPr lang="en" sz="2400" dirty="0" smtClean="0">
                <a:latin typeface="+mn-lt"/>
              </a:rPr>
              <a:t>:</a:t>
            </a:r>
            <a:endParaRPr sz="2400" dirty="0">
              <a:latin typeface="+mn-lt"/>
            </a:endParaRPr>
          </a:p>
          <a:p>
            <a:pPr marL="0" lvl="0" indent="0" rtl="0">
              <a:spcBef>
                <a:spcPts val="1600"/>
              </a:spcBef>
              <a:spcAft>
                <a:spcPts val="1600"/>
              </a:spcAft>
              <a:buNone/>
            </a:pPr>
            <a:endParaRPr sz="2400" dirty="0">
              <a:latin typeface="+mn-lt"/>
            </a:endParaRPr>
          </a:p>
        </p:txBody>
      </p:sp>
      <p:pic>
        <p:nvPicPr>
          <p:cNvPr id="3" name="圖片 2">
            <a:extLst>
              <a:ext uri="{FF2B5EF4-FFF2-40B4-BE49-F238E27FC236}">
                <a16:creationId xmlns:a16="http://schemas.microsoft.com/office/drawing/2014/main" xmlns="" id="{927DE7FF-9CDF-4582-B63D-8C871E2C534D}"/>
              </a:ext>
            </a:extLst>
          </p:cNvPr>
          <p:cNvPicPr>
            <a:picLocks noChangeAspect="1"/>
          </p:cNvPicPr>
          <p:nvPr/>
        </p:nvPicPr>
        <p:blipFill>
          <a:blip r:embed="rId3"/>
          <a:stretch>
            <a:fillRect/>
          </a:stretch>
        </p:blipFill>
        <p:spPr>
          <a:xfrm>
            <a:off x="1775010" y="4223855"/>
            <a:ext cx="5593979" cy="120214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7">
                                            <p:txEl>
                                              <p:pRg st="0" end="0"/>
                                            </p:txEl>
                                          </p:spTgt>
                                        </p:tgtEl>
                                        <p:attrNameLst>
                                          <p:attrName>style.visibility</p:attrName>
                                        </p:attrNameLst>
                                      </p:cBhvr>
                                      <p:to>
                                        <p:strVal val="visible"/>
                                      </p:to>
                                    </p:set>
                                    <p:animEffect transition="in" filter="fade">
                                      <p:cBhvr>
                                        <p:cTn id="7" dur="1"/>
                                        <p:tgtEl>
                                          <p:spTgt spid="22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Shape 226"/>
          <p:cNvSpPr txBox="1">
            <a:spLocks noGrp="1"/>
          </p:cNvSpPr>
          <p:nvPr>
            <p:ph type="title"/>
          </p:nvPr>
        </p:nvSpPr>
        <p:spPr>
          <a:xfrm>
            <a:off x="311700" y="593367"/>
            <a:ext cx="8520600" cy="8313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latin typeface="+mn-lt"/>
              </a:rPr>
              <a:t>Automatic Evaluation</a:t>
            </a:r>
            <a:endParaRPr dirty="0">
              <a:latin typeface="+mn-lt"/>
            </a:endParaRPr>
          </a:p>
        </p:txBody>
      </p:sp>
      <mc:AlternateContent xmlns:mc="http://schemas.openxmlformats.org/markup-compatibility/2006">
        <mc:Choice xmlns:a14="http://schemas.microsoft.com/office/drawing/2010/main" Requires="a14">
          <p:sp>
            <p:nvSpPr>
              <p:cNvPr id="227" name="Shape 227"/>
              <p:cNvSpPr txBox="1">
                <a:spLocks noGrp="1"/>
              </p:cNvSpPr>
              <p:nvPr>
                <p:ph type="body" idx="1"/>
              </p:nvPr>
            </p:nvSpPr>
            <p:spPr>
              <a:xfrm>
                <a:off x="311700" y="1536633"/>
                <a:ext cx="8520600" cy="4555200"/>
              </a:xfrm>
              <a:prstGeom prst="rect">
                <a:avLst/>
              </a:prstGeom>
              <a:ln w="9525" cap="flat" cmpd="sng">
                <a:noFill/>
                <a:prstDash val="solid"/>
                <a:round/>
                <a:headEnd type="none" w="sm" len="sm"/>
                <a:tailEnd type="none" w="sm" len="sm"/>
              </a:ln>
            </p:spPr>
            <p:txBody>
              <a:bodyPr spcFirstLastPara="1" wrap="square" lIns="91425" tIns="91425" rIns="91425" bIns="91425" anchor="t" anchorCtr="0">
                <a:noAutofit/>
              </a:bodyPr>
              <a:lstStyle/>
              <a:p>
                <a:pPr marL="0" indent="0">
                  <a:buNone/>
                </a:pPr>
                <a:r>
                  <a:rPr lang="en-US" altLang="zh-HK" sz="2400" dirty="0" smtClean="0">
                    <a:solidFill>
                      <a:schemeClr val="tx2"/>
                    </a:solidFill>
                    <a:latin typeface="+mn-lt"/>
                  </a:rPr>
                  <a:t>We computed the following BLEU scores: </a:t>
                </a:r>
              </a:p>
              <a:p>
                <a:pPr indent="-457200">
                  <a:buAutoNum type="arabicParenBoth"/>
                </a:pPr>
                <a:r>
                  <a:rPr lang="en-US" altLang="zh-HK" sz="2400" dirty="0">
                    <a:solidFill>
                      <a:schemeClr val="tx1"/>
                    </a:solidFill>
                    <a:latin typeface="+mn-lt"/>
                  </a:rPr>
                  <a:t>S</a:t>
                </a:r>
                <a:r>
                  <a:rPr lang="en-US" altLang="zh-HK" sz="2400" dirty="0" smtClean="0">
                    <a:solidFill>
                      <a:schemeClr val="tx1"/>
                    </a:solidFill>
                    <a:latin typeface="+mn-lt"/>
                  </a:rPr>
                  <a:t>entence-based </a:t>
                </a:r>
                <a:r>
                  <a:rPr lang="en-US" altLang="zh-HK" sz="2400" dirty="0">
                    <a:solidFill>
                      <a:schemeClr val="tx1"/>
                    </a:solidFill>
                    <a:latin typeface="+mn-lt"/>
                  </a:rPr>
                  <a:t>BLEU scores for individual sentences in the target language</a:t>
                </a:r>
                <a:r>
                  <a:rPr lang="en-US" altLang="zh-HK" sz="2400" dirty="0">
                    <a:solidFill>
                      <a:schemeClr val="tx2"/>
                    </a:solidFill>
                    <a:latin typeface="+mn-lt"/>
                  </a:rPr>
                  <a:t> using the </a:t>
                </a:r>
                <a:r>
                  <a:rPr lang="en-US" altLang="zh-HK" sz="2400" dirty="0" smtClean="0">
                    <a:solidFill>
                      <a:schemeClr val="tx2"/>
                    </a:solidFill>
                    <a:latin typeface="+mn-lt"/>
                  </a:rPr>
                  <a:t>“add-1</a:t>
                </a:r>
                <a:r>
                  <a:rPr lang="en-US" altLang="zh-HK" sz="2400" dirty="0">
                    <a:solidFill>
                      <a:schemeClr val="tx2"/>
                    </a:solidFill>
                    <a:latin typeface="+mn-lt"/>
                  </a:rPr>
                  <a:t>” smoothing technique (i.e. adding 1 to the number of matched </a:t>
                </a:r>
                <a14:m>
                  <m:oMath xmlns:m="http://schemas.openxmlformats.org/officeDocument/2006/math">
                    <m:r>
                      <a:rPr lang="zh-HK" altLang="en-US" sz="2400" i="1">
                        <a:solidFill>
                          <a:schemeClr val="tx2"/>
                        </a:solidFill>
                        <a:latin typeface="+mn-lt"/>
                      </a:rPr>
                      <m:t>𝑛</m:t>
                    </m:r>
                  </m:oMath>
                </a14:m>
                <a:r>
                  <a:rPr lang="en-US" altLang="zh-HK" sz="2400" dirty="0">
                    <a:solidFill>
                      <a:schemeClr val="tx2"/>
                    </a:solidFill>
                    <a:latin typeface="+mn-lt"/>
                  </a:rPr>
                  <a:t>-grams and total number of </a:t>
                </a:r>
                <a14:m>
                  <m:oMath xmlns:m="http://schemas.openxmlformats.org/officeDocument/2006/math">
                    <m:r>
                      <a:rPr lang="zh-HK" altLang="en-US" sz="2400" i="1">
                        <a:solidFill>
                          <a:schemeClr val="tx2"/>
                        </a:solidFill>
                        <a:latin typeface="+mn-lt"/>
                      </a:rPr>
                      <m:t>𝑛</m:t>
                    </m:r>
                  </m:oMath>
                </a14:m>
                <a:r>
                  <a:rPr lang="en-US" altLang="zh-HK" sz="2400" dirty="0">
                    <a:solidFill>
                      <a:schemeClr val="tx2"/>
                    </a:solidFill>
                    <a:latin typeface="+mn-lt"/>
                  </a:rPr>
                  <a:t>-grams for</a:t>
                </a:r>
                <a14:m>
                  <m:oMath xmlns:m="http://schemas.openxmlformats.org/officeDocument/2006/math">
                    <m:r>
                      <a:rPr lang="en-US" altLang="zh-HK" sz="2400" i="1">
                        <a:solidFill>
                          <a:schemeClr val="tx2"/>
                        </a:solidFill>
                        <a:latin typeface="+mn-lt"/>
                      </a:rPr>
                      <m:t> </m:t>
                    </m:r>
                    <m:r>
                      <a:rPr lang="zh-HK" altLang="en-US" sz="2400" i="1">
                        <a:solidFill>
                          <a:schemeClr val="tx2"/>
                        </a:solidFill>
                        <a:latin typeface="+mn-lt"/>
                      </a:rPr>
                      <m:t>𝑛</m:t>
                    </m:r>
                  </m:oMath>
                </a14:m>
                <a:r>
                  <a:rPr lang="en-US" altLang="zh-HK" sz="2400" dirty="0">
                    <a:solidFill>
                      <a:schemeClr val="tx2"/>
                    </a:solidFill>
                    <a:latin typeface="+mn-lt"/>
                  </a:rPr>
                  <a:t> ≥ 2; see Lin &amp; </a:t>
                </a:r>
                <a:r>
                  <a:rPr lang="en-US" altLang="zh-HK" sz="2400" dirty="0" err="1">
                    <a:solidFill>
                      <a:schemeClr val="tx2"/>
                    </a:solidFill>
                    <a:latin typeface="+mn-lt"/>
                  </a:rPr>
                  <a:t>Och</a:t>
                </a:r>
                <a:r>
                  <a:rPr lang="en-US" altLang="zh-HK" sz="2400" dirty="0">
                    <a:solidFill>
                      <a:schemeClr val="tx2"/>
                    </a:solidFill>
                    <a:latin typeface="+mn-lt"/>
                  </a:rPr>
                  <a:t> (2004), as cited in “Smoothing 2” in Chen &amp; Cherry (2014</a:t>
                </a:r>
                <a:r>
                  <a:rPr lang="en-US" altLang="zh-HK" sz="2400" dirty="0" smtClean="0">
                    <a:solidFill>
                      <a:schemeClr val="tx2"/>
                    </a:solidFill>
                    <a:latin typeface="+mn-lt"/>
                  </a:rPr>
                  <a:t>)) and</a:t>
                </a:r>
              </a:p>
              <a:p>
                <a:pPr indent="-457200">
                  <a:buAutoNum type="arabicParenBoth"/>
                </a:pPr>
                <a:r>
                  <a:rPr lang="en-US" altLang="zh-HK" sz="2400" dirty="0">
                    <a:solidFill>
                      <a:schemeClr val="tx1"/>
                    </a:solidFill>
                    <a:latin typeface="+mn-lt"/>
                  </a:rPr>
                  <a:t>O</a:t>
                </a:r>
                <a:r>
                  <a:rPr lang="en-US" altLang="zh-HK" sz="2400" dirty="0" smtClean="0">
                    <a:solidFill>
                      <a:schemeClr val="tx1"/>
                    </a:solidFill>
                    <a:latin typeface="+mn-lt"/>
                  </a:rPr>
                  <a:t>verall </a:t>
                </a:r>
                <a:r>
                  <a:rPr lang="en-US" altLang="zh-HK" sz="2400" dirty="0">
                    <a:solidFill>
                      <a:schemeClr val="tx1"/>
                    </a:solidFill>
                    <a:latin typeface="+mn-lt"/>
                  </a:rPr>
                  <a:t>BLEU scores of all the translated sentences</a:t>
                </a:r>
                <a:r>
                  <a:rPr lang="en-US" altLang="zh-HK" sz="2400" dirty="0">
                    <a:solidFill>
                      <a:schemeClr val="tx2"/>
                    </a:solidFill>
                    <a:latin typeface="+mn-lt"/>
                  </a:rPr>
                  <a:t> with the smoothing method that combines length-scaled pseudo-counts and match interpolation (see “Smoothing 7” in Chen &amp; Cherry (2014)).</a:t>
                </a:r>
                <a:endParaRPr lang="en-US" sz="2400" dirty="0">
                  <a:solidFill>
                    <a:schemeClr val="tx2"/>
                  </a:solidFill>
                  <a:latin typeface="+mn-lt"/>
                </a:endParaRPr>
              </a:p>
            </p:txBody>
          </p:sp>
        </mc:Choice>
        <mc:Fallback>
          <p:sp>
            <p:nvSpPr>
              <p:cNvPr id="227" name="Shape 227"/>
              <p:cNvSpPr txBox="1">
                <a:spLocks noGrp="1" noRot="1" noChangeAspect="1" noMove="1" noResize="1" noEditPoints="1" noAdjustHandles="1" noChangeArrowheads="1" noChangeShapeType="1" noTextEdit="1"/>
              </p:cNvSpPr>
              <p:nvPr>
                <p:ph type="body" idx="1"/>
              </p:nvPr>
            </p:nvSpPr>
            <p:spPr>
              <a:xfrm>
                <a:off x="311700" y="1536633"/>
                <a:ext cx="8520600" cy="4555200"/>
              </a:xfrm>
              <a:prstGeom prst="rect">
                <a:avLst/>
              </a:prstGeom>
              <a:blipFill rotWithShape="0">
                <a:blip r:embed="rId3"/>
                <a:stretch>
                  <a:fillRect l="-1073" r="-2718" b="-7095"/>
                </a:stretch>
              </a:blipFill>
              <a:ln w="9525" cap="flat" cmpd="sng">
                <a:noFill/>
                <a:prstDash val="solid"/>
                <a:round/>
                <a:headEnd type="none" w="sm" len="sm"/>
                <a:tailEnd type="none" w="sm" len="sm"/>
              </a:ln>
            </p:spPr>
            <p:txBody>
              <a:bodyPr/>
              <a:lstStyle/>
              <a:p>
                <a:r>
                  <a:rPr lang="zh-HK" altLang="en-US">
                    <a:noFill/>
                  </a:rPr>
                  <a:t> </a:t>
                </a:r>
              </a:p>
            </p:txBody>
          </p:sp>
        </mc:Fallback>
      </mc:AlternateContent>
    </p:spTree>
    <p:extLst>
      <p:ext uri="{BB962C8B-B14F-4D97-AF65-F5344CB8AC3E}">
        <p14:creationId xmlns:p14="http://schemas.microsoft.com/office/powerpoint/2010/main" val="1887505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7">
                                            <p:txEl>
                                              <p:pRg st="0" end="0"/>
                                            </p:txEl>
                                          </p:spTgt>
                                        </p:tgtEl>
                                        <p:attrNameLst>
                                          <p:attrName>style.visibility</p:attrName>
                                        </p:attrNameLst>
                                      </p:cBhvr>
                                      <p:to>
                                        <p:strVal val="visible"/>
                                      </p:to>
                                    </p:set>
                                    <p:animEffect transition="in" filter="fade">
                                      <p:cBhvr>
                                        <p:cTn id="7" dur="1"/>
                                        <p:tgtEl>
                                          <p:spTgt spid="22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27">
                                            <p:txEl>
                                              <p:pRg st="1" end="1"/>
                                            </p:txEl>
                                          </p:spTgt>
                                        </p:tgtEl>
                                        <p:attrNameLst>
                                          <p:attrName>style.visibility</p:attrName>
                                        </p:attrNameLst>
                                      </p:cBhvr>
                                      <p:to>
                                        <p:strVal val="visible"/>
                                      </p:to>
                                    </p:set>
                                    <p:animEffect transition="in" filter="fade">
                                      <p:cBhvr>
                                        <p:cTn id="12" dur="1"/>
                                        <p:tgtEl>
                                          <p:spTgt spid="22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27">
                                            <p:txEl>
                                              <p:pRg st="2" end="2"/>
                                            </p:txEl>
                                          </p:spTgt>
                                        </p:tgtEl>
                                        <p:attrNameLst>
                                          <p:attrName>style.visibility</p:attrName>
                                        </p:attrNameLst>
                                      </p:cBhvr>
                                      <p:to>
                                        <p:strVal val="visible"/>
                                      </p:to>
                                    </p:set>
                                    <p:animEffect transition="in" filter="fade">
                                      <p:cBhvr>
                                        <p:cTn id="17" dur="1"/>
                                        <p:tgtEl>
                                          <p:spTgt spid="22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Shape 226"/>
          <p:cNvSpPr txBox="1">
            <a:spLocks noGrp="1"/>
          </p:cNvSpPr>
          <p:nvPr>
            <p:ph type="title"/>
          </p:nvPr>
        </p:nvSpPr>
        <p:spPr>
          <a:xfrm>
            <a:off x="311700" y="593367"/>
            <a:ext cx="8520600" cy="831300"/>
          </a:xfrm>
          <a:prstGeom prst="rect">
            <a:avLst/>
          </a:prstGeom>
          <a:ln>
            <a:noFill/>
          </a:ln>
        </p:spPr>
        <p:txBody>
          <a:bodyPr spcFirstLastPara="1" wrap="square" lIns="91425" tIns="91425" rIns="91425" bIns="91425" anchor="t" anchorCtr="0">
            <a:noAutofit/>
          </a:bodyPr>
          <a:lstStyle/>
          <a:p>
            <a:pPr marL="0" lvl="0" indent="0" rtl="0">
              <a:spcBef>
                <a:spcPts val="0"/>
              </a:spcBef>
              <a:spcAft>
                <a:spcPts val="0"/>
              </a:spcAft>
              <a:buNone/>
            </a:pPr>
            <a:r>
              <a:rPr lang="en" dirty="0">
                <a:latin typeface="+mn-lt"/>
              </a:rPr>
              <a:t>Automatic Evaluation</a:t>
            </a:r>
            <a:endParaRPr dirty="0">
              <a:latin typeface="+mn-lt"/>
            </a:endParaRPr>
          </a:p>
        </p:txBody>
      </p:sp>
      <p:graphicFrame>
        <p:nvGraphicFramePr>
          <p:cNvPr id="5" name="表格 4">
            <a:extLst>
              <a:ext uri="{FF2B5EF4-FFF2-40B4-BE49-F238E27FC236}">
                <a16:creationId xmlns:a16="http://schemas.microsoft.com/office/drawing/2014/main" xmlns="" id="{8CE39072-F291-4C08-9C40-1102D3E7154C}"/>
              </a:ext>
            </a:extLst>
          </p:cNvPr>
          <p:cNvGraphicFramePr>
            <a:graphicFrameLocks noGrp="1"/>
          </p:cNvGraphicFramePr>
          <p:nvPr>
            <p:extLst>
              <p:ext uri="{D42A27DB-BD31-4B8C-83A1-F6EECF244321}">
                <p14:modId xmlns:p14="http://schemas.microsoft.com/office/powerpoint/2010/main" val="2876133546"/>
              </p:ext>
            </p:extLst>
          </p:nvPr>
        </p:nvGraphicFramePr>
        <p:xfrm>
          <a:off x="1687860" y="3325701"/>
          <a:ext cx="6013938" cy="2532186"/>
        </p:xfrm>
        <a:graphic>
          <a:graphicData uri="http://schemas.openxmlformats.org/drawingml/2006/table">
            <a:tbl>
              <a:tblPr firstRow="1" firstCol="1" bandRow="1">
                <a:tableStyleId>{7DF18680-E054-41AD-8BC1-D1AEF772440D}</a:tableStyleId>
              </a:tblPr>
              <a:tblGrid>
                <a:gridCol w="1464523">
                  <a:extLst>
                    <a:ext uri="{9D8B030D-6E8A-4147-A177-3AD203B41FA5}">
                      <a16:colId xmlns:a16="http://schemas.microsoft.com/office/drawing/2014/main" xmlns="" val="2241109285"/>
                    </a:ext>
                  </a:extLst>
                </a:gridCol>
                <a:gridCol w="1464523">
                  <a:extLst>
                    <a:ext uri="{9D8B030D-6E8A-4147-A177-3AD203B41FA5}">
                      <a16:colId xmlns:a16="http://schemas.microsoft.com/office/drawing/2014/main" xmlns="" val="548104725"/>
                    </a:ext>
                  </a:extLst>
                </a:gridCol>
                <a:gridCol w="1464523">
                  <a:extLst>
                    <a:ext uri="{9D8B030D-6E8A-4147-A177-3AD203B41FA5}">
                      <a16:colId xmlns:a16="http://schemas.microsoft.com/office/drawing/2014/main" xmlns="" val="3818829533"/>
                    </a:ext>
                  </a:extLst>
                </a:gridCol>
                <a:gridCol w="1620369">
                  <a:extLst>
                    <a:ext uri="{9D8B030D-6E8A-4147-A177-3AD203B41FA5}">
                      <a16:colId xmlns:a16="http://schemas.microsoft.com/office/drawing/2014/main" xmlns="" val="1080461388"/>
                    </a:ext>
                  </a:extLst>
                </a:gridCol>
              </a:tblGrid>
              <a:tr h="422031">
                <a:tc>
                  <a:txBody>
                    <a:bodyPr/>
                    <a:lstStyle/>
                    <a:p>
                      <a:endParaRPr lang="zh-TW" sz="1800" dirty="0">
                        <a:effectLst/>
                        <a:latin typeface="Calibri" panose="020F0502020204030204" pitchFamily="34" charset="0"/>
                        <a:cs typeface="Times New Roman" panose="02020603050405020304" pitchFamily="18" charset="0"/>
                      </a:endParaRPr>
                    </a:p>
                  </a:txBody>
                  <a:tcPr marL="68580" marR="68580" marT="0" marB="0"/>
                </a:tc>
                <a:tc>
                  <a:txBody>
                    <a:bodyPr/>
                    <a:lstStyle/>
                    <a:p>
                      <a:pPr algn="ctr">
                        <a:spcAft>
                          <a:spcPts val="0"/>
                        </a:spcAft>
                      </a:pPr>
                      <a:r>
                        <a:rPr lang="en-US" sz="1800" dirty="0">
                          <a:effectLst/>
                        </a:rPr>
                        <a:t>Google</a:t>
                      </a:r>
                      <a:endParaRPr lang="zh-TW" sz="18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tc>
                <a:tc>
                  <a:txBody>
                    <a:bodyPr/>
                    <a:lstStyle/>
                    <a:p>
                      <a:pPr algn="ctr">
                        <a:spcAft>
                          <a:spcPts val="0"/>
                        </a:spcAft>
                      </a:pPr>
                      <a:r>
                        <a:rPr lang="en-US" sz="1800">
                          <a:effectLst/>
                        </a:rPr>
                        <a:t>Microsoft</a:t>
                      </a:r>
                      <a:endParaRPr lang="zh-TW" sz="180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tc>
                <a:tc>
                  <a:txBody>
                    <a:bodyPr/>
                    <a:lstStyle/>
                    <a:p>
                      <a:pPr algn="ctr">
                        <a:spcAft>
                          <a:spcPts val="0"/>
                        </a:spcAft>
                      </a:pPr>
                      <a:r>
                        <a:rPr lang="en-US" sz="1800" dirty="0" err="1">
                          <a:effectLst/>
                        </a:rPr>
                        <a:t>Sogou</a:t>
                      </a:r>
                      <a:endParaRPr lang="zh-TW" sz="18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tc>
                <a:extLst>
                  <a:ext uri="{0D108BD9-81ED-4DB2-BD59-A6C34878D82A}">
                    <a16:rowId xmlns:a16="http://schemas.microsoft.com/office/drawing/2014/main" xmlns="" val="247834915"/>
                  </a:ext>
                </a:extLst>
              </a:tr>
              <a:tr h="422031">
                <a:tc>
                  <a:txBody>
                    <a:bodyPr/>
                    <a:lstStyle/>
                    <a:p>
                      <a:pPr algn="just">
                        <a:spcAft>
                          <a:spcPts val="0"/>
                        </a:spcAft>
                      </a:pPr>
                      <a:r>
                        <a:rPr lang="en-US" sz="1800">
                          <a:effectLst/>
                        </a:rPr>
                        <a:t>1st Qu.</a:t>
                      </a:r>
                      <a:endParaRPr lang="zh-TW" sz="180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tc>
                <a:tc>
                  <a:txBody>
                    <a:bodyPr/>
                    <a:lstStyle/>
                    <a:p>
                      <a:pPr algn="ctr">
                        <a:spcAft>
                          <a:spcPts val="0"/>
                        </a:spcAft>
                      </a:pPr>
                      <a:r>
                        <a:rPr lang="en-US" sz="1800">
                          <a:effectLst/>
                        </a:rPr>
                        <a:t>0.0514</a:t>
                      </a:r>
                      <a:endParaRPr lang="zh-TW" sz="180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tc>
                <a:tc>
                  <a:txBody>
                    <a:bodyPr/>
                    <a:lstStyle/>
                    <a:p>
                      <a:pPr algn="ctr">
                        <a:spcAft>
                          <a:spcPts val="0"/>
                        </a:spcAft>
                      </a:pPr>
                      <a:r>
                        <a:rPr lang="en-US" sz="1800">
                          <a:effectLst/>
                        </a:rPr>
                        <a:t>0.0426</a:t>
                      </a:r>
                      <a:endParaRPr lang="zh-TW" sz="180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tc>
                <a:tc>
                  <a:txBody>
                    <a:bodyPr/>
                    <a:lstStyle/>
                    <a:p>
                      <a:pPr algn="ctr">
                        <a:spcAft>
                          <a:spcPts val="0"/>
                        </a:spcAft>
                      </a:pPr>
                      <a:r>
                        <a:rPr lang="en-US" sz="1800">
                          <a:effectLst/>
                        </a:rPr>
                        <a:t>0.0538</a:t>
                      </a:r>
                      <a:endParaRPr lang="zh-TW" sz="180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tc>
                <a:extLst>
                  <a:ext uri="{0D108BD9-81ED-4DB2-BD59-A6C34878D82A}">
                    <a16:rowId xmlns:a16="http://schemas.microsoft.com/office/drawing/2014/main" xmlns="" val="92091632"/>
                  </a:ext>
                </a:extLst>
              </a:tr>
              <a:tr h="422031">
                <a:tc>
                  <a:txBody>
                    <a:bodyPr/>
                    <a:lstStyle/>
                    <a:p>
                      <a:pPr algn="just">
                        <a:spcAft>
                          <a:spcPts val="0"/>
                        </a:spcAft>
                      </a:pPr>
                      <a:r>
                        <a:rPr lang="en-US" sz="1800" dirty="0">
                          <a:effectLst/>
                        </a:rPr>
                        <a:t>Median</a:t>
                      </a:r>
                      <a:endParaRPr lang="zh-TW" sz="18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tc>
                <a:tc>
                  <a:txBody>
                    <a:bodyPr/>
                    <a:lstStyle/>
                    <a:p>
                      <a:pPr algn="ctr">
                        <a:spcAft>
                          <a:spcPts val="0"/>
                        </a:spcAft>
                      </a:pPr>
                      <a:r>
                        <a:rPr lang="en-US" sz="1800">
                          <a:effectLst/>
                        </a:rPr>
                        <a:t>0.0729</a:t>
                      </a:r>
                      <a:endParaRPr lang="zh-TW" sz="180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tc>
                <a:tc>
                  <a:txBody>
                    <a:bodyPr/>
                    <a:lstStyle/>
                    <a:p>
                      <a:pPr algn="ctr">
                        <a:spcAft>
                          <a:spcPts val="0"/>
                        </a:spcAft>
                      </a:pPr>
                      <a:r>
                        <a:rPr lang="en-US" sz="1800">
                          <a:effectLst/>
                        </a:rPr>
                        <a:t>0.0613</a:t>
                      </a:r>
                      <a:endParaRPr lang="zh-TW" sz="180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tc>
                <a:tc>
                  <a:txBody>
                    <a:bodyPr/>
                    <a:lstStyle/>
                    <a:p>
                      <a:pPr algn="ctr">
                        <a:spcAft>
                          <a:spcPts val="0"/>
                        </a:spcAft>
                      </a:pPr>
                      <a:r>
                        <a:rPr lang="en-US" sz="1800">
                          <a:effectLst/>
                        </a:rPr>
                        <a:t>0.0800</a:t>
                      </a:r>
                      <a:endParaRPr lang="zh-TW" sz="180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tc>
                <a:extLst>
                  <a:ext uri="{0D108BD9-81ED-4DB2-BD59-A6C34878D82A}">
                    <a16:rowId xmlns:a16="http://schemas.microsoft.com/office/drawing/2014/main" xmlns="" val="342341780"/>
                  </a:ext>
                </a:extLst>
              </a:tr>
              <a:tr h="422031">
                <a:tc>
                  <a:txBody>
                    <a:bodyPr/>
                    <a:lstStyle/>
                    <a:p>
                      <a:pPr algn="just">
                        <a:spcAft>
                          <a:spcPts val="0"/>
                        </a:spcAft>
                      </a:pPr>
                      <a:r>
                        <a:rPr lang="en-US" sz="1800">
                          <a:effectLst/>
                        </a:rPr>
                        <a:t>Mean</a:t>
                      </a:r>
                      <a:endParaRPr lang="zh-TW" sz="180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tc>
                <a:tc>
                  <a:txBody>
                    <a:bodyPr/>
                    <a:lstStyle/>
                    <a:p>
                      <a:pPr algn="ctr">
                        <a:spcAft>
                          <a:spcPts val="0"/>
                        </a:spcAft>
                      </a:pPr>
                      <a:r>
                        <a:rPr lang="en-US" sz="1800" b="1" dirty="0">
                          <a:effectLst/>
                        </a:rPr>
                        <a:t>0.0879</a:t>
                      </a:r>
                      <a:endParaRPr lang="zh-TW" sz="1800" b="1"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rgbClr val="FFFF00"/>
                    </a:solidFill>
                  </a:tcPr>
                </a:tc>
                <a:tc>
                  <a:txBody>
                    <a:bodyPr/>
                    <a:lstStyle/>
                    <a:p>
                      <a:pPr algn="ctr">
                        <a:spcAft>
                          <a:spcPts val="0"/>
                        </a:spcAft>
                      </a:pPr>
                      <a:r>
                        <a:rPr lang="en-US" sz="1800" b="1" dirty="0">
                          <a:effectLst/>
                        </a:rPr>
                        <a:t>0.0762</a:t>
                      </a:r>
                      <a:endParaRPr lang="zh-TW" sz="1800" b="1"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rgbClr val="FFFF00"/>
                    </a:solidFill>
                  </a:tcPr>
                </a:tc>
                <a:tc>
                  <a:txBody>
                    <a:bodyPr/>
                    <a:lstStyle/>
                    <a:p>
                      <a:pPr algn="ctr">
                        <a:spcAft>
                          <a:spcPts val="0"/>
                        </a:spcAft>
                      </a:pPr>
                      <a:r>
                        <a:rPr lang="en-US" sz="1800" b="1" dirty="0">
                          <a:effectLst/>
                        </a:rPr>
                        <a:t>0.1008</a:t>
                      </a:r>
                      <a:endParaRPr lang="zh-TW" sz="1800" b="1"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solidFill>
                      <a:srgbClr val="FFFF00"/>
                    </a:solidFill>
                  </a:tcPr>
                </a:tc>
                <a:extLst>
                  <a:ext uri="{0D108BD9-81ED-4DB2-BD59-A6C34878D82A}">
                    <a16:rowId xmlns:a16="http://schemas.microsoft.com/office/drawing/2014/main" xmlns="" val="1068647514"/>
                  </a:ext>
                </a:extLst>
              </a:tr>
              <a:tr h="422031">
                <a:tc>
                  <a:txBody>
                    <a:bodyPr/>
                    <a:lstStyle/>
                    <a:p>
                      <a:pPr algn="just">
                        <a:spcAft>
                          <a:spcPts val="0"/>
                        </a:spcAft>
                      </a:pPr>
                      <a:r>
                        <a:rPr lang="en-US" sz="1800" dirty="0">
                          <a:effectLst/>
                        </a:rPr>
                        <a:t>3rd Qu.</a:t>
                      </a:r>
                      <a:endParaRPr lang="zh-TW" sz="18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tc>
                <a:tc>
                  <a:txBody>
                    <a:bodyPr/>
                    <a:lstStyle/>
                    <a:p>
                      <a:pPr algn="ctr">
                        <a:spcAft>
                          <a:spcPts val="0"/>
                        </a:spcAft>
                      </a:pPr>
                      <a:r>
                        <a:rPr lang="en-US" sz="1800">
                          <a:effectLst/>
                        </a:rPr>
                        <a:t>0.1150</a:t>
                      </a:r>
                      <a:endParaRPr lang="zh-TW" sz="180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tc>
                <a:tc>
                  <a:txBody>
                    <a:bodyPr/>
                    <a:lstStyle/>
                    <a:p>
                      <a:pPr algn="ctr">
                        <a:spcAft>
                          <a:spcPts val="0"/>
                        </a:spcAft>
                      </a:pPr>
                      <a:r>
                        <a:rPr lang="en-US" sz="1800">
                          <a:effectLst/>
                        </a:rPr>
                        <a:t>0.0931</a:t>
                      </a:r>
                      <a:endParaRPr lang="zh-TW" sz="180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tc>
                <a:tc>
                  <a:txBody>
                    <a:bodyPr/>
                    <a:lstStyle/>
                    <a:p>
                      <a:pPr algn="ctr">
                        <a:spcAft>
                          <a:spcPts val="0"/>
                        </a:spcAft>
                      </a:pPr>
                      <a:r>
                        <a:rPr lang="en-US" sz="1800">
                          <a:effectLst/>
                        </a:rPr>
                        <a:t>0.1261</a:t>
                      </a:r>
                      <a:endParaRPr lang="zh-TW" sz="180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tc>
                <a:extLst>
                  <a:ext uri="{0D108BD9-81ED-4DB2-BD59-A6C34878D82A}">
                    <a16:rowId xmlns:a16="http://schemas.microsoft.com/office/drawing/2014/main" xmlns="" val="4043369733"/>
                  </a:ext>
                </a:extLst>
              </a:tr>
              <a:tr h="422031">
                <a:tc>
                  <a:txBody>
                    <a:bodyPr/>
                    <a:lstStyle/>
                    <a:p>
                      <a:pPr algn="just">
                        <a:spcAft>
                          <a:spcPts val="0"/>
                        </a:spcAft>
                      </a:pPr>
                      <a:r>
                        <a:rPr lang="en-US" sz="1800" dirty="0">
                          <a:effectLst/>
                        </a:rPr>
                        <a:t>Max</a:t>
                      </a:r>
                      <a:endParaRPr lang="zh-TW" sz="18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tc>
                <a:tc>
                  <a:txBody>
                    <a:bodyPr/>
                    <a:lstStyle/>
                    <a:p>
                      <a:pPr algn="ctr">
                        <a:spcAft>
                          <a:spcPts val="0"/>
                        </a:spcAft>
                      </a:pPr>
                      <a:r>
                        <a:rPr lang="en-US" sz="1800" dirty="0">
                          <a:effectLst/>
                        </a:rPr>
                        <a:t>0.3976</a:t>
                      </a:r>
                      <a:endParaRPr lang="zh-TW" sz="18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tc>
                <a:tc>
                  <a:txBody>
                    <a:bodyPr/>
                    <a:lstStyle/>
                    <a:p>
                      <a:pPr algn="ctr">
                        <a:spcAft>
                          <a:spcPts val="0"/>
                        </a:spcAft>
                      </a:pPr>
                      <a:r>
                        <a:rPr lang="en-US" sz="1800" dirty="0">
                          <a:effectLst/>
                        </a:rPr>
                        <a:t>0.3593</a:t>
                      </a:r>
                      <a:endParaRPr lang="zh-TW" sz="18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tc>
                <a:tc>
                  <a:txBody>
                    <a:bodyPr/>
                    <a:lstStyle/>
                    <a:p>
                      <a:pPr algn="ctr">
                        <a:spcAft>
                          <a:spcPts val="0"/>
                        </a:spcAft>
                      </a:pPr>
                      <a:r>
                        <a:rPr lang="en-US" sz="1800" dirty="0">
                          <a:effectLst/>
                        </a:rPr>
                        <a:t>0.4518</a:t>
                      </a:r>
                      <a:endParaRPr lang="zh-TW" sz="18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tc>
                <a:extLst>
                  <a:ext uri="{0D108BD9-81ED-4DB2-BD59-A6C34878D82A}">
                    <a16:rowId xmlns:a16="http://schemas.microsoft.com/office/drawing/2014/main" xmlns="" val="1076696018"/>
                  </a:ext>
                </a:extLst>
              </a:tr>
            </a:tbl>
          </a:graphicData>
        </a:graphic>
      </p:graphicFrame>
      <p:sp>
        <p:nvSpPr>
          <p:cNvPr id="7" name="文字版面配置區 6">
            <a:extLst>
              <a:ext uri="{FF2B5EF4-FFF2-40B4-BE49-F238E27FC236}">
                <a16:creationId xmlns:a16="http://schemas.microsoft.com/office/drawing/2014/main" xmlns="" id="{4E00A10A-8DA0-4E51-80C6-396A4963859B}"/>
              </a:ext>
            </a:extLst>
          </p:cNvPr>
          <p:cNvSpPr>
            <a:spLocks noGrp="1"/>
          </p:cNvSpPr>
          <p:nvPr>
            <p:ph type="body" idx="1"/>
          </p:nvPr>
        </p:nvSpPr>
        <p:spPr>
          <a:xfrm>
            <a:off x="311700" y="1501464"/>
            <a:ext cx="8520600" cy="4555200"/>
          </a:xfrm>
          <a:ln>
            <a:noFill/>
          </a:ln>
        </p:spPr>
        <p:txBody>
          <a:bodyPr/>
          <a:lstStyle/>
          <a:p>
            <a:r>
              <a:rPr lang="en-US" altLang="zh-HK" sz="2400" dirty="0">
                <a:solidFill>
                  <a:schemeClr val="tx1"/>
                </a:solidFill>
                <a:latin typeface="+mn-lt"/>
              </a:rPr>
              <a:t>Summary of sentence-based BLEU </a:t>
            </a:r>
            <a:r>
              <a:rPr lang="en-US" altLang="zh-HK" sz="2400" dirty="0" smtClean="0">
                <a:solidFill>
                  <a:schemeClr val="tx1"/>
                </a:solidFill>
                <a:latin typeface="+mn-lt"/>
              </a:rPr>
              <a:t>scores</a:t>
            </a:r>
            <a:r>
              <a:rPr lang="en-US" altLang="zh-HK" sz="2400" dirty="0">
                <a:solidFill>
                  <a:schemeClr val="tx1"/>
                </a:solidFill>
                <a:latin typeface="+mn-lt"/>
              </a:rPr>
              <a:t>: </a:t>
            </a:r>
            <a:r>
              <a:rPr lang="en-US" altLang="zh-HK" sz="2400" dirty="0" err="1">
                <a:latin typeface="+mn-lt"/>
              </a:rPr>
              <a:t>Sogou</a:t>
            </a:r>
            <a:r>
              <a:rPr lang="en-US" altLang="zh-HK" sz="2400" dirty="0">
                <a:latin typeface="+mn-lt"/>
              </a:rPr>
              <a:t> Translator attained the highest average sentence-based BLEU score</a:t>
            </a:r>
            <a:endParaRPr lang="zh-HK" altLang="en-US" sz="2400" dirty="0">
              <a:latin typeface="+mn-lt"/>
            </a:endParaRPr>
          </a:p>
        </p:txBody>
      </p:sp>
    </p:spTree>
    <p:extLst>
      <p:ext uri="{BB962C8B-B14F-4D97-AF65-F5344CB8AC3E}">
        <p14:creationId xmlns:p14="http://schemas.microsoft.com/office/powerpoint/2010/main" val="153626897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Shape 76"/>
          <p:cNvSpPr txBox="1">
            <a:spLocks noGrp="1"/>
          </p:cNvSpPr>
          <p:nvPr>
            <p:ph type="title"/>
          </p:nvPr>
        </p:nvSpPr>
        <p:spPr>
          <a:xfrm>
            <a:off x="311700" y="593367"/>
            <a:ext cx="8520600" cy="8313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latin typeface="+mn-lt"/>
              </a:rPr>
              <a:t>This Project</a:t>
            </a:r>
            <a:endParaRPr dirty="0">
              <a:latin typeface="+mn-lt"/>
            </a:endParaRPr>
          </a:p>
        </p:txBody>
      </p:sp>
      <p:sp>
        <p:nvSpPr>
          <p:cNvPr id="77" name="Shape 77"/>
          <p:cNvSpPr txBox="1">
            <a:spLocks noGrp="1"/>
          </p:cNvSpPr>
          <p:nvPr>
            <p:ph type="body" idx="1"/>
          </p:nvPr>
        </p:nvSpPr>
        <p:spPr>
          <a:xfrm>
            <a:off x="311700" y="1536633"/>
            <a:ext cx="8520600" cy="4555200"/>
          </a:xfrm>
          <a:prstGeom prst="rect">
            <a:avLst/>
          </a:prstGeom>
        </p:spPr>
        <p:txBody>
          <a:bodyPr spcFirstLastPara="1" wrap="square" lIns="91425" tIns="91425" rIns="91425" bIns="91425" anchor="t" anchorCtr="0">
            <a:noAutofit/>
          </a:bodyPr>
          <a:lstStyle/>
          <a:p>
            <a:pPr marL="457200" lvl="0" indent="-381000" rtl="0">
              <a:spcBef>
                <a:spcPts val="0"/>
              </a:spcBef>
              <a:spcAft>
                <a:spcPts val="0"/>
              </a:spcAft>
              <a:buSzPts val="2400"/>
              <a:buAutoNum type="arabicPeriod"/>
            </a:pPr>
            <a:r>
              <a:rPr lang="en" sz="2400" dirty="0" smtClean="0">
                <a:latin typeface="+mn-lt"/>
              </a:rPr>
              <a:t>Studying </a:t>
            </a:r>
            <a:r>
              <a:rPr lang="en" sz="2400" dirty="0">
                <a:latin typeface="+mn-lt"/>
              </a:rPr>
              <a:t>neural machine translation of public health materials in Hong Kong</a:t>
            </a:r>
            <a:endParaRPr sz="2400" dirty="0">
              <a:latin typeface="+mn-lt"/>
            </a:endParaRPr>
          </a:p>
          <a:p>
            <a:pPr marL="457200" lvl="0" indent="-381000" rtl="0">
              <a:spcBef>
                <a:spcPts val="0"/>
              </a:spcBef>
              <a:spcAft>
                <a:spcPts val="0"/>
              </a:spcAft>
              <a:buSzPts val="2400"/>
              <a:buAutoNum type="arabicPeriod"/>
            </a:pPr>
            <a:r>
              <a:rPr lang="en" sz="2400" dirty="0" smtClean="0">
                <a:latin typeface="+mn-lt"/>
              </a:rPr>
              <a:t>Considering </a:t>
            </a:r>
            <a:r>
              <a:rPr lang="en" sz="2400" dirty="0">
                <a:latin typeface="+mn-lt"/>
              </a:rPr>
              <a:t>three online machine translation engines: </a:t>
            </a:r>
            <a:r>
              <a:rPr lang="en" sz="2400" dirty="0">
                <a:solidFill>
                  <a:srgbClr val="CC0000"/>
                </a:solidFill>
                <a:latin typeface="+mn-lt"/>
              </a:rPr>
              <a:t>Google Translate</a:t>
            </a:r>
            <a:r>
              <a:rPr lang="en" sz="2400" dirty="0">
                <a:latin typeface="+mn-lt"/>
              </a:rPr>
              <a:t>, </a:t>
            </a:r>
            <a:r>
              <a:rPr lang="en" sz="2400" dirty="0">
                <a:solidFill>
                  <a:srgbClr val="3C78D8"/>
                </a:solidFill>
                <a:latin typeface="+mn-lt"/>
              </a:rPr>
              <a:t>Microsoft Translator</a:t>
            </a:r>
            <a:r>
              <a:rPr lang="en" sz="2400" dirty="0">
                <a:latin typeface="+mn-lt"/>
              </a:rPr>
              <a:t> and </a:t>
            </a:r>
            <a:r>
              <a:rPr lang="en" sz="2400" dirty="0">
                <a:solidFill>
                  <a:srgbClr val="E69138"/>
                </a:solidFill>
                <a:latin typeface="+mn-lt"/>
              </a:rPr>
              <a:t>Sogou Translator</a:t>
            </a:r>
            <a:endParaRPr sz="2400" dirty="0">
              <a:solidFill>
                <a:srgbClr val="E69138"/>
              </a:solidFill>
              <a:latin typeface="+mn-lt"/>
            </a:endParaRPr>
          </a:p>
          <a:p>
            <a:pPr marL="0" lvl="0" indent="0" rtl="0">
              <a:spcBef>
                <a:spcPts val="1600"/>
              </a:spcBef>
              <a:spcAft>
                <a:spcPts val="0"/>
              </a:spcAft>
              <a:buNone/>
            </a:pPr>
            <a:endParaRPr sz="2400" dirty="0">
              <a:latin typeface="+mn-lt"/>
            </a:endParaRPr>
          </a:p>
          <a:p>
            <a:pPr marL="0" lvl="0" indent="0" rtl="0">
              <a:spcBef>
                <a:spcPts val="1600"/>
              </a:spcBef>
              <a:spcAft>
                <a:spcPts val="1600"/>
              </a:spcAft>
              <a:buNone/>
            </a:pPr>
            <a:endParaRPr sz="3000" dirty="0">
              <a:latin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7">
                                            <p:txEl>
                                              <p:pRg st="0" end="0"/>
                                            </p:txEl>
                                          </p:spTgt>
                                        </p:tgtEl>
                                        <p:attrNameLst>
                                          <p:attrName>style.visibility</p:attrName>
                                        </p:attrNameLst>
                                      </p:cBhvr>
                                      <p:to>
                                        <p:strVal val="visible"/>
                                      </p:to>
                                    </p:set>
                                    <p:animEffect transition="in" filter="fade">
                                      <p:cBhvr>
                                        <p:cTn id="7" dur="1"/>
                                        <p:tgtEl>
                                          <p:spTgt spid="7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7">
                                            <p:txEl>
                                              <p:pRg st="1" end="1"/>
                                            </p:txEl>
                                          </p:spTgt>
                                        </p:tgtEl>
                                        <p:attrNameLst>
                                          <p:attrName>style.visibility</p:attrName>
                                        </p:attrNameLst>
                                      </p:cBhvr>
                                      <p:to>
                                        <p:strVal val="visible"/>
                                      </p:to>
                                    </p:set>
                                    <p:animEffect transition="in" filter="fade">
                                      <p:cBhvr>
                                        <p:cTn id="12" dur="1"/>
                                        <p:tgtEl>
                                          <p:spTgt spid="7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Shape 226"/>
          <p:cNvSpPr txBox="1">
            <a:spLocks noGrp="1"/>
          </p:cNvSpPr>
          <p:nvPr>
            <p:ph type="title"/>
          </p:nvPr>
        </p:nvSpPr>
        <p:spPr>
          <a:xfrm>
            <a:off x="311700" y="238525"/>
            <a:ext cx="8520600" cy="8313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latin typeface="+mn-lt"/>
              </a:rPr>
              <a:t>Automatic Evaluation</a:t>
            </a:r>
            <a:endParaRPr dirty="0">
              <a:latin typeface="+mn-lt"/>
            </a:endParaRPr>
          </a:p>
        </p:txBody>
      </p:sp>
      <p:sp>
        <p:nvSpPr>
          <p:cNvPr id="7" name="文字版面配置區 6">
            <a:extLst>
              <a:ext uri="{FF2B5EF4-FFF2-40B4-BE49-F238E27FC236}">
                <a16:creationId xmlns:a16="http://schemas.microsoft.com/office/drawing/2014/main" xmlns="" id="{4E00A10A-8DA0-4E51-80C6-396A4963859B}"/>
              </a:ext>
            </a:extLst>
          </p:cNvPr>
          <p:cNvSpPr>
            <a:spLocks noGrp="1"/>
          </p:cNvSpPr>
          <p:nvPr>
            <p:ph type="body" idx="1"/>
          </p:nvPr>
        </p:nvSpPr>
        <p:spPr>
          <a:xfrm>
            <a:off x="311700" y="837814"/>
            <a:ext cx="8520600" cy="940818"/>
          </a:xfrm>
        </p:spPr>
        <p:txBody>
          <a:bodyPr/>
          <a:lstStyle/>
          <a:p>
            <a:r>
              <a:rPr lang="en-US" altLang="zh-HK" sz="2000" dirty="0">
                <a:solidFill>
                  <a:schemeClr val="tx1"/>
                </a:solidFill>
                <a:latin typeface="+mn-lt"/>
              </a:rPr>
              <a:t>Distribution of sentence-based BLEU </a:t>
            </a:r>
            <a:r>
              <a:rPr lang="en-US" altLang="zh-HK" sz="2000" dirty="0" smtClean="0">
                <a:solidFill>
                  <a:schemeClr val="tx1"/>
                </a:solidFill>
                <a:latin typeface="+mn-lt"/>
              </a:rPr>
              <a:t>scores</a:t>
            </a:r>
            <a:r>
              <a:rPr lang="en-US" altLang="zh-HK" sz="2000" dirty="0" smtClean="0">
                <a:solidFill>
                  <a:schemeClr val="tx1"/>
                </a:solidFill>
                <a:latin typeface="+mn-lt"/>
              </a:rPr>
              <a:t>:</a:t>
            </a:r>
            <a:r>
              <a:rPr lang="en-US" altLang="zh-HK" sz="2000" dirty="0" smtClean="0">
                <a:latin typeface="+mn-lt"/>
              </a:rPr>
              <a:t> </a:t>
            </a:r>
            <a:r>
              <a:rPr lang="en-US" altLang="zh-HK" sz="2000" dirty="0" err="1" smtClean="0">
                <a:latin typeface="+mn-lt"/>
              </a:rPr>
              <a:t>Sogou</a:t>
            </a:r>
            <a:r>
              <a:rPr lang="en-US" altLang="zh-HK" sz="2000" dirty="0" smtClean="0">
                <a:latin typeface="+mn-lt"/>
              </a:rPr>
              <a:t> had a </a:t>
            </a:r>
            <a:r>
              <a:rPr lang="en-US" altLang="zh-HK" sz="2000" dirty="0">
                <a:latin typeface="+mn-lt"/>
              </a:rPr>
              <a:t>higher percentage of sentences with a score greater than </a:t>
            </a:r>
            <a:r>
              <a:rPr lang="en-US" altLang="zh-HK" sz="2000" dirty="0" smtClean="0">
                <a:latin typeface="+mn-lt"/>
              </a:rPr>
              <a:t>0.30</a:t>
            </a:r>
            <a:endParaRPr lang="en-US" altLang="zh-HK" sz="2000" dirty="0">
              <a:latin typeface="+mn-lt"/>
            </a:endParaRPr>
          </a:p>
        </p:txBody>
      </p:sp>
      <p:graphicFrame>
        <p:nvGraphicFramePr>
          <p:cNvPr id="2" name="表格 1">
            <a:extLst>
              <a:ext uri="{FF2B5EF4-FFF2-40B4-BE49-F238E27FC236}">
                <a16:creationId xmlns:a16="http://schemas.microsoft.com/office/drawing/2014/main" xmlns="" id="{84D7BE54-820E-46B7-8AFF-58944BE46DCA}"/>
              </a:ext>
            </a:extLst>
          </p:cNvPr>
          <p:cNvGraphicFramePr>
            <a:graphicFrameLocks noGrp="1"/>
          </p:cNvGraphicFramePr>
          <p:nvPr>
            <p:extLst>
              <p:ext uri="{D42A27DB-BD31-4B8C-83A1-F6EECF244321}">
                <p14:modId xmlns:p14="http://schemas.microsoft.com/office/powerpoint/2010/main" val="4155248643"/>
              </p:ext>
            </p:extLst>
          </p:nvPr>
        </p:nvGraphicFramePr>
        <p:xfrm>
          <a:off x="1289451" y="1669114"/>
          <a:ext cx="6565098" cy="3321777"/>
        </p:xfrm>
        <a:graphic>
          <a:graphicData uri="http://schemas.openxmlformats.org/drawingml/2006/table">
            <a:tbl>
              <a:tblPr firstRow="1" firstCol="1" bandRow="1">
                <a:tableStyleId>{7DF18680-E054-41AD-8BC1-D1AEF772440D}</a:tableStyleId>
              </a:tblPr>
              <a:tblGrid>
                <a:gridCol w="1886081">
                  <a:extLst>
                    <a:ext uri="{9D8B030D-6E8A-4147-A177-3AD203B41FA5}">
                      <a16:colId xmlns:a16="http://schemas.microsoft.com/office/drawing/2014/main" xmlns="" val="1359743097"/>
                    </a:ext>
                  </a:extLst>
                </a:gridCol>
                <a:gridCol w="1413967">
                  <a:extLst>
                    <a:ext uri="{9D8B030D-6E8A-4147-A177-3AD203B41FA5}">
                      <a16:colId xmlns:a16="http://schemas.microsoft.com/office/drawing/2014/main" xmlns="" val="442118385"/>
                    </a:ext>
                  </a:extLst>
                </a:gridCol>
                <a:gridCol w="1671858">
                  <a:extLst>
                    <a:ext uri="{9D8B030D-6E8A-4147-A177-3AD203B41FA5}">
                      <a16:colId xmlns:a16="http://schemas.microsoft.com/office/drawing/2014/main" xmlns="" val="3151300345"/>
                    </a:ext>
                  </a:extLst>
                </a:gridCol>
                <a:gridCol w="1593192">
                  <a:extLst>
                    <a:ext uri="{9D8B030D-6E8A-4147-A177-3AD203B41FA5}">
                      <a16:colId xmlns:a16="http://schemas.microsoft.com/office/drawing/2014/main" xmlns="" val="871724267"/>
                    </a:ext>
                  </a:extLst>
                </a:gridCol>
              </a:tblGrid>
              <a:tr h="367385">
                <a:tc>
                  <a:txBody>
                    <a:bodyPr/>
                    <a:lstStyle/>
                    <a:p>
                      <a:pPr algn="just">
                        <a:spcAft>
                          <a:spcPts val="0"/>
                        </a:spcAft>
                      </a:pPr>
                      <a:r>
                        <a:rPr lang="en-US" sz="1600" dirty="0">
                          <a:effectLst/>
                        </a:rPr>
                        <a:t>Sentence BLEU</a:t>
                      </a:r>
                      <a:endParaRPr lang="zh-TW" sz="16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tc>
                <a:tc>
                  <a:txBody>
                    <a:bodyPr/>
                    <a:lstStyle/>
                    <a:p>
                      <a:pPr algn="ctr">
                        <a:spcAft>
                          <a:spcPts val="0"/>
                        </a:spcAft>
                      </a:pPr>
                      <a:r>
                        <a:rPr lang="en-US" sz="1600" dirty="0">
                          <a:effectLst/>
                        </a:rPr>
                        <a:t>Google (%)</a:t>
                      </a:r>
                      <a:endParaRPr lang="zh-TW" sz="16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tc>
                <a:tc>
                  <a:txBody>
                    <a:bodyPr/>
                    <a:lstStyle/>
                    <a:p>
                      <a:pPr algn="ctr">
                        <a:spcAft>
                          <a:spcPts val="0"/>
                        </a:spcAft>
                      </a:pPr>
                      <a:r>
                        <a:rPr lang="en-US" sz="1600" dirty="0">
                          <a:effectLst/>
                        </a:rPr>
                        <a:t>Microsoft (%)</a:t>
                      </a:r>
                      <a:endParaRPr lang="zh-TW" sz="16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tc>
                <a:tc>
                  <a:txBody>
                    <a:bodyPr/>
                    <a:lstStyle/>
                    <a:p>
                      <a:pPr algn="ctr">
                        <a:spcAft>
                          <a:spcPts val="0"/>
                        </a:spcAft>
                      </a:pPr>
                      <a:r>
                        <a:rPr lang="en-US" sz="1600" dirty="0" err="1">
                          <a:effectLst/>
                        </a:rPr>
                        <a:t>Sogou</a:t>
                      </a:r>
                      <a:r>
                        <a:rPr lang="en-US" sz="1600" dirty="0">
                          <a:effectLst/>
                        </a:rPr>
                        <a:t> (%)</a:t>
                      </a:r>
                      <a:endParaRPr lang="zh-TW" sz="16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tc>
                <a:extLst>
                  <a:ext uri="{0D108BD9-81ED-4DB2-BD59-A6C34878D82A}">
                    <a16:rowId xmlns:a16="http://schemas.microsoft.com/office/drawing/2014/main" xmlns="" val="3500588609"/>
                  </a:ext>
                </a:extLst>
              </a:tr>
              <a:tr h="284120">
                <a:tc>
                  <a:txBody>
                    <a:bodyPr/>
                    <a:lstStyle/>
                    <a:p>
                      <a:pPr algn="just">
                        <a:spcAft>
                          <a:spcPts val="0"/>
                        </a:spcAft>
                      </a:pPr>
                      <a:r>
                        <a:rPr lang="en-US" sz="1600">
                          <a:effectLst/>
                        </a:rPr>
                        <a:t>&lt;0.05</a:t>
                      </a:r>
                      <a:endParaRPr lang="zh-TW" sz="160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tc>
                <a:tc>
                  <a:txBody>
                    <a:bodyPr/>
                    <a:lstStyle/>
                    <a:p>
                      <a:pPr algn="ctr">
                        <a:spcAft>
                          <a:spcPts val="0"/>
                        </a:spcAft>
                      </a:pPr>
                      <a:r>
                        <a:rPr lang="en-US" sz="1600">
                          <a:effectLst/>
                        </a:rPr>
                        <a:t>24.27</a:t>
                      </a:r>
                      <a:endParaRPr lang="zh-TW" sz="160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nchor="ctr"/>
                </a:tc>
                <a:tc>
                  <a:txBody>
                    <a:bodyPr/>
                    <a:lstStyle/>
                    <a:p>
                      <a:pPr algn="ctr">
                        <a:spcAft>
                          <a:spcPts val="0"/>
                        </a:spcAft>
                      </a:pPr>
                      <a:r>
                        <a:rPr lang="en-US" sz="1600">
                          <a:effectLst/>
                        </a:rPr>
                        <a:t>35.73</a:t>
                      </a:r>
                      <a:endParaRPr lang="zh-TW" sz="160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nchor="ctr"/>
                </a:tc>
                <a:tc>
                  <a:txBody>
                    <a:bodyPr/>
                    <a:lstStyle/>
                    <a:p>
                      <a:pPr algn="ctr">
                        <a:spcAft>
                          <a:spcPts val="0"/>
                        </a:spcAft>
                      </a:pPr>
                      <a:r>
                        <a:rPr lang="en-US" sz="1600" dirty="0">
                          <a:effectLst/>
                        </a:rPr>
                        <a:t>20.22</a:t>
                      </a:r>
                      <a:endParaRPr lang="zh-TW" sz="16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nchor="ctr"/>
                </a:tc>
                <a:extLst>
                  <a:ext uri="{0D108BD9-81ED-4DB2-BD59-A6C34878D82A}">
                    <a16:rowId xmlns:a16="http://schemas.microsoft.com/office/drawing/2014/main" xmlns="" val="3377995954"/>
                  </a:ext>
                </a:extLst>
              </a:tr>
              <a:tr h="298269">
                <a:tc>
                  <a:txBody>
                    <a:bodyPr/>
                    <a:lstStyle/>
                    <a:p>
                      <a:pPr algn="just">
                        <a:spcAft>
                          <a:spcPts val="0"/>
                        </a:spcAft>
                      </a:pPr>
                      <a:r>
                        <a:rPr lang="en-US" sz="1600">
                          <a:effectLst/>
                        </a:rPr>
                        <a:t>0.05≤x&lt;0.10</a:t>
                      </a:r>
                      <a:endParaRPr lang="zh-TW" sz="160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tc>
                <a:tc>
                  <a:txBody>
                    <a:bodyPr/>
                    <a:lstStyle/>
                    <a:p>
                      <a:pPr algn="ctr">
                        <a:spcAft>
                          <a:spcPts val="0"/>
                        </a:spcAft>
                      </a:pPr>
                      <a:r>
                        <a:rPr lang="en-US" sz="1600">
                          <a:effectLst/>
                        </a:rPr>
                        <a:t>44.27</a:t>
                      </a:r>
                      <a:endParaRPr lang="zh-TW" sz="160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nchor="ctr"/>
                </a:tc>
                <a:tc>
                  <a:txBody>
                    <a:bodyPr/>
                    <a:lstStyle/>
                    <a:p>
                      <a:pPr algn="ctr">
                        <a:spcAft>
                          <a:spcPts val="0"/>
                        </a:spcAft>
                      </a:pPr>
                      <a:r>
                        <a:rPr lang="en-US" sz="1600">
                          <a:effectLst/>
                        </a:rPr>
                        <a:t>42.7</a:t>
                      </a:r>
                      <a:endParaRPr lang="zh-TW" sz="160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nchor="ctr"/>
                </a:tc>
                <a:tc>
                  <a:txBody>
                    <a:bodyPr/>
                    <a:lstStyle/>
                    <a:p>
                      <a:pPr algn="ctr">
                        <a:spcAft>
                          <a:spcPts val="0"/>
                        </a:spcAft>
                      </a:pPr>
                      <a:r>
                        <a:rPr lang="en-US" sz="1600">
                          <a:effectLst/>
                        </a:rPr>
                        <a:t>44.27</a:t>
                      </a:r>
                      <a:endParaRPr lang="zh-TW" sz="160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nchor="ctr"/>
                </a:tc>
                <a:extLst>
                  <a:ext uri="{0D108BD9-81ED-4DB2-BD59-A6C34878D82A}">
                    <a16:rowId xmlns:a16="http://schemas.microsoft.com/office/drawing/2014/main" xmlns="" val="2703731439"/>
                  </a:ext>
                </a:extLst>
              </a:tr>
              <a:tr h="298269">
                <a:tc>
                  <a:txBody>
                    <a:bodyPr/>
                    <a:lstStyle/>
                    <a:p>
                      <a:pPr algn="just">
                        <a:spcAft>
                          <a:spcPts val="0"/>
                        </a:spcAft>
                      </a:pPr>
                      <a:r>
                        <a:rPr lang="en-US" sz="1600">
                          <a:effectLst/>
                        </a:rPr>
                        <a:t>0.10≤x&lt;0.15</a:t>
                      </a:r>
                      <a:endParaRPr lang="zh-TW" sz="160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tc>
                <a:tc>
                  <a:txBody>
                    <a:bodyPr/>
                    <a:lstStyle/>
                    <a:p>
                      <a:pPr algn="ctr">
                        <a:spcAft>
                          <a:spcPts val="0"/>
                        </a:spcAft>
                      </a:pPr>
                      <a:r>
                        <a:rPr lang="en-US" sz="1600">
                          <a:effectLst/>
                        </a:rPr>
                        <a:t>19.55</a:t>
                      </a:r>
                      <a:endParaRPr lang="zh-TW" sz="160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nchor="ctr"/>
                </a:tc>
                <a:tc>
                  <a:txBody>
                    <a:bodyPr/>
                    <a:lstStyle/>
                    <a:p>
                      <a:pPr algn="ctr">
                        <a:spcAft>
                          <a:spcPts val="0"/>
                        </a:spcAft>
                      </a:pPr>
                      <a:r>
                        <a:rPr lang="en-US" sz="1600">
                          <a:effectLst/>
                        </a:rPr>
                        <a:t>12.81</a:t>
                      </a:r>
                      <a:endParaRPr lang="zh-TW" sz="160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nchor="ctr"/>
                </a:tc>
                <a:tc>
                  <a:txBody>
                    <a:bodyPr/>
                    <a:lstStyle/>
                    <a:p>
                      <a:pPr algn="ctr">
                        <a:spcAft>
                          <a:spcPts val="0"/>
                        </a:spcAft>
                      </a:pPr>
                      <a:r>
                        <a:rPr lang="en-US" sz="1600">
                          <a:effectLst/>
                        </a:rPr>
                        <a:t>19.33</a:t>
                      </a:r>
                      <a:endParaRPr lang="zh-TW" sz="160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nchor="ctr"/>
                </a:tc>
                <a:extLst>
                  <a:ext uri="{0D108BD9-81ED-4DB2-BD59-A6C34878D82A}">
                    <a16:rowId xmlns:a16="http://schemas.microsoft.com/office/drawing/2014/main" xmlns="" val="3481735483"/>
                  </a:ext>
                </a:extLst>
              </a:tr>
              <a:tr h="298269">
                <a:tc>
                  <a:txBody>
                    <a:bodyPr/>
                    <a:lstStyle/>
                    <a:p>
                      <a:pPr algn="just">
                        <a:spcAft>
                          <a:spcPts val="0"/>
                        </a:spcAft>
                      </a:pPr>
                      <a:r>
                        <a:rPr lang="en-US" sz="1600">
                          <a:effectLst/>
                        </a:rPr>
                        <a:t>0.15≤x&lt;0.20</a:t>
                      </a:r>
                      <a:endParaRPr lang="zh-TW" sz="160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tc>
                <a:tc>
                  <a:txBody>
                    <a:bodyPr/>
                    <a:lstStyle/>
                    <a:p>
                      <a:pPr algn="ctr">
                        <a:spcAft>
                          <a:spcPts val="0"/>
                        </a:spcAft>
                      </a:pPr>
                      <a:r>
                        <a:rPr lang="en-US" sz="1600" dirty="0">
                          <a:effectLst/>
                        </a:rPr>
                        <a:t>7.87</a:t>
                      </a:r>
                      <a:endParaRPr lang="zh-TW" sz="16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nchor="ctr"/>
                </a:tc>
                <a:tc>
                  <a:txBody>
                    <a:bodyPr/>
                    <a:lstStyle/>
                    <a:p>
                      <a:pPr algn="ctr">
                        <a:spcAft>
                          <a:spcPts val="0"/>
                        </a:spcAft>
                      </a:pPr>
                      <a:r>
                        <a:rPr lang="en-US" sz="1600">
                          <a:effectLst/>
                        </a:rPr>
                        <a:t>4.04</a:t>
                      </a:r>
                      <a:endParaRPr lang="zh-TW" sz="160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nchor="ctr"/>
                </a:tc>
                <a:tc>
                  <a:txBody>
                    <a:bodyPr/>
                    <a:lstStyle/>
                    <a:p>
                      <a:pPr algn="ctr">
                        <a:spcAft>
                          <a:spcPts val="0"/>
                        </a:spcAft>
                      </a:pPr>
                      <a:r>
                        <a:rPr lang="en-US" sz="1600">
                          <a:effectLst/>
                        </a:rPr>
                        <a:t>6.97</a:t>
                      </a:r>
                      <a:endParaRPr lang="zh-TW" sz="160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nchor="ctr"/>
                </a:tc>
                <a:extLst>
                  <a:ext uri="{0D108BD9-81ED-4DB2-BD59-A6C34878D82A}">
                    <a16:rowId xmlns:a16="http://schemas.microsoft.com/office/drawing/2014/main" xmlns="" val="1182034293"/>
                  </a:ext>
                </a:extLst>
              </a:tr>
              <a:tr h="298269">
                <a:tc>
                  <a:txBody>
                    <a:bodyPr/>
                    <a:lstStyle/>
                    <a:p>
                      <a:pPr algn="just">
                        <a:spcAft>
                          <a:spcPts val="0"/>
                        </a:spcAft>
                      </a:pPr>
                      <a:r>
                        <a:rPr lang="en-US" sz="1600">
                          <a:effectLst/>
                        </a:rPr>
                        <a:t>0.20≤x&lt;0.25</a:t>
                      </a:r>
                      <a:endParaRPr lang="zh-TW" sz="160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tc>
                <a:tc>
                  <a:txBody>
                    <a:bodyPr/>
                    <a:lstStyle/>
                    <a:p>
                      <a:pPr algn="ctr">
                        <a:spcAft>
                          <a:spcPts val="0"/>
                        </a:spcAft>
                      </a:pPr>
                      <a:r>
                        <a:rPr lang="en-US" sz="1600">
                          <a:effectLst/>
                        </a:rPr>
                        <a:t>1.35</a:t>
                      </a:r>
                      <a:endParaRPr lang="zh-TW" sz="160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nchor="ctr"/>
                </a:tc>
                <a:tc>
                  <a:txBody>
                    <a:bodyPr/>
                    <a:lstStyle/>
                    <a:p>
                      <a:pPr algn="ctr">
                        <a:spcAft>
                          <a:spcPts val="0"/>
                        </a:spcAft>
                      </a:pPr>
                      <a:r>
                        <a:rPr lang="en-US" sz="1600">
                          <a:effectLst/>
                        </a:rPr>
                        <a:t>1.8</a:t>
                      </a:r>
                      <a:endParaRPr lang="zh-TW" sz="160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nchor="ctr"/>
                </a:tc>
                <a:tc>
                  <a:txBody>
                    <a:bodyPr/>
                    <a:lstStyle/>
                    <a:p>
                      <a:pPr algn="ctr">
                        <a:spcAft>
                          <a:spcPts val="0"/>
                        </a:spcAft>
                      </a:pPr>
                      <a:r>
                        <a:rPr lang="en-US" sz="1600">
                          <a:effectLst/>
                        </a:rPr>
                        <a:t>3.15</a:t>
                      </a:r>
                      <a:endParaRPr lang="zh-TW" sz="160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nchor="ctr"/>
                </a:tc>
                <a:extLst>
                  <a:ext uri="{0D108BD9-81ED-4DB2-BD59-A6C34878D82A}">
                    <a16:rowId xmlns:a16="http://schemas.microsoft.com/office/drawing/2014/main" xmlns="" val="2876220283"/>
                  </a:ext>
                </a:extLst>
              </a:tr>
              <a:tr h="298269">
                <a:tc>
                  <a:txBody>
                    <a:bodyPr/>
                    <a:lstStyle/>
                    <a:p>
                      <a:pPr algn="just">
                        <a:spcAft>
                          <a:spcPts val="0"/>
                        </a:spcAft>
                      </a:pPr>
                      <a:r>
                        <a:rPr lang="en-US" sz="1600">
                          <a:effectLst/>
                        </a:rPr>
                        <a:t>0.25≤x&lt;0.30</a:t>
                      </a:r>
                      <a:endParaRPr lang="zh-TW" sz="160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tc>
                <a:tc>
                  <a:txBody>
                    <a:bodyPr/>
                    <a:lstStyle/>
                    <a:p>
                      <a:pPr algn="ctr">
                        <a:spcAft>
                          <a:spcPts val="0"/>
                        </a:spcAft>
                      </a:pPr>
                      <a:r>
                        <a:rPr lang="en-US" sz="1600" dirty="0">
                          <a:effectLst/>
                        </a:rPr>
                        <a:t>1.35</a:t>
                      </a:r>
                      <a:endParaRPr lang="zh-TW" sz="16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nchor="ctr"/>
                </a:tc>
                <a:tc>
                  <a:txBody>
                    <a:bodyPr/>
                    <a:lstStyle/>
                    <a:p>
                      <a:pPr algn="ctr">
                        <a:spcAft>
                          <a:spcPts val="0"/>
                        </a:spcAft>
                      </a:pPr>
                      <a:r>
                        <a:rPr lang="en-US" sz="1600">
                          <a:effectLst/>
                        </a:rPr>
                        <a:t>2.02</a:t>
                      </a:r>
                      <a:endParaRPr lang="zh-TW" sz="160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nchor="ctr"/>
                </a:tc>
                <a:tc>
                  <a:txBody>
                    <a:bodyPr/>
                    <a:lstStyle/>
                    <a:p>
                      <a:pPr algn="ctr">
                        <a:spcAft>
                          <a:spcPts val="0"/>
                        </a:spcAft>
                      </a:pPr>
                      <a:r>
                        <a:rPr lang="en-US" sz="1600" dirty="0">
                          <a:effectLst/>
                        </a:rPr>
                        <a:t>2.92</a:t>
                      </a:r>
                      <a:endParaRPr lang="zh-TW" sz="16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nchor="ctr"/>
                </a:tc>
                <a:extLst>
                  <a:ext uri="{0D108BD9-81ED-4DB2-BD59-A6C34878D82A}">
                    <a16:rowId xmlns:a16="http://schemas.microsoft.com/office/drawing/2014/main" xmlns="" val="4137670797"/>
                  </a:ext>
                </a:extLst>
              </a:tr>
              <a:tr h="298269">
                <a:tc>
                  <a:txBody>
                    <a:bodyPr/>
                    <a:lstStyle/>
                    <a:p>
                      <a:pPr algn="just">
                        <a:spcAft>
                          <a:spcPts val="0"/>
                        </a:spcAft>
                      </a:pPr>
                      <a:r>
                        <a:rPr lang="en-US" sz="1600">
                          <a:effectLst/>
                        </a:rPr>
                        <a:t>0.30≤x&lt;0.35</a:t>
                      </a:r>
                      <a:endParaRPr lang="zh-TW" sz="160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tc>
                <a:tc>
                  <a:txBody>
                    <a:bodyPr/>
                    <a:lstStyle/>
                    <a:p>
                      <a:pPr algn="ctr">
                        <a:spcAft>
                          <a:spcPts val="0"/>
                        </a:spcAft>
                      </a:pPr>
                      <a:r>
                        <a:rPr lang="en-US" sz="1600" b="1" dirty="0">
                          <a:solidFill>
                            <a:schemeClr val="tx1"/>
                          </a:solidFill>
                          <a:effectLst/>
                        </a:rPr>
                        <a:t>0.22</a:t>
                      </a:r>
                      <a:endParaRPr lang="zh-TW" sz="1600" b="1" dirty="0">
                        <a:solidFill>
                          <a:schemeClr val="tx1"/>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nchor="ctr">
                    <a:solidFill>
                      <a:srgbClr val="FFFF00"/>
                    </a:solidFill>
                  </a:tcPr>
                </a:tc>
                <a:tc>
                  <a:txBody>
                    <a:bodyPr/>
                    <a:lstStyle/>
                    <a:p>
                      <a:pPr algn="ctr">
                        <a:spcAft>
                          <a:spcPts val="0"/>
                        </a:spcAft>
                      </a:pPr>
                      <a:r>
                        <a:rPr lang="en-US" sz="1600" b="1" dirty="0">
                          <a:solidFill>
                            <a:schemeClr val="tx1"/>
                          </a:solidFill>
                          <a:effectLst/>
                        </a:rPr>
                        <a:t>0</a:t>
                      </a:r>
                      <a:endParaRPr lang="zh-TW" sz="1600" b="1" dirty="0">
                        <a:solidFill>
                          <a:schemeClr val="tx1"/>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nchor="ctr">
                    <a:solidFill>
                      <a:srgbClr val="FFFF00"/>
                    </a:solidFill>
                  </a:tcPr>
                </a:tc>
                <a:tc>
                  <a:txBody>
                    <a:bodyPr/>
                    <a:lstStyle/>
                    <a:p>
                      <a:pPr algn="ctr">
                        <a:spcAft>
                          <a:spcPts val="0"/>
                        </a:spcAft>
                      </a:pPr>
                      <a:r>
                        <a:rPr lang="en-US" sz="1600" b="1" dirty="0">
                          <a:solidFill>
                            <a:schemeClr val="tx1"/>
                          </a:solidFill>
                          <a:effectLst/>
                        </a:rPr>
                        <a:t>0.9</a:t>
                      </a:r>
                      <a:endParaRPr lang="zh-TW" sz="1600" b="1" dirty="0">
                        <a:solidFill>
                          <a:schemeClr val="tx1"/>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nchor="ctr">
                    <a:solidFill>
                      <a:srgbClr val="FFFF00"/>
                    </a:solidFill>
                  </a:tcPr>
                </a:tc>
                <a:extLst>
                  <a:ext uri="{0D108BD9-81ED-4DB2-BD59-A6C34878D82A}">
                    <a16:rowId xmlns:a16="http://schemas.microsoft.com/office/drawing/2014/main" xmlns="" val="692135133"/>
                  </a:ext>
                </a:extLst>
              </a:tr>
              <a:tr h="298269">
                <a:tc>
                  <a:txBody>
                    <a:bodyPr/>
                    <a:lstStyle/>
                    <a:p>
                      <a:pPr algn="just">
                        <a:spcAft>
                          <a:spcPts val="0"/>
                        </a:spcAft>
                      </a:pPr>
                      <a:r>
                        <a:rPr lang="en-US" sz="1600">
                          <a:effectLst/>
                        </a:rPr>
                        <a:t>0.35≤x&lt;0.40</a:t>
                      </a:r>
                      <a:endParaRPr lang="zh-TW" sz="160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tc>
                <a:tc>
                  <a:txBody>
                    <a:bodyPr/>
                    <a:lstStyle/>
                    <a:p>
                      <a:pPr algn="ctr">
                        <a:spcAft>
                          <a:spcPts val="0"/>
                        </a:spcAft>
                      </a:pPr>
                      <a:r>
                        <a:rPr lang="en-US" sz="1600" b="1" dirty="0">
                          <a:effectLst/>
                        </a:rPr>
                        <a:t>1.12</a:t>
                      </a:r>
                      <a:endParaRPr lang="zh-TW" sz="1600" b="1"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nchor="ctr">
                    <a:solidFill>
                      <a:srgbClr val="FFFF00"/>
                    </a:solidFill>
                  </a:tcPr>
                </a:tc>
                <a:tc>
                  <a:txBody>
                    <a:bodyPr/>
                    <a:lstStyle/>
                    <a:p>
                      <a:pPr algn="ctr">
                        <a:spcAft>
                          <a:spcPts val="0"/>
                        </a:spcAft>
                      </a:pPr>
                      <a:r>
                        <a:rPr lang="en-US" sz="1600" b="1" dirty="0">
                          <a:effectLst/>
                        </a:rPr>
                        <a:t>0.9</a:t>
                      </a:r>
                      <a:endParaRPr lang="zh-TW" sz="1600" b="1"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nchor="ctr">
                    <a:solidFill>
                      <a:srgbClr val="FFFF00"/>
                    </a:solidFill>
                  </a:tcPr>
                </a:tc>
                <a:tc>
                  <a:txBody>
                    <a:bodyPr/>
                    <a:lstStyle/>
                    <a:p>
                      <a:pPr algn="ctr">
                        <a:spcAft>
                          <a:spcPts val="0"/>
                        </a:spcAft>
                      </a:pPr>
                      <a:r>
                        <a:rPr lang="en-US" sz="1600" b="1" dirty="0">
                          <a:effectLst/>
                        </a:rPr>
                        <a:t>1.8</a:t>
                      </a:r>
                      <a:endParaRPr lang="zh-TW" sz="1600" b="1"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nchor="ctr">
                    <a:solidFill>
                      <a:srgbClr val="FFFF00"/>
                    </a:solidFill>
                  </a:tcPr>
                </a:tc>
                <a:extLst>
                  <a:ext uri="{0D108BD9-81ED-4DB2-BD59-A6C34878D82A}">
                    <a16:rowId xmlns:a16="http://schemas.microsoft.com/office/drawing/2014/main" xmlns="" val="1401927676"/>
                  </a:ext>
                </a:extLst>
              </a:tr>
              <a:tr h="298269">
                <a:tc>
                  <a:txBody>
                    <a:bodyPr/>
                    <a:lstStyle/>
                    <a:p>
                      <a:pPr algn="just">
                        <a:spcAft>
                          <a:spcPts val="0"/>
                        </a:spcAft>
                      </a:pPr>
                      <a:r>
                        <a:rPr lang="en-US" sz="1600" dirty="0">
                          <a:effectLst/>
                        </a:rPr>
                        <a:t>0.40≤x&lt;0.45</a:t>
                      </a:r>
                      <a:endParaRPr lang="zh-TW" sz="16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tc>
                <a:tc>
                  <a:txBody>
                    <a:bodyPr/>
                    <a:lstStyle/>
                    <a:p>
                      <a:pPr algn="ctr">
                        <a:spcAft>
                          <a:spcPts val="0"/>
                        </a:spcAft>
                      </a:pPr>
                      <a:r>
                        <a:rPr lang="en-US" sz="1600" b="1" dirty="0">
                          <a:effectLst/>
                        </a:rPr>
                        <a:t>0</a:t>
                      </a:r>
                      <a:endParaRPr lang="zh-TW" sz="1600" b="1"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nchor="ctr">
                    <a:solidFill>
                      <a:srgbClr val="FFFF00"/>
                    </a:solidFill>
                  </a:tcPr>
                </a:tc>
                <a:tc>
                  <a:txBody>
                    <a:bodyPr/>
                    <a:lstStyle/>
                    <a:p>
                      <a:pPr algn="ctr">
                        <a:spcAft>
                          <a:spcPts val="0"/>
                        </a:spcAft>
                      </a:pPr>
                      <a:r>
                        <a:rPr lang="en-US" sz="1600" b="1">
                          <a:effectLst/>
                        </a:rPr>
                        <a:t>0</a:t>
                      </a:r>
                      <a:endParaRPr lang="zh-TW" sz="1600" b="1">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nchor="ctr">
                    <a:solidFill>
                      <a:srgbClr val="FFFF00"/>
                    </a:solidFill>
                  </a:tcPr>
                </a:tc>
                <a:tc>
                  <a:txBody>
                    <a:bodyPr/>
                    <a:lstStyle/>
                    <a:p>
                      <a:pPr algn="ctr">
                        <a:spcAft>
                          <a:spcPts val="0"/>
                        </a:spcAft>
                      </a:pPr>
                      <a:r>
                        <a:rPr lang="en-US" sz="1600" b="1" dirty="0">
                          <a:effectLst/>
                        </a:rPr>
                        <a:t>0</a:t>
                      </a:r>
                      <a:endParaRPr lang="zh-TW" sz="1600" b="1"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nchor="ctr">
                    <a:solidFill>
                      <a:srgbClr val="FFFF00"/>
                    </a:solidFill>
                  </a:tcPr>
                </a:tc>
                <a:extLst>
                  <a:ext uri="{0D108BD9-81ED-4DB2-BD59-A6C34878D82A}">
                    <a16:rowId xmlns:a16="http://schemas.microsoft.com/office/drawing/2014/main" xmlns="" val="4118267873"/>
                  </a:ext>
                </a:extLst>
              </a:tr>
              <a:tr h="284120">
                <a:tc>
                  <a:txBody>
                    <a:bodyPr/>
                    <a:lstStyle/>
                    <a:p>
                      <a:pPr algn="just">
                        <a:spcAft>
                          <a:spcPts val="0"/>
                        </a:spcAft>
                      </a:pPr>
                      <a:r>
                        <a:rPr lang="en-US" sz="1600" dirty="0">
                          <a:effectLst/>
                        </a:rPr>
                        <a:t>≥0.45</a:t>
                      </a:r>
                      <a:endParaRPr lang="zh-TW" sz="16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tc>
                <a:tc>
                  <a:txBody>
                    <a:bodyPr/>
                    <a:lstStyle/>
                    <a:p>
                      <a:pPr algn="ctr">
                        <a:spcAft>
                          <a:spcPts val="0"/>
                        </a:spcAft>
                      </a:pPr>
                      <a:r>
                        <a:rPr lang="en-US" sz="1600" b="1">
                          <a:effectLst/>
                        </a:rPr>
                        <a:t>0</a:t>
                      </a:r>
                      <a:endParaRPr lang="zh-TW" sz="1600" b="1">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nchor="ctr">
                    <a:solidFill>
                      <a:srgbClr val="FFFF00"/>
                    </a:solidFill>
                  </a:tcPr>
                </a:tc>
                <a:tc>
                  <a:txBody>
                    <a:bodyPr/>
                    <a:lstStyle/>
                    <a:p>
                      <a:pPr algn="ctr">
                        <a:spcAft>
                          <a:spcPts val="0"/>
                        </a:spcAft>
                      </a:pPr>
                      <a:r>
                        <a:rPr lang="en-US" sz="1600" b="1">
                          <a:effectLst/>
                        </a:rPr>
                        <a:t>0</a:t>
                      </a:r>
                      <a:endParaRPr lang="zh-TW" sz="1600" b="1">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nchor="ctr">
                    <a:solidFill>
                      <a:srgbClr val="FFFF00"/>
                    </a:solidFill>
                  </a:tcPr>
                </a:tc>
                <a:tc>
                  <a:txBody>
                    <a:bodyPr/>
                    <a:lstStyle/>
                    <a:p>
                      <a:pPr algn="ctr">
                        <a:spcAft>
                          <a:spcPts val="0"/>
                        </a:spcAft>
                      </a:pPr>
                      <a:r>
                        <a:rPr lang="en-US" sz="1600" b="1" dirty="0">
                          <a:effectLst/>
                        </a:rPr>
                        <a:t>0.45</a:t>
                      </a:r>
                      <a:endParaRPr lang="zh-TW" sz="1600" b="1"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nchor="ctr">
                    <a:solidFill>
                      <a:srgbClr val="FFFF00"/>
                    </a:solidFill>
                  </a:tcPr>
                </a:tc>
                <a:extLst>
                  <a:ext uri="{0D108BD9-81ED-4DB2-BD59-A6C34878D82A}">
                    <a16:rowId xmlns:a16="http://schemas.microsoft.com/office/drawing/2014/main" xmlns="" val="3631072562"/>
                  </a:ext>
                </a:extLst>
              </a:tr>
            </a:tbl>
          </a:graphicData>
        </a:graphic>
      </p:graphicFrame>
      <p:sp>
        <p:nvSpPr>
          <p:cNvPr id="9" name="文字版面配置區 6">
            <a:extLst>
              <a:ext uri="{FF2B5EF4-FFF2-40B4-BE49-F238E27FC236}">
                <a16:creationId xmlns:a16="http://schemas.microsoft.com/office/drawing/2014/main" xmlns="" id="{4E00A10A-8DA0-4E51-80C6-396A4963859B}"/>
              </a:ext>
            </a:extLst>
          </p:cNvPr>
          <p:cNvSpPr txBox="1">
            <a:spLocks/>
          </p:cNvSpPr>
          <p:nvPr/>
        </p:nvSpPr>
        <p:spPr>
          <a:xfrm>
            <a:off x="311700" y="5042781"/>
            <a:ext cx="8520600" cy="495509"/>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lt2"/>
              </a:buClr>
              <a:buSzPts val="1800"/>
              <a:buFont typeface="Source Sans Pro"/>
              <a:buChar char="●"/>
              <a:defRPr sz="1800" b="0" i="0" u="none" strike="noStrike" cap="none">
                <a:solidFill>
                  <a:schemeClr val="lt2"/>
                </a:solidFill>
                <a:latin typeface="Source Sans Pro"/>
                <a:ea typeface="Source Sans Pro"/>
                <a:cs typeface="Source Sans Pro"/>
                <a:sym typeface="Source Sans Pro"/>
              </a:defRPr>
            </a:lvl1pPr>
            <a:lvl2pPr marL="914400" marR="0" lvl="1" indent="-317500" algn="l" rtl="0">
              <a:lnSpc>
                <a:spcPct val="115000"/>
              </a:lnSpc>
              <a:spcBef>
                <a:spcPts val="1600"/>
              </a:spcBef>
              <a:spcAft>
                <a:spcPts val="0"/>
              </a:spcAft>
              <a:buClr>
                <a:schemeClr val="lt2"/>
              </a:buClr>
              <a:buSzPts val="1400"/>
              <a:buFont typeface="Source Sans Pro"/>
              <a:buChar char="○"/>
              <a:defRPr sz="1400" b="0" i="0" u="none" strike="noStrike" cap="none">
                <a:solidFill>
                  <a:schemeClr val="lt2"/>
                </a:solidFill>
                <a:latin typeface="Source Sans Pro"/>
                <a:ea typeface="Source Sans Pro"/>
                <a:cs typeface="Source Sans Pro"/>
                <a:sym typeface="Source Sans Pro"/>
              </a:defRPr>
            </a:lvl2pPr>
            <a:lvl3pPr marL="1371600" marR="0" lvl="2" indent="-317500" algn="l" rtl="0">
              <a:lnSpc>
                <a:spcPct val="115000"/>
              </a:lnSpc>
              <a:spcBef>
                <a:spcPts val="1600"/>
              </a:spcBef>
              <a:spcAft>
                <a:spcPts val="0"/>
              </a:spcAft>
              <a:buClr>
                <a:schemeClr val="lt2"/>
              </a:buClr>
              <a:buSzPts val="1400"/>
              <a:buFont typeface="Source Sans Pro"/>
              <a:buChar char="■"/>
              <a:defRPr sz="1400" b="0" i="0" u="none" strike="noStrike" cap="none">
                <a:solidFill>
                  <a:schemeClr val="lt2"/>
                </a:solidFill>
                <a:latin typeface="Source Sans Pro"/>
                <a:ea typeface="Source Sans Pro"/>
                <a:cs typeface="Source Sans Pro"/>
                <a:sym typeface="Source Sans Pro"/>
              </a:defRPr>
            </a:lvl3pPr>
            <a:lvl4pPr marL="1828800" marR="0" lvl="3" indent="-317500" algn="l" rtl="0">
              <a:lnSpc>
                <a:spcPct val="115000"/>
              </a:lnSpc>
              <a:spcBef>
                <a:spcPts val="1600"/>
              </a:spcBef>
              <a:spcAft>
                <a:spcPts val="0"/>
              </a:spcAft>
              <a:buClr>
                <a:schemeClr val="lt2"/>
              </a:buClr>
              <a:buSzPts val="1400"/>
              <a:buFont typeface="Source Sans Pro"/>
              <a:buChar char="●"/>
              <a:defRPr sz="1400" b="0" i="0" u="none" strike="noStrike" cap="none">
                <a:solidFill>
                  <a:schemeClr val="lt2"/>
                </a:solidFill>
                <a:latin typeface="Source Sans Pro"/>
                <a:ea typeface="Source Sans Pro"/>
                <a:cs typeface="Source Sans Pro"/>
                <a:sym typeface="Source Sans Pro"/>
              </a:defRPr>
            </a:lvl4pPr>
            <a:lvl5pPr marL="2286000" marR="0" lvl="4" indent="-317500" algn="l" rtl="0">
              <a:lnSpc>
                <a:spcPct val="115000"/>
              </a:lnSpc>
              <a:spcBef>
                <a:spcPts val="1600"/>
              </a:spcBef>
              <a:spcAft>
                <a:spcPts val="0"/>
              </a:spcAft>
              <a:buClr>
                <a:schemeClr val="lt2"/>
              </a:buClr>
              <a:buSzPts val="1400"/>
              <a:buFont typeface="Source Sans Pro"/>
              <a:buChar char="○"/>
              <a:defRPr sz="1400" b="0" i="0" u="none" strike="noStrike" cap="none">
                <a:solidFill>
                  <a:schemeClr val="lt2"/>
                </a:solidFill>
                <a:latin typeface="Source Sans Pro"/>
                <a:ea typeface="Source Sans Pro"/>
                <a:cs typeface="Source Sans Pro"/>
                <a:sym typeface="Source Sans Pro"/>
              </a:defRPr>
            </a:lvl5pPr>
            <a:lvl6pPr marL="2743200" marR="0" lvl="5" indent="-317500" algn="l" rtl="0">
              <a:lnSpc>
                <a:spcPct val="115000"/>
              </a:lnSpc>
              <a:spcBef>
                <a:spcPts val="1600"/>
              </a:spcBef>
              <a:spcAft>
                <a:spcPts val="0"/>
              </a:spcAft>
              <a:buClr>
                <a:schemeClr val="lt2"/>
              </a:buClr>
              <a:buSzPts val="1400"/>
              <a:buFont typeface="Source Sans Pro"/>
              <a:buChar char="■"/>
              <a:defRPr sz="1400" b="0" i="0" u="none" strike="noStrike" cap="none">
                <a:solidFill>
                  <a:schemeClr val="lt2"/>
                </a:solidFill>
                <a:latin typeface="Source Sans Pro"/>
                <a:ea typeface="Source Sans Pro"/>
                <a:cs typeface="Source Sans Pro"/>
                <a:sym typeface="Source Sans Pro"/>
              </a:defRPr>
            </a:lvl6pPr>
            <a:lvl7pPr marL="3200400" marR="0" lvl="6" indent="-317500" algn="l" rtl="0">
              <a:lnSpc>
                <a:spcPct val="115000"/>
              </a:lnSpc>
              <a:spcBef>
                <a:spcPts val="1600"/>
              </a:spcBef>
              <a:spcAft>
                <a:spcPts val="0"/>
              </a:spcAft>
              <a:buClr>
                <a:schemeClr val="lt2"/>
              </a:buClr>
              <a:buSzPts val="1400"/>
              <a:buFont typeface="Source Sans Pro"/>
              <a:buChar char="●"/>
              <a:defRPr sz="1400" b="0" i="0" u="none" strike="noStrike" cap="none">
                <a:solidFill>
                  <a:schemeClr val="lt2"/>
                </a:solidFill>
                <a:latin typeface="Source Sans Pro"/>
                <a:ea typeface="Source Sans Pro"/>
                <a:cs typeface="Source Sans Pro"/>
                <a:sym typeface="Source Sans Pro"/>
              </a:defRPr>
            </a:lvl7pPr>
            <a:lvl8pPr marL="3657600" marR="0" lvl="7" indent="-317500" algn="l" rtl="0">
              <a:lnSpc>
                <a:spcPct val="115000"/>
              </a:lnSpc>
              <a:spcBef>
                <a:spcPts val="1600"/>
              </a:spcBef>
              <a:spcAft>
                <a:spcPts val="0"/>
              </a:spcAft>
              <a:buClr>
                <a:schemeClr val="lt2"/>
              </a:buClr>
              <a:buSzPts val="1400"/>
              <a:buFont typeface="Source Sans Pro"/>
              <a:buChar char="○"/>
              <a:defRPr sz="1400" b="0" i="0" u="none" strike="noStrike" cap="none">
                <a:solidFill>
                  <a:schemeClr val="lt2"/>
                </a:solidFill>
                <a:latin typeface="Source Sans Pro"/>
                <a:ea typeface="Source Sans Pro"/>
                <a:cs typeface="Source Sans Pro"/>
                <a:sym typeface="Source Sans Pro"/>
              </a:defRPr>
            </a:lvl8pPr>
            <a:lvl9pPr marL="4114800" marR="0" lvl="8" indent="-317500" algn="l" rtl="0">
              <a:lnSpc>
                <a:spcPct val="115000"/>
              </a:lnSpc>
              <a:spcBef>
                <a:spcPts val="1600"/>
              </a:spcBef>
              <a:spcAft>
                <a:spcPts val="1600"/>
              </a:spcAft>
              <a:buClr>
                <a:schemeClr val="lt2"/>
              </a:buClr>
              <a:buSzPts val="1400"/>
              <a:buFont typeface="Source Sans Pro"/>
              <a:buChar char="■"/>
              <a:defRPr sz="1400" b="0" i="0" u="none" strike="noStrike" cap="none">
                <a:solidFill>
                  <a:schemeClr val="lt2"/>
                </a:solidFill>
                <a:latin typeface="Source Sans Pro"/>
                <a:ea typeface="Source Sans Pro"/>
                <a:cs typeface="Source Sans Pro"/>
                <a:sym typeface="Source Sans Pro"/>
              </a:defRPr>
            </a:lvl9pPr>
          </a:lstStyle>
          <a:p>
            <a:r>
              <a:rPr lang="en-US" altLang="zh-HK" sz="2000" dirty="0">
                <a:solidFill>
                  <a:schemeClr val="tx1"/>
                </a:solidFill>
                <a:latin typeface="+mn-lt"/>
              </a:rPr>
              <a:t>Overall BLEU scores: </a:t>
            </a:r>
            <a:r>
              <a:rPr lang="en-US" altLang="zh-HK" sz="2000" dirty="0" err="1">
                <a:solidFill>
                  <a:schemeClr val="tx2"/>
                </a:solidFill>
                <a:latin typeface="+mn-lt"/>
              </a:rPr>
              <a:t>Sogou</a:t>
            </a:r>
            <a:r>
              <a:rPr lang="en-US" altLang="zh-HK" sz="2000" dirty="0">
                <a:solidFill>
                  <a:schemeClr val="tx2"/>
                </a:solidFill>
                <a:latin typeface="+mn-lt"/>
              </a:rPr>
              <a:t> </a:t>
            </a:r>
            <a:r>
              <a:rPr lang="en-US" altLang="zh-HK" sz="2000" dirty="0" smtClean="0">
                <a:solidFill>
                  <a:schemeClr val="tx2"/>
                </a:solidFill>
                <a:latin typeface="+mn-lt"/>
              </a:rPr>
              <a:t>attained </a:t>
            </a:r>
            <a:r>
              <a:rPr lang="en-US" altLang="zh-HK" sz="2000" dirty="0">
                <a:solidFill>
                  <a:schemeClr val="tx2"/>
                </a:solidFill>
                <a:latin typeface="+mn-lt"/>
              </a:rPr>
              <a:t>the highest overall BLEU score</a:t>
            </a:r>
            <a:endParaRPr lang="en-US" altLang="zh-HK" sz="2000" dirty="0">
              <a:solidFill>
                <a:schemeClr val="tx2"/>
              </a:solidFill>
              <a:latin typeface="+mn-lt"/>
            </a:endParaRPr>
          </a:p>
        </p:txBody>
      </p:sp>
      <p:graphicFrame>
        <p:nvGraphicFramePr>
          <p:cNvPr id="10" name="表格 9">
            <a:extLst>
              <a:ext uri="{FF2B5EF4-FFF2-40B4-BE49-F238E27FC236}">
                <a16:creationId xmlns:a16="http://schemas.microsoft.com/office/drawing/2014/main" xmlns="" id="{D36032A1-3AB5-41E3-A931-429D72FC6A24}"/>
              </a:ext>
            </a:extLst>
          </p:cNvPr>
          <p:cNvGraphicFramePr>
            <a:graphicFrameLocks noGrp="1"/>
          </p:cNvGraphicFramePr>
          <p:nvPr>
            <p:extLst>
              <p:ext uri="{D42A27DB-BD31-4B8C-83A1-F6EECF244321}">
                <p14:modId xmlns:p14="http://schemas.microsoft.com/office/powerpoint/2010/main" val="1958741296"/>
              </p:ext>
            </p:extLst>
          </p:nvPr>
        </p:nvGraphicFramePr>
        <p:xfrm>
          <a:off x="2088050" y="5590180"/>
          <a:ext cx="4967900" cy="831300"/>
        </p:xfrm>
        <a:graphic>
          <a:graphicData uri="http://schemas.openxmlformats.org/drawingml/2006/table">
            <a:tbl>
              <a:tblPr firstRow="1" firstCol="1" bandRow="1">
                <a:tableStyleId>{7DF18680-E054-41AD-8BC1-D1AEF772440D}</a:tableStyleId>
              </a:tblPr>
              <a:tblGrid>
                <a:gridCol w="1688302">
                  <a:extLst>
                    <a:ext uri="{9D8B030D-6E8A-4147-A177-3AD203B41FA5}">
                      <a16:colId xmlns:a16="http://schemas.microsoft.com/office/drawing/2014/main" xmlns="" val="3608639986"/>
                    </a:ext>
                  </a:extLst>
                </a:gridCol>
                <a:gridCol w="881838">
                  <a:extLst>
                    <a:ext uri="{9D8B030D-6E8A-4147-A177-3AD203B41FA5}">
                      <a16:colId xmlns:a16="http://schemas.microsoft.com/office/drawing/2014/main" xmlns="" val="2536443032"/>
                    </a:ext>
                  </a:extLst>
                </a:gridCol>
                <a:gridCol w="1145633">
                  <a:extLst>
                    <a:ext uri="{9D8B030D-6E8A-4147-A177-3AD203B41FA5}">
                      <a16:colId xmlns:a16="http://schemas.microsoft.com/office/drawing/2014/main" xmlns="" val="3804007329"/>
                    </a:ext>
                  </a:extLst>
                </a:gridCol>
                <a:gridCol w="1252127">
                  <a:extLst>
                    <a:ext uri="{9D8B030D-6E8A-4147-A177-3AD203B41FA5}">
                      <a16:colId xmlns:a16="http://schemas.microsoft.com/office/drawing/2014/main" xmlns="" val="826121442"/>
                    </a:ext>
                  </a:extLst>
                </a:gridCol>
              </a:tblGrid>
              <a:tr h="332520">
                <a:tc>
                  <a:txBody>
                    <a:bodyPr/>
                    <a:lstStyle/>
                    <a:p>
                      <a:pPr>
                        <a:spcAft>
                          <a:spcPts val="0"/>
                        </a:spcAft>
                      </a:pPr>
                      <a:r>
                        <a:rPr lang="en-US" sz="1600" dirty="0">
                          <a:effectLst/>
                        </a:rPr>
                        <a:t> </a:t>
                      </a:r>
                      <a:endParaRPr lang="zh-TW" sz="16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tc>
                <a:tc>
                  <a:txBody>
                    <a:bodyPr/>
                    <a:lstStyle/>
                    <a:p>
                      <a:pPr algn="ctr">
                        <a:spcAft>
                          <a:spcPts val="0"/>
                        </a:spcAft>
                      </a:pPr>
                      <a:r>
                        <a:rPr lang="en-US" sz="1600" dirty="0">
                          <a:effectLst/>
                        </a:rPr>
                        <a:t>Google</a:t>
                      </a:r>
                      <a:endParaRPr lang="zh-TW" sz="16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tc>
                <a:tc>
                  <a:txBody>
                    <a:bodyPr/>
                    <a:lstStyle/>
                    <a:p>
                      <a:pPr algn="ctr">
                        <a:spcAft>
                          <a:spcPts val="0"/>
                        </a:spcAft>
                      </a:pPr>
                      <a:r>
                        <a:rPr lang="en-US" sz="1600" dirty="0">
                          <a:effectLst/>
                        </a:rPr>
                        <a:t>Microsoft</a:t>
                      </a:r>
                      <a:endParaRPr lang="zh-TW" sz="16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tc>
                <a:tc>
                  <a:txBody>
                    <a:bodyPr/>
                    <a:lstStyle/>
                    <a:p>
                      <a:pPr algn="ctr">
                        <a:spcAft>
                          <a:spcPts val="0"/>
                        </a:spcAft>
                      </a:pPr>
                      <a:r>
                        <a:rPr lang="en-US" sz="1600">
                          <a:effectLst/>
                        </a:rPr>
                        <a:t>Sogou</a:t>
                      </a:r>
                      <a:endParaRPr lang="zh-TW" sz="160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tc>
                <a:extLst>
                  <a:ext uri="{0D108BD9-81ED-4DB2-BD59-A6C34878D82A}">
                    <a16:rowId xmlns:a16="http://schemas.microsoft.com/office/drawing/2014/main" xmlns="" val="596287912"/>
                  </a:ext>
                </a:extLst>
              </a:tr>
              <a:tr h="498780">
                <a:tc>
                  <a:txBody>
                    <a:bodyPr/>
                    <a:lstStyle/>
                    <a:p>
                      <a:pPr algn="just">
                        <a:spcAft>
                          <a:spcPts val="0"/>
                        </a:spcAft>
                      </a:pPr>
                      <a:r>
                        <a:rPr lang="en-US" sz="1600" dirty="0">
                          <a:effectLst/>
                        </a:rPr>
                        <a:t>Overall BLEU with smoothing </a:t>
                      </a:r>
                      <a:endParaRPr lang="zh-TW" sz="16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tc>
                <a:tc>
                  <a:txBody>
                    <a:bodyPr/>
                    <a:lstStyle/>
                    <a:p>
                      <a:pPr algn="ctr">
                        <a:spcAft>
                          <a:spcPts val="0"/>
                        </a:spcAft>
                      </a:pPr>
                      <a:r>
                        <a:rPr lang="en-US" sz="1600">
                          <a:effectLst/>
                        </a:rPr>
                        <a:t>0.2430</a:t>
                      </a:r>
                      <a:endParaRPr lang="zh-TW" sz="1600">
                        <a:effectLst/>
                      </a:endParaRPr>
                    </a:p>
                    <a:p>
                      <a:pPr algn="ctr">
                        <a:spcAft>
                          <a:spcPts val="0"/>
                        </a:spcAft>
                      </a:pPr>
                      <a:r>
                        <a:rPr lang="en-US" sz="1600">
                          <a:effectLst/>
                        </a:rPr>
                        <a:t> </a:t>
                      </a:r>
                      <a:endParaRPr lang="zh-TW" sz="160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tc>
                <a:tc>
                  <a:txBody>
                    <a:bodyPr/>
                    <a:lstStyle/>
                    <a:p>
                      <a:pPr algn="ctr">
                        <a:spcAft>
                          <a:spcPts val="0"/>
                        </a:spcAft>
                      </a:pPr>
                      <a:r>
                        <a:rPr lang="en-US" sz="1600" dirty="0">
                          <a:effectLst/>
                        </a:rPr>
                        <a:t>0.2319</a:t>
                      </a:r>
                      <a:endParaRPr lang="zh-TW" sz="1600" dirty="0">
                        <a:effectLst/>
                      </a:endParaRPr>
                    </a:p>
                    <a:p>
                      <a:pPr algn="ctr">
                        <a:spcAft>
                          <a:spcPts val="0"/>
                        </a:spcAft>
                      </a:pPr>
                      <a:r>
                        <a:rPr lang="en-US" sz="1600" dirty="0">
                          <a:effectLst/>
                        </a:rPr>
                        <a:t> </a:t>
                      </a:r>
                      <a:endParaRPr lang="zh-TW" sz="16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tc>
                <a:tc>
                  <a:txBody>
                    <a:bodyPr/>
                    <a:lstStyle/>
                    <a:p>
                      <a:pPr algn="ctr">
                        <a:spcAft>
                          <a:spcPts val="0"/>
                        </a:spcAft>
                      </a:pPr>
                      <a:r>
                        <a:rPr lang="en-US" sz="1600" b="1" dirty="0">
                          <a:effectLst/>
                        </a:rPr>
                        <a:t>0.2470</a:t>
                      </a:r>
                      <a:endParaRPr lang="zh-TW" sz="1600" b="1"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tc>
                <a:extLst>
                  <a:ext uri="{0D108BD9-81ED-4DB2-BD59-A6C34878D82A}">
                    <a16:rowId xmlns:a16="http://schemas.microsoft.com/office/drawing/2014/main" xmlns="" val="2354440666"/>
                  </a:ext>
                </a:extLst>
              </a:tr>
            </a:tbl>
          </a:graphicData>
        </a:graphic>
      </p:graphicFrame>
    </p:spTree>
    <p:extLst>
      <p:ext uri="{BB962C8B-B14F-4D97-AF65-F5344CB8AC3E}">
        <p14:creationId xmlns:p14="http://schemas.microsoft.com/office/powerpoint/2010/main" val="4015257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9"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Shape 226"/>
          <p:cNvSpPr txBox="1">
            <a:spLocks noGrp="1"/>
          </p:cNvSpPr>
          <p:nvPr>
            <p:ph type="title"/>
          </p:nvPr>
        </p:nvSpPr>
        <p:spPr>
          <a:xfrm>
            <a:off x="311700" y="593367"/>
            <a:ext cx="8520600" cy="8313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smtClean="0">
                <a:latin typeface="+mn-lt"/>
              </a:rPr>
              <a:t>Human </a:t>
            </a:r>
            <a:r>
              <a:rPr lang="en" dirty="0">
                <a:latin typeface="+mn-lt"/>
              </a:rPr>
              <a:t>Evaluation</a:t>
            </a:r>
            <a:endParaRPr dirty="0">
              <a:latin typeface="+mn-lt"/>
            </a:endParaRPr>
          </a:p>
        </p:txBody>
      </p:sp>
      <p:sp>
        <p:nvSpPr>
          <p:cNvPr id="227" name="Shape 227"/>
          <p:cNvSpPr txBox="1">
            <a:spLocks noGrp="1"/>
          </p:cNvSpPr>
          <p:nvPr>
            <p:ph type="body" idx="1"/>
          </p:nvPr>
        </p:nvSpPr>
        <p:spPr>
          <a:xfrm>
            <a:off x="311700" y="1536633"/>
            <a:ext cx="8520600" cy="4555200"/>
          </a:xfrm>
          <a:prstGeom prst="rect">
            <a:avLst/>
          </a:prstGeom>
          <a:ln w="9525" cap="flat" cmpd="sng">
            <a:noFill/>
            <a:prstDash val="solid"/>
            <a:round/>
            <a:headEnd type="none" w="sm" len="sm"/>
            <a:tailEnd type="none" w="sm" len="sm"/>
          </a:ln>
        </p:spPr>
        <p:txBody>
          <a:bodyPr spcFirstLastPara="1" wrap="square" lIns="91425" tIns="91425" rIns="91425" bIns="91425" anchor="t" anchorCtr="0">
            <a:noAutofit/>
          </a:bodyPr>
          <a:lstStyle/>
          <a:p>
            <a:pPr marL="0" indent="0" algn="just">
              <a:buNone/>
            </a:pPr>
            <a:r>
              <a:rPr lang="en-US" altLang="zh-HK" sz="2400" dirty="0" smtClean="0">
                <a:solidFill>
                  <a:schemeClr val="tx2"/>
                </a:solidFill>
                <a:latin typeface="+mn-lt"/>
              </a:rPr>
              <a:t>We </a:t>
            </a:r>
            <a:r>
              <a:rPr lang="en-US" altLang="zh-HK" sz="2400" dirty="0">
                <a:solidFill>
                  <a:schemeClr val="tx2"/>
                </a:solidFill>
                <a:latin typeface="+mn-lt"/>
              </a:rPr>
              <a:t>conducted human evaluation by using 100 sentences randomly drawn from the dataset. We used the method of </a:t>
            </a:r>
            <a:r>
              <a:rPr lang="en-US" altLang="zh-HK" sz="2400" dirty="0">
                <a:solidFill>
                  <a:schemeClr val="tx1"/>
                </a:solidFill>
                <a:latin typeface="+mn-lt"/>
              </a:rPr>
              <a:t>translation ranking</a:t>
            </a:r>
            <a:r>
              <a:rPr lang="en-US" altLang="zh-HK" sz="2400" dirty="0">
                <a:solidFill>
                  <a:schemeClr val="tx2"/>
                </a:solidFill>
                <a:latin typeface="+mn-lt"/>
              </a:rPr>
              <a:t> (see, for example, </a:t>
            </a:r>
            <a:r>
              <a:rPr lang="en-US" altLang="zh-HK" sz="2400" dirty="0" err="1">
                <a:solidFill>
                  <a:schemeClr val="tx2"/>
                </a:solidFill>
                <a:latin typeface="+mn-lt"/>
              </a:rPr>
              <a:t>Toral</a:t>
            </a:r>
            <a:r>
              <a:rPr lang="en-US" altLang="zh-HK" sz="2400" dirty="0">
                <a:solidFill>
                  <a:schemeClr val="tx2"/>
                </a:solidFill>
                <a:latin typeface="+mn-lt"/>
              </a:rPr>
              <a:t> &amp; Way (2018)), which has been a common way of conducting human assessment of automatic translation system in machine translation competitions in recent </a:t>
            </a:r>
            <a:r>
              <a:rPr lang="en-US" altLang="zh-HK" sz="2400" dirty="0" smtClean="0">
                <a:solidFill>
                  <a:schemeClr val="tx2"/>
                </a:solidFill>
                <a:latin typeface="+mn-lt"/>
              </a:rPr>
              <a:t>years.</a:t>
            </a:r>
            <a:endParaRPr lang="en-US" sz="2400" dirty="0">
              <a:solidFill>
                <a:schemeClr val="tx2"/>
              </a:solidFill>
              <a:latin typeface="+mn-lt"/>
            </a:endParaRPr>
          </a:p>
        </p:txBody>
      </p:sp>
    </p:spTree>
    <p:extLst>
      <p:ext uri="{BB962C8B-B14F-4D97-AF65-F5344CB8AC3E}">
        <p14:creationId xmlns:p14="http://schemas.microsoft.com/office/powerpoint/2010/main" val="2219917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7">
                                            <p:txEl>
                                              <p:pRg st="0" end="0"/>
                                            </p:txEl>
                                          </p:spTgt>
                                        </p:tgtEl>
                                        <p:attrNameLst>
                                          <p:attrName>style.visibility</p:attrName>
                                        </p:attrNameLst>
                                      </p:cBhvr>
                                      <p:to>
                                        <p:strVal val="visible"/>
                                      </p:to>
                                    </p:set>
                                    <p:animEffect transition="in" filter="fade">
                                      <p:cBhvr>
                                        <p:cTn id="7" dur="1"/>
                                        <p:tgtEl>
                                          <p:spTgt spid="2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lded Corner 30">
            <a:extLst>
              <a:ext uri="{FF2B5EF4-FFF2-40B4-BE49-F238E27FC236}">
                <a16:creationId xmlns:a16="http://schemas.microsoft.com/office/drawing/2014/main" xmlns="" id="{C13F4F28-F43D-46B2-AB23-87756D088191}"/>
              </a:ext>
            </a:extLst>
          </p:cNvPr>
          <p:cNvSpPr/>
          <p:nvPr/>
        </p:nvSpPr>
        <p:spPr>
          <a:xfrm>
            <a:off x="2383572" y="3024776"/>
            <a:ext cx="1051965" cy="1366809"/>
          </a:xfrm>
          <a:prstGeom prst="foldedCorner">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HK" sz="1200" dirty="0">
                <a:cs typeface="Arial" panose="020B0604020202020204" pitchFamily="34" charset="0"/>
              </a:rPr>
              <a:t>Translation </a:t>
            </a:r>
          </a:p>
          <a:p>
            <a:pPr algn="ctr"/>
            <a:r>
              <a:rPr lang="en-US" altLang="zh-HK" sz="1200" dirty="0">
                <a:cs typeface="Arial" panose="020B0604020202020204" pitchFamily="34" charset="0"/>
              </a:rPr>
              <a:t>C</a:t>
            </a:r>
          </a:p>
          <a:p>
            <a:pPr algn="ctr"/>
            <a:endParaRPr lang="en-US" altLang="zh-HK" sz="1200" dirty="0">
              <a:cs typeface="Arial" panose="020B0604020202020204" pitchFamily="34" charset="0"/>
            </a:endParaRPr>
          </a:p>
          <a:p>
            <a:pPr algn="ctr"/>
            <a:endParaRPr lang="en-US" altLang="zh-HK" sz="1200" dirty="0">
              <a:cs typeface="Arial" panose="020B0604020202020204" pitchFamily="34" charset="0"/>
            </a:endParaRPr>
          </a:p>
          <a:p>
            <a:pPr algn="ctr"/>
            <a:endParaRPr lang="en-US" altLang="zh-HK" sz="1200" dirty="0">
              <a:cs typeface="Arial" panose="020B0604020202020204" pitchFamily="34" charset="0"/>
            </a:endParaRPr>
          </a:p>
          <a:p>
            <a:pPr algn="ctr"/>
            <a:endParaRPr lang="en-US" altLang="zh-HK" sz="1200" dirty="0">
              <a:cs typeface="Arial" panose="020B0604020202020204" pitchFamily="34" charset="0"/>
            </a:endParaRPr>
          </a:p>
        </p:txBody>
      </p:sp>
      <p:sp>
        <p:nvSpPr>
          <p:cNvPr id="2" name="標題 1">
            <a:extLst>
              <a:ext uri="{FF2B5EF4-FFF2-40B4-BE49-F238E27FC236}">
                <a16:creationId xmlns:a16="http://schemas.microsoft.com/office/drawing/2014/main" xmlns="" id="{76BDF57A-7A11-439B-8E74-5898616BF975}"/>
              </a:ext>
            </a:extLst>
          </p:cNvPr>
          <p:cNvSpPr>
            <a:spLocks noGrp="1"/>
          </p:cNvSpPr>
          <p:nvPr>
            <p:ph type="title"/>
          </p:nvPr>
        </p:nvSpPr>
        <p:spPr>
          <a:xfrm>
            <a:off x="311700" y="593367"/>
            <a:ext cx="8520600" cy="831300"/>
          </a:xfrm>
        </p:spPr>
        <p:txBody>
          <a:bodyPr/>
          <a:lstStyle/>
          <a:p>
            <a:r>
              <a:rPr lang="en-US" altLang="zh-HK" dirty="0">
                <a:latin typeface="+mn-lt"/>
              </a:rPr>
              <a:t>Human </a:t>
            </a:r>
            <a:r>
              <a:rPr lang="en-US" altLang="zh-TW" dirty="0" smtClean="0">
                <a:latin typeface="+mn-lt"/>
              </a:rPr>
              <a:t>E</a:t>
            </a:r>
            <a:r>
              <a:rPr lang="en-US" altLang="zh-HK" dirty="0" smtClean="0">
                <a:latin typeface="+mn-lt"/>
              </a:rPr>
              <a:t>valuation</a:t>
            </a:r>
            <a:endParaRPr lang="zh-HK" altLang="en-US" dirty="0">
              <a:latin typeface="+mn-lt"/>
            </a:endParaRPr>
          </a:p>
        </p:txBody>
      </p:sp>
      <p:sp>
        <p:nvSpPr>
          <p:cNvPr id="4" name="Folded Corner 30">
            <a:extLst>
              <a:ext uri="{FF2B5EF4-FFF2-40B4-BE49-F238E27FC236}">
                <a16:creationId xmlns:a16="http://schemas.microsoft.com/office/drawing/2014/main" xmlns="" id="{961C9F4A-CCFB-4E17-AA2B-332CD6095B08}"/>
              </a:ext>
            </a:extLst>
          </p:cNvPr>
          <p:cNvSpPr/>
          <p:nvPr/>
        </p:nvSpPr>
        <p:spPr>
          <a:xfrm>
            <a:off x="311700" y="3320307"/>
            <a:ext cx="1051965" cy="1366809"/>
          </a:xfrm>
          <a:prstGeom prst="foldedCorner">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HK" sz="1200" dirty="0">
                <a:cs typeface="Arial" panose="020B0604020202020204" pitchFamily="34" charset="0"/>
              </a:rPr>
              <a:t>ST</a:t>
            </a:r>
          </a:p>
        </p:txBody>
      </p:sp>
      <p:sp>
        <p:nvSpPr>
          <p:cNvPr id="7" name="Folded Corner 30">
            <a:extLst>
              <a:ext uri="{FF2B5EF4-FFF2-40B4-BE49-F238E27FC236}">
                <a16:creationId xmlns:a16="http://schemas.microsoft.com/office/drawing/2014/main" xmlns="" id="{268CB010-FAAA-4D27-BBB6-A649581D8148}"/>
              </a:ext>
            </a:extLst>
          </p:cNvPr>
          <p:cNvSpPr/>
          <p:nvPr/>
        </p:nvSpPr>
        <p:spPr>
          <a:xfrm>
            <a:off x="2120580" y="3469578"/>
            <a:ext cx="1051965" cy="1366809"/>
          </a:xfrm>
          <a:prstGeom prst="foldedCorner">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HK" sz="1200" dirty="0">
                <a:cs typeface="Arial" panose="020B0604020202020204" pitchFamily="34" charset="0"/>
              </a:rPr>
              <a:t>Translation B</a:t>
            </a:r>
          </a:p>
          <a:p>
            <a:pPr algn="ctr"/>
            <a:endParaRPr lang="en-US" altLang="zh-HK" sz="1200" dirty="0">
              <a:cs typeface="Arial" panose="020B0604020202020204" pitchFamily="34" charset="0"/>
            </a:endParaRPr>
          </a:p>
          <a:p>
            <a:pPr algn="ctr"/>
            <a:endParaRPr lang="en-US" altLang="zh-HK" sz="1200" dirty="0">
              <a:cs typeface="Arial" panose="020B0604020202020204" pitchFamily="34" charset="0"/>
            </a:endParaRPr>
          </a:p>
          <a:p>
            <a:pPr algn="ctr"/>
            <a:endParaRPr lang="en-US" altLang="zh-HK" sz="1200" dirty="0">
              <a:cs typeface="Arial" panose="020B0604020202020204" pitchFamily="34" charset="0"/>
            </a:endParaRPr>
          </a:p>
          <a:p>
            <a:pPr algn="ctr"/>
            <a:endParaRPr lang="en-US" altLang="zh-HK" sz="1200" dirty="0">
              <a:cs typeface="Arial" panose="020B0604020202020204" pitchFamily="34" charset="0"/>
            </a:endParaRPr>
          </a:p>
        </p:txBody>
      </p:sp>
      <p:sp>
        <p:nvSpPr>
          <p:cNvPr id="6" name="Folded Corner 30">
            <a:extLst>
              <a:ext uri="{FF2B5EF4-FFF2-40B4-BE49-F238E27FC236}">
                <a16:creationId xmlns:a16="http://schemas.microsoft.com/office/drawing/2014/main" xmlns="" id="{00A913D7-EAF9-4D50-9715-CFDF423B948A}"/>
              </a:ext>
            </a:extLst>
          </p:cNvPr>
          <p:cNvSpPr/>
          <p:nvPr/>
        </p:nvSpPr>
        <p:spPr>
          <a:xfrm>
            <a:off x="1857589" y="3927553"/>
            <a:ext cx="1051965" cy="1366809"/>
          </a:xfrm>
          <a:prstGeom prst="foldedCorner">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HK" sz="1200" dirty="0" smtClean="0">
                <a:cs typeface="Arial" panose="020B0604020202020204" pitchFamily="34" charset="0"/>
              </a:rPr>
              <a:t>Translation </a:t>
            </a:r>
            <a:r>
              <a:rPr lang="en-US" altLang="zh-HK" sz="1200" dirty="0">
                <a:cs typeface="Arial" panose="020B0604020202020204" pitchFamily="34" charset="0"/>
              </a:rPr>
              <a:t>A</a:t>
            </a:r>
          </a:p>
          <a:p>
            <a:pPr algn="ctr"/>
            <a:endParaRPr lang="en-US" altLang="zh-HK" sz="1200" dirty="0">
              <a:cs typeface="Arial" panose="020B0604020202020204" pitchFamily="34" charset="0"/>
            </a:endParaRPr>
          </a:p>
          <a:p>
            <a:pPr algn="ctr"/>
            <a:endParaRPr lang="en-US" altLang="zh-HK" sz="1200" dirty="0">
              <a:cs typeface="Arial" panose="020B0604020202020204" pitchFamily="34" charset="0"/>
            </a:endParaRPr>
          </a:p>
        </p:txBody>
      </p:sp>
      <p:sp>
        <p:nvSpPr>
          <p:cNvPr id="9" name="箭號: 向右 8">
            <a:extLst>
              <a:ext uri="{FF2B5EF4-FFF2-40B4-BE49-F238E27FC236}">
                <a16:creationId xmlns:a16="http://schemas.microsoft.com/office/drawing/2014/main" xmlns="" id="{24760322-DC2C-4079-923E-405D73B13F94}"/>
              </a:ext>
            </a:extLst>
          </p:cNvPr>
          <p:cNvSpPr/>
          <p:nvPr/>
        </p:nvSpPr>
        <p:spPr>
          <a:xfrm>
            <a:off x="3606573" y="3713970"/>
            <a:ext cx="515815" cy="42203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10" name="Folded Corner 30">
            <a:extLst>
              <a:ext uri="{FF2B5EF4-FFF2-40B4-BE49-F238E27FC236}">
                <a16:creationId xmlns:a16="http://schemas.microsoft.com/office/drawing/2014/main" xmlns="" id="{947D5988-B1B6-41E2-B129-B87879590627}"/>
              </a:ext>
            </a:extLst>
          </p:cNvPr>
          <p:cNvSpPr/>
          <p:nvPr/>
        </p:nvSpPr>
        <p:spPr>
          <a:xfrm>
            <a:off x="5167056" y="1424667"/>
            <a:ext cx="1051965" cy="1366809"/>
          </a:xfrm>
          <a:prstGeom prst="foldedCorner">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HK" sz="1200" dirty="0">
                <a:cs typeface="Arial" panose="020B0604020202020204" pitchFamily="34" charset="0"/>
              </a:rPr>
              <a:t>Translation A</a:t>
            </a:r>
          </a:p>
          <a:p>
            <a:pPr algn="ctr"/>
            <a:endParaRPr lang="en-US" altLang="zh-HK" sz="1200" dirty="0">
              <a:cs typeface="Arial" panose="020B0604020202020204" pitchFamily="34" charset="0"/>
            </a:endParaRPr>
          </a:p>
          <a:p>
            <a:pPr algn="ctr"/>
            <a:r>
              <a:rPr lang="en-US" altLang="zh-HK" sz="1600" b="1" dirty="0">
                <a:solidFill>
                  <a:srgbClr val="00B050"/>
                </a:solidFill>
                <a:sym typeface="Wingdings 2" panose="05020102010507070707" pitchFamily="18" charset="2"/>
              </a:rPr>
              <a:t></a:t>
            </a:r>
            <a:r>
              <a:rPr lang="en-US" altLang="zh-HK" sz="1600" dirty="0">
                <a:solidFill>
                  <a:srgbClr val="FF0000"/>
                </a:solidFill>
                <a:sym typeface="Wingdings 2" panose="05020102010507070707" pitchFamily="18" charset="2"/>
              </a:rPr>
              <a:t></a:t>
            </a:r>
            <a:endParaRPr lang="en-US" altLang="zh-HK" b="1" dirty="0">
              <a:solidFill>
                <a:srgbClr val="00B050"/>
              </a:solidFill>
              <a:cs typeface="Arial" panose="020B0604020202020204" pitchFamily="34" charset="0"/>
            </a:endParaRPr>
          </a:p>
        </p:txBody>
      </p:sp>
      <p:sp>
        <p:nvSpPr>
          <p:cNvPr id="13" name="Folded Corner 30">
            <a:extLst>
              <a:ext uri="{FF2B5EF4-FFF2-40B4-BE49-F238E27FC236}">
                <a16:creationId xmlns:a16="http://schemas.microsoft.com/office/drawing/2014/main" xmlns="" id="{DE644749-89EC-4669-8330-BAD08AD22A40}"/>
              </a:ext>
            </a:extLst>
          </p:cNvPr>
          <p:cNvSpPr/>
          <p:nvPr/>
        </p:nvSpPr>
        <p:spPr>
          <a:xfrm>
            <a:off x="6734835" y="1442251"/>
            <a:ext cx="1051965" cy="1366809"/>
          </a:xfrm>
          <a:prstGeom prst="foldedCorner">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ltLang="zh-HK" sz="1200" dirty="0">
              <a:cs typeface="Arial" panose="020B0604020202020204" pitchFamily="34" charset="0"/>
            </a:endParaRPr>
          </a:p>
          <a:p>
            <a:pPr algn="ctr"/>
            <a:endParaRPr lang="en-US" altLang="zh-HK" sz="1200" dirty="0">
              <a:cs typeface="Arial" panose="020B0604020202020204" pitchFamily="34" charset="0"/>
            </a:endParaRPr>
          </a:p>
          <a:p>
            <a:pPr algn="ctr"/>
            <a:r>
              <a:rPr lang="en-US" altLang="zh-HK" sz="1200" dirty="0">
                <a:cs typeface="Arial" panose="020B0604020202020204" pitchFamily="34" charset="0"/>
              </a:rPr>
              <a:t>Translation B</a:t>
            </a:r>
          </a:p>
          <a:p>
            <a:pPr algn="ctr"/>
            <a:endParaRPr lang="en-US" altLang="zh-HK" sz="1200" dirty="0">
              <a:cs typeface="Arial" panose="020B0604020202020204" pitchFamily="34" charset="0"/>
            </a:endParaRPr>
          </a:p>
          <a:p>
            <a:pPr algn="ctr"/>
            <a:r>
              <a:rPr lang="en-US" altLang="zh-HK" sz="1600" b="1" dirty="0">
                <a:solidFill>
                  <a:srgbClr val="00B050"/>
                </a:solidFill>
                <a:sym typeface="Wingdings 2" panose="05020102010507070707" pitchFamily="18" charset="2"/>
              </a:rPr>
              <a:t></a:t>
            </a:r>
            <a:r>
              <a:rPr lang="en-US" altLang="zh-HK" sz="1600" dirty="0">
                <a:solidFill>
                  <a:srgbClr val="FF0000"/>
                </a:solidFill>
                <a:sym typeface="Wingdings 2" panose="05020102010507070707" pitchFamily="18" charset="2"/>
              </a:rPr>
              <a:t></a:t>
            </a:r>
            <a:endParaRPr lang="en-US" altLang="zh-HK" sz="1600" dirty="0">
              <a:solidFill>
                <a:srgbClr val="FF0000"/>
              </a:solidFill>
              <a:cs typeface="Arial" panose="020B0604020202020204" pitchFamily="34" charset="0"/>
            </a:endParaRPr>
          </a:p>
          <a:p>
            <a:pPr algn="ctr"/>
            <a:endParaRPr lang="en-US" altLang="zh-HK" sz="1200" dirty="0">
              <a:cs typeface="Arial" panose="020B0604020202020204" pitchFamily="34" charset="0"/>
            </a:endParaRPr>
          </a:p>
          <a:p>
            <a:pPr algn="ctr"/>
            <a:endParaRPr lang="en-US" altLang="zh-HK" sz="1200" dirty="0">
              <a:cs typeface="Arial" panose="020B0604020202020204" pitchFamily="34" charset="0"/>
            </a:endParaRPr>
          </a:p>
        </p:txBody>
      </p:sp>
      <p:sp>
        <p:nvSpPr>
          <p:cNvPr id="15" name="星形: 八角 14">
            <a:extLst>
              <a:ext uri="{FF2B5EF4-FFF2-40B4-BE49-F238E27FC236}">
                <a16:creationId xmlns:a16="http://schemas.microsoft.com/office/drawing/2014/main" xmlns="" id="{A39495A9-6704-40CA-A974-8C7CD67D2F99}"/>
              </a:ext>
            </a:extLst>
          </p:cNvPr>
          <p:cNvSpPr/>
          <p:nvPr/>
        </p:nvSpPr>
        <p:spPr>
          <a:xfrm>
            <a:off x="5541417" y="2682561"/>
            <a:ext cx="808893" cy="627185"/>
          </a:xfrm>
          <a:prstGeom prst="star8">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HK" sz="1100" b="1" dirty="0">
                <a:solidFill>
                  <a:srgbClr val="FF0000"/>
                </a:solidFill>
              </a:rPr>
              <a:t>Rank1</a:t>
            </a:r>
            <a:endParaRPr lang="zh-HK" altLang="en-US" sz="1100" b="1" dirty="0">
              <a:solidFill>
                <a:srgbClr val="FF0000"/>
              </a:solidFill>
            </a:endParaRPr>
          </a:p>
        </p:txBody>
      </p:sp>
      <p:sp>
        <p:nvSpPr>
          <p:cNvPr id="20" name="星形: 八角 19">
            <a:extLst>
              <a:ext uri="{FF2B5EF4-FFF2-40B4-BE49-F238E27FC236}">
                <a16:creationId xmlns:a16="http://schemas.microsoft.com/office/drawing/2014/main" xmlns="" id="{32A9A5FC-E0DA-4CBC-B06E-C578C0C00677}"/>
              </a:ext>
            </a:extLst>
          </p:cNvPr>
          <p:cNvSpPr/>
          <p:nvPr/>
        </p:nvSpPr>
        <p:spPr>
          <a:xfrm>
            <a:off x="7324487" y="2682560"/>
            <a:ext cx="808893" cy="627185"/>
          </a:xfrm>
          <a:prstGeom prst="star8">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HK" sz="1100" b="1" dirty="0">
                <a:solidFill>
                  <a:srgbClr val="FF0000"/>
                </a:solidFill>
              </a:rPr>
              <a:t>Rank2</a:t>
            </a:r>
            <a:endParaRPr lang="zh-HK" altLang="en-US" sz="1100" b="1" dirty="0">
              <a:solidFill>
                <a:srgbClr val="FF0000"/>
              </a:solidFill>
            </a:endParaRPr>
          </a:p>
        </p:txBody>
      </p:sp>
      <p:sp>
        <p:nvSpPr>
          <p:cNvPr id="21" name="Folded Corner 30">
            <a:extLst>
              <a:ext uri="{FF2B5EF4-FFF2-40B4-BE49-F238E27FC236}">
                <a16:creationId xmlns:a16="http://schemas.microsoft.com/office/drawing/2014/main" xmlns="" id="{8B2BBCE2-3806-40CD-B6BB-12A0ECAF154E}"/>
              </a:ext>
            </a:extLst>
          </p:cNvPr>
          <p:cNvSpPr/>
          <p:nvPr/>
        </p:nvSpPr>
        <p:spPr>
          <a:xfrm>
            <a:off x="4367581" y="4023299"/>
            <a:ext cx="1051965" cy="1366809"/>
          </a:xfrm>
          <a:prstGeom prst="foldedCorner">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HK" sz="1200" dirty="0">
                <a:cs typeface="Arial" panose="020B0604020202020204" pitchFamily="34" charset="0"/>
              </a:rPr>
              <a:t>Translation A</a:t>
            </a:r>
          </a:p>
          <a:p>
            <a:pPr algn="ctr"/>
            <a:endParaRPr lang="en-US" altLang="zh-HK" sz="1200" dirty="0">
              <a:cs typeface="Arial" panose="020B0604020202020204" pitchFamily="34" charset="0"/>
            </a:endParaRPr>
          </a:p>
          <a:p>
            <a:pPr algn="ctr"/>
            <a:r>
              <a:rPr lang="en-US" altLang="zh-HK" sz="1600" b="1" dirty="0">
                <a:solidFill>
                  <a:srgbClr val="00B050"/>
                </a:solidFill>
                <a:sym typeface="Wingdings 2" panose="05020102010507070707" pitchFamily="18" charset="2"/>
              </a:rPr>
              <a:t></a:t>
            </a:r>
            <a:r>
              <a:rPr lang="en-US" altLang="zh-HK" sz="1600" dirty="0">
                <a:solidFill>
                  <a:srgbClr val="FF0000"/>
                </a:solidFill>
                <a:sym typeface="Wingdings 2" panose="05020102010507070707" pitchFamily="18" charset="2"/>
              </a:rPr>
              <a:t></a:t>
            </a:r>
            <a:endParaRPr lang="en-US" altLang="zh-HK" sz="1600" b="1" dirty="0">
              <a:solidFill>
                <a:srgbClr val="00B050"/>
              </a:solidFill>
              <a:cs typeface="Arial" panose="020B0604020202020204" pitchFamily="34" charset="0"/>
            </a:endParaRPr>
          </a:p>
        </p:txBody>
      </p:sp>
      <p:sp>
        <p:nvSpPr>
          <p:cNvPr id="22" name="Folded Corner 30">
            <a:extLst>
              <a:ext uri="{FF2B5EF4-FFF2-40B4-BE49-F238E27FC236}">
                <a16:creationId xmlns:a16="http://schemas.microsoft.com/office/drawing/2014/main" xmlns="" id="{4CE477CE-81E7-450D-8D74-4453871845F0}"/>
              </a:ext>
            </a:extLst>
          </p:cNvPr>
          <p:cNvSpPr/>
          <p:nvPr/>
        </p:nvSpPr>
        <p:spPr>
          <a:xfrm>
            <a:off x="5935360" y="4040883"/>
            <a:ext cx="1051965" cy="1366809"/>
          </a:xfrm>
          <a:prstGeom prst="foldedCorner">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ltLang="zh-HK" sz="1200" dirty="0">
              <a:cs typeface="Arial" panose="020B0604020202020204" pitchFamily="34" charset="0"/>
            </a:endParaRPr>
          </a:p>
          <a:p>
            <a:pPr algn="ctr"/>
            <a:r>
              <a:rPr lang="en-US" altLang="zh-HK" sz="1200" dirty="0">
                <a:cs typeface="Arial" panose="020B0604020202020204" pitchFamily="34" charset="0"/>
              </a:rPr>
              <a:t>Translation B</a:t>
            </a:r>
          </a:p>
          <a:p>
            <a:pPr algn="ctr"/>
            <a:endParaRPr lang="en-US" altLang="zh-HK" sz="1200" dirty="0">
              <a:cs typeface="Arial" panose="020B0604020202020204" pitchFamily="34" charset="0"/>
            </a:endParaRPr>
          </a:p>
          <a:p>
            <a:pPr algn="ctr"/>
            <a:r>
              <a:rPr lang="en-US" altLang="zh-HK" sz="1600" b="1" dirty="0">
                <a:solidFill>
                  <a:srgbClr val="00B050"/>
                </a:solidFill>
                <a:sym typeface="Wingdings 2" panose="05020102010507070707" pitchFamily="18" charset="2"/>
              </a:rPr>
              <a:t></a:t>
            </a:r>
            <a:r>
              <a:rPr lang="en-US" altLang="zh-HK" sz="1600" dirty="0">
                <a:solidFill>
                  <a:srgbClr val="FF0000"/>
                </a:solidFill>
                <a:sym typeface="Wingdings 2" panose="05020102010507070707" pitchFamily="18" charset="2"/>
              </a:rPr>
              <a:t></a:t>
            </a:r>
            <a:endParaRPr lang="en-US" altLang="zh-HK" sz="1600" dirty="0">
              <a:cs typeface="Arial" panose="020B0604020202020204" pitchFamily="34" charset="0"/>
            </a:endParaRPr>
          </a:p>
          <a:p>
            <a:pPr algn="ctr"/>
            <a:endParaRPr lang="en-US" altLang="zh-HK" sz="1200" dirty="0">
              <a:cs typeface="Arial" panose="020B0604020202020204" pitchFamily="34" charset="0"/>
            </a:endParaRPr>
          </a:p>
        </p:txBody>
      </p:sp>
      <p:sp>
        <p:nvSpPr>
          <p:cNvPr id="23" name="星形: 八角 22">
            <a:extLst>
              <a:ext uri="{FF2B5EF4-FFF2-40B4-BE49-F238E27FC236}">
                <a16:creationId xmlns:a16="http://schemas.microsoft.com/office/drawing/2014/main" xmlns="" id="{0BE06CBE-368D-4F08-AB30-9AE4D5880C59}"/>
              </a:ext>
            </a:extLst>
          </p:cNvPr>
          <p:cNvSpPr/>
          <p:nvPr/>
        </p:nvSpPr>
        <p:spPr>
          <a:xfrm>
            <a:off x="4741942" y="5281193"/>
            <a:ext cx="808893" cy="627185"/>
          </a:xfrm>
          <a:prstGeom prst="star8">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HK" sz="1100" b="1" dirty="0">
                <a:solidFill>
                  <a:srgbClr val="FF0000"/>
                </a:solidFill>
              </a:rPr>
              <a:t>Rank1</a:t>
            </a:r>
            <a:endParaRPr lang="zh-HK" altLang="en-US" sz="1100" b="1" dirty="0">
              <a:solidFill>
                <a:srgbClr val="FF0000"/>
              </a:solidFill>
            </a:endParaRPr>
          </a:p>
        </p:txBody>
      </p:sp>
      <p:sp>
        <p:nvSpPr>
          <p:cNvPr id="24" name="星形: 八角 23">
            <a:extLst>
              <a:ext uri="{FF2B5EF4-FFF2-40B4-BE49-F238E27FC236}">
                <a16:creationId xmlns:a16="http://schemas.microsoft.com/office/drawing/2014/main" xmlns="" id="{0896555D-0B93-419E-B6BA-606C32C518DC}"/>
              </a:ext>
            </a:extLst>
          </p:cNvPr>
          <p:cNvSpPr/>
          <p:nvPr/>
        </p:nvSpPr>
        <p:spPr>
          <a:xfrm>
            <a:off x="6525012" y="5281190"/>
            <a:ext cx="808893" cy="627185"/>
          </a:xfrm>
          <a:prstGeom prst="star8">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HK" sz="1100" b="1" dirty="0">
                <a:solidFill>
                  <a:srgbClr val="FF0000"/>
                </a:solidFill>
              </a:rPr>
              <a:t>Rank1</a:t>
            </a:r>
            <a:endParaRPr lang="zh-HK" altLang="en-US" sz="1100" b="1" dirty="0">
              <a:solidFill>
                <a:srgbClr val="FF0000"/>
              </a:solidFill>
            </a:endParaRPr>
          </a:p>
        </p:txBody>
      </p:sp>
      <p:sp>
        <p:nvSpPr>
          <p:cNvPr id="26" name="Folded Corner 30">
            <a:extLst>
              <a:ext uri="{FF2B5EF4-FFF2-40B4-BE49-F238E27FC236}">
                <a16:creationId xmlns:a16="http://schemas.microsoft.com/office/drawing/2014/main" xmlns="" id="{8E78FF20-B2F5-4E29-88DD-B383C238BAAF}"/>
              </a:ext>
            </a:extLst>
          </p:cNvPr>
          <p:cNvSpPr/>
          <p:nvPr/>
        </p:nvSpPr>
        <p:spPr>
          <a:xfrm>
            <a:off x="7576977" y="4023298"/>
            <a:ext cx="1051965" cy="1366809"/>
          </a:xfrm>
          <a:prstGeom prst="foldedCorner">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ltLang="zh-HK" sz="1200" dirty="0">
              <a:cs typeface="Arial" panose="020B0604020202020204" pitchFamily="34" charset="0"/>
            </a:endParaRPr>
          </a:p>
          <a:p>
            <a:pPr algn="ctr"/>
            <a:endParaRPr lang="en-US" altLang="zh-HK" sz="1200" dirty="0">
              <a:cs typeface="Arial" panose="020B0604020202020204" pitchFamily="34" charset="0"/>
            </a:endParaRPr>
          </a:p>
          <a:p>
            <a:pPr algn="ctr"/>
            <a:endParaRPr lang="en-US" altLang="zh-HK" sz="1200" dirty="0">
              <a:cs typeface="Arial" panose="020B0604020202020204" pitchFamily="34" charset="0"/>
            </a:endParaRPr>
          </a:p>
          <a:p>
            <a:pPr algn="ctr"/>
            <a:r>
              <a:rPr lang="en-US" altLang="zh-HK" sz="1200" dirty="0">
                <a:cs typeface="Arial" panose="020B0604020202020204" pitchFamily="34" charset="0"/>
              </a:rPr>
              <a:t>Translation C</a:t>
            </a:r>
          </a:p>
          <a:p>
            <a:pPr algn="ctr"/>
            <a:endParaRPr lang="en-US" altLang="zh-HK" sz="1200" dirty="0">
              <a:cs typeface="Arial" panose="020B0604020202020204" pitchFamily="34" charset="0"/>
            </a:endParaRPr>
          </a:p>
          <a:p>
            <a:pPr algn="ctr"/>
            <a:r>
              <a:rPr lang="en-US" altLang="zh-HK" sz="1600" b="1" dirty="0">
                <a:solidFill>
                  <a:srgbClr val="00B050"/>
                </a:solidFill>
                <a:sym typeface="Wingdings 2" panose="05020102010507070707" pitchFamily="18" charset="2"/>
              </a:rPr>
              <a:t></a:t>
            </a:r>
            <a:r>
              <a:rPr lang="en-US" altLang="zh-HK" sz="1600" dirty="0">
                <a:solidFill>
                  <a:srgbClr val="FF0000"/>
                </a:solidFill>
                <a:sym typeface="Wingdings 2" panose="05020102010507070707" pitchFamily="18" charset="2"/>
              </a:rPr>
              <a:t></a:t>
            </a:r>
            <a:endParaRPr lang="en-US" altLang="zh-HK" sz="1600" dirty="0">
              <a:cs typeface="Arial" panose="020B0604020202020204" pitchFamily="34" charset="0"/>
            </a:endParaRPr>
          </a:p>
          <a:p>
            <a:pPr algn="ctr"/>
            <a:endParaRPr lang="en-US" altLang="zh-HK" sz="1200" dirty="0">
              <a:cs typeface="Arial" panose="020B0604020202020204" pitchFamily="34" charset="0"/>
            </a:endParaRPr>
          </a:p>
          <a:p>
            <a:pPr algn="ctr"/>
            <a:endParaRPr lang="en-US" altLang="zh-HK" sz="1200" dirty="0">
              <a:cs typeface="Arial" panose="020B0604020202020204" pitchFamily="34" charset="0"/>
            </a:endParaRPr>
          </a:p>
          <a:p>
            <a:pPr algn="ctr"/>
            <a:endParaRPr lang="en-US" altLang="zh-HK" sz="1200" dirty="0">
              <a:cs typeface="Arial" panose="020B0604020202020204" pitchFamily="34" charset="0"/>
            </a:endParaRPr>
          </a:p>
        </p:txBody>
      </p:sp>
      <p:sp>
        <p:nvSpPr>
          <p:cNvPr id="27" name="星形: 八角 26">
            <a:extLst>
              <a:ext uri="{FF2B5EF4-FFF2-40B4-BE49-F238E27FC236}">
                <a16:creationId xmlns:a16="http://schemas.microsoft.com/office/drawing/2014/main" xmlns="" id="{669791C4-2251-412C-8720-4B427DD85DBD}"/>
              </a:ext>
            </a:extLst>
          </p:cNvPr>
          <p:cNvSpPr/>
          <p:nvPr/>
        </p:nvSpPr>
        <p:spPr>
          <a:xfrm>
            <a:off x="8224495" y="5281189"/>
            <a:ext cx="808893" cy="627185"/>
          </a:xfrm>
          <a:prstGeom prst="star8">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HK" sz="1100" b="1" dirty="0">
                <a:solidFill>
                  <a:srgbClr val="FF0000"/>
                </a:solidFill>
              </a:rPr>
              <a:t>Rank2</a:t>
            </a:r>
            <a:endParaRPr lang="zh-HK" altLang="en-US" sz="1100" b="1" dirty="0">
              <a:solidFill>
                <a:srgbClr val="FF0000"/>
              </a:solidFill>
            </a:endParaRPr>
          </a:p>
        </p:txBody>
      </p:sp>
      <p:sp>
        <p:nvSpPr>
          <p:cNvPr id="28" name="文字方塊 27">
            <a:extLst>
              <a:ext uri="{FF2B5EF4-FFF2-40B4-BE49-F238E27FC236}">
                <a16:creationId xmlns:a16="http://schemas.microsoft.com/office/drawing/2014/main" xmlns="" id="{2D98F355-B226-48C1-A348-FA35FB1911D0}"/>
              </a:ext>
            </a:extLst>
          </p:cNvPr>
          <p:cNvSpPr txBox="1"/>
          <p:nvPr/>
        </p:nvSpPr>
        <p:spPr>
          <a:xfrm>
            <a:off x="1363665" y="3668893"/>
            <a:ext cx="756916" cy="307777"/>
          </a:xfrm>
          <a:prstGeom prst="rect">
            <a:avLst/>
          </a:prstGeom>
          <a:noFill/>
        </p:spPr>
        <p:txBody>
          <a:bodyPr wrap="square" rtlCol="0">
            <a:spAutoFit/>
          </a:bodyPr>
          <a:lstStyle/>
          <a:p>
            <a:r>
              <a:rPr lang="en-US" altLang="zh-HK" dirty="0">
                <a:solidFill>
                  <a:srgbClr val="FF0000"/>
                </a:solidFill>
              </a:rPr>
              <a:t>VS</a:t>
            </a:r>
            <a:endParaRPr lang="zh-HK" altLang="en-US" dirty="0">
              <a:solidFill>
                <a:srgbClr val="FF0000"/>
              </a:solidFill>
            </a:endParaRPr>
          </a:p>
        </p:txBody>
      </p:sp>
      <p:sp>
        <p:nvSpPr>
          <p:cNvPr id="29" name="文字方塊 28">
            <a:extLst>
              <a:ext uri="{FF2B5EF4-FFF2-40B4-BE49-F238E27FC236}">
                <a16:creationId xmlns:a16="http://schemas.microsoft.com/office/drawing/2014/main" xmlns="" id="{05D0DF80-BB3C-4DCD-9B3A-B4B4EA6C063E}"/>
              </a:ext>
            </a:extLst>
          </p:cNvPr>
          <p:cNvSpPr txBox="1"/>
          <p:nvPr/>
        </p:nvSpPr>
        <p:spPr>
          <a:xfrm>
            <a:off x="419299" y="2077444"/>
            <a:ext cx="2876580" cy="954107"/>
          </a:xfrm>
          <a:prstGeom prst="rect">
            <a:avLst/>
          </a:prstGeom>
          <a:noFill/>
        </p:spPr>
        <p:txBody>
          <a:bodyPr wrap="square" rtlCol="0">
            <a:spAutoFit/>
          </a:bodyPr>
          <a:lstStyle/>
          <a:p>
            <a:pPr algn="ctr"/>
            <a:r>
              <a:rPr lang="en-US" altLang="zh-HK" b="1" i="1" dirty="0" smtClean="0">
                <a:solidFill>
                  <a:schemeClr val="accent5"/>
                </a:solidFill>
              </a:rPr>
              <a:t>- Preservation </a:t>
            </a:r>
            <a:r>
              <a:rPr lang="en-US" altLang="zh-HK" b="1" i="1" dirty="0">
                <a:solidFill>
                  <a:schemeClr val="accent5"/>
                </a:solidFill>
              </a:rPr>
              <a:t>of information?</a:t>
            </a:r>
          </a:p>
          <a:p>
            <a:pPr algn="ctr"/>
            <a:r>
              <a:rPr lang="en-US" altLang="zh-HK" b="1" i="1" dirty="0" smtClean="0">
                <a:solidFill>
                  <a:schemeClr val="accent5"/>
                </a:solidFill>
              </a:rPr>
              <a:t>- Number </a:t>
            </a:r>
            <a:r>
              <a:rPr lang="en-US" altLang="zh-HK" b="1" i="1" dirty="0">
                <a:solidFill>
                  <a:schemeClr val="accent5"/>
                </a:solidFill>
              </a:rPr>
              <a:t>of </a:t>
            </a:r>
            <a:r>
              <a:rPr lang="en-US" altLang="zh-HK" b="1" i="1" dirty="0" smtClean="0">
                <a:solidFill>
                  <a:schemeClr val="accent5"/>
                </a:solidFill>
              </a:rPr>
              <a:t>errors?</a:t>
            </a:r>
            <a:endParaRPr lang="en-US" altLang="zh-HK" b="1" i="1" dirty="0">
              <a:solidFill>
                <a:schemeClr val="accent5"/>
              </a:solidFill>
            </a:endParaRPr>
          </a:p>
          <a:p>
            <a:pPr algn="ctr"/>
            <a:r>
              <a:rPr lang="en-US" altLang="zh-HK" b="1" i="1" dirty="0" smtClean="0">
                <a:solidFill>
                  <a:schemeClr val="accent5"/>
                </a:solidFill>
              </a:rPr>
              <a:t>- Naturalness?</a:t>
            </a:r>
            <a:endParaRPr lang="en-US" altLang="zh-HK" b="1" i="1" dirty="0">
              <a:solidFill>
                <a:schemeClr val="accent5"/>
              </a:solidFill>
            </a:endParaRPr>
          </a:p>
          <a:p>
            <a:endParaRPr lang="zh-HK" altLang="en-US" dirty="0"/>
          </a:p>
        </p:txBody>
      </p:sp>
      <p:sp>
        <p:nvSpPr>
          <p:cNvPr id="30" name="文字方塊 29">
            <a:extLst>
              <a:ext uri="{FF2B5EF4-FFF2-40B4-BE49-F238E27FC236}">
                <a16:creationId xmlns:a16="http://schemas.microsoft.com/office/drawing/2014/main" xmlns="" id="{1806A596-2F73-4703-B1CC-CA267E92C0D7}"/>
              </a:ext>
            </a:extLst>
          </p:cNvPr>
          <p:cNvSpPr txBox="1"/>
          <p:nvPr/>
        </p:nvSpPr>
        <p:spPr>
          <a:xfrm>
            <a:off x="6230409" y="3424310"/>
            <a:ext cx="756916" cy="307777"/>
          </a:xfrm>
          <a:prstGeom prst="rect">
            <a:avLst/>
          </a:prstGeom>
          <a:noFill/>
        </p:spPr>
        <p:txBody>
          <a:bodyPr wrap="square" rtlCol="0">
            <a:spAutoFit/>
          </a:bodyPr>
          <a:lstStyle/>
          <a:p>
            <a:r>
              <a:rPr lang="en-US" altLang="zh-HK" b="1" dirty="0">
                <a:solidFill>
                  <a:schemeClr val="accent5"/>
                </a:solidFill>
              </a:rPr>
              <a:t>OR</a:t>
            </a:r>
            <a:endParaRPr lang="zh-HK" altLang="en-US" b="1" dirty="0">
              <a:solidFill>
                <a:schemeClr val="accent5"/>
              </a:solidFill>
            </a:endParaRPr>
          </a:p>
        </p:txBody>
      </p:sp>
    </p:spTree>
    <p:extLst>
      <p:ext uri="{BB962C8B-B14F-4D97-AF65-F5344CB8AC3E}">
        <p14:creationId xmlns:p14="http://schemas.microsoft.com/office/powerpoint/2010/main" val="1650551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4" grpId="0" animBg="1"/>
      <p:bldP spid="7" grpId="0" animBg="1"/>
      <p:bldP spid="6" grpId="0" animBg="1"/>
      <p:bldP spid="10" grpId="0" animBg="1"/>
      <p:bldP spid="13" grpId="0" animBg="1"/>
      <p:bldP spid="21" grpId="0" animBg="1"/>
      <p:bldP spid="22" grpId="0" animBg="1"/>
      <p:bldP spid="26"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42AB9455-5AA4-43B9-BC78-5EA757945298}"/>
              </a:ext>
            </a:extLst>
          </p:cNvPr>
          <p:cNvSpPr>
            <a:spLocks noGrp="1"/>
          </p:cNvSpPr>
          <p:nvPr>
            <p:ph type="title"/>
          </p:nvPr>
        </p:nvSpPr>
        <p:spPr/>
        <p:txBody>
          <a:bodyPr/>
          <a:lstStyle/>
          <a:p>
            <a:r>
              <a:rPr lang="en-US" altLang="zh-HK" dirty="0">
                <a:latin typeface="+mn-lt"/>
              </a:rPr>
              <a:t>Result of </a:t>
            </a:r>
            <a:r>
              <a:rPr lang="en-US" altLang="zh-TW" dirty="0" smtClean="0">
                <a:latin typeface="+mn-lt"/>
              </a:rPr>
              <a:t>H</a:t>
            </a:r>
            <a:r>
              <a:rPr lang="en-US" altLang="zh-HK" dirty="0" smtClean="0">
                <a:latin typeface="+mn-lt"/>
              </a:rPr>
              <a:t>uman </a:t>
            </a:r>
            <a:r>
              <a:rPr lang="en-US" altLang="zh-HK" dirty="0">
                <a:latin typeface="+mn-lt"/>
              </a:rPr>
              <a:t>R</a:t>
            </a:r>
            <a:r>
              <a:rPr lang="en-US" altLang="zh-HK" dirty="0" smtClean="0">
                <a:latin typeface="+mn-lt"/>
              </a:rPr>
              <a:t>anking </a:t>
            </a:r>
            <a:endParaRPr lang="zh-HK" altLang="en-US" dirty="0">
              <a:latin typeface="+mn-lt"/>
            </a:endParaRPr>
          </a:p>
        </p:txBody>
      </p:sp>
      <p:graphicFrame>
        <p:nvGraphicFramePr>
          <p:cNvPr id="4" name="表格 3">
            <a:extLst>
              <a:ext uri="{FF2B5EF4-FFF2-40B4-BE49-F238E27FC236}">
                <a16:creationId xmlns:a16="http://schemas.microsoft.com/office/drawing/2014/main" xmlns="" id="{065502CB-592C-4AFA-A088-48E2BFC6E6C4}"/>
              </a:ext>
            </a:extLst>
          </p:cNvPr>
          <p:cNvGraphicFramePr>
            <a:graphicFrameLocks noGrp="1"/>
          </p:cNvGraphicFramePr>
          <p:nvPr>
            <p:extLst>
              <p:ext uri="{D42A27DB-BD31-4B8C-83A1-F6EECF244321}">
                <p14:modId xmlns:p14="http://schemas.microsoft.com/office/powerpoint/2010/main" val="3192735656"/>
              </p:ext>
            </p:extLst>
          </p:nvPr>
        </p:nvGraphicFramePr>
        <p:xfrm>
          <a:off x="1269262" y="4214417"/>
          <a:ext cx="6605476" cy="1842247"/>
        </p:xfrm>
        <a:graphic>
          <a:graphicData uri="http://schemas.openxmlformats.org/drawingml/2006/table">
            <a:tbl>
              <a:tblPr firstRow="1" firstCol="1" bandRow="1">
                <a:tableStyleId>{7DF18680-E054-41AD-8BC1-D1AEF772440D}</a:tableStyleId>
              </a:tblPr>
              <a:tblGrid>
                <a:gridCol w="1309455">
                  <a:extLst>
                    <a:ext uri="{9D8B030D-6E8A-4147-A177-3AD203B41FA5}">
                      <a16:colId xmlns:a16="http://schemas.microsoft.com/office/drawing/2014/main" xmlns="" val="3570296074"/>
                    </a:ext>
                  </a:extLst>
                </a:gridCol>
                <a:gridCol w="1889702">
                  <a:extLst>
                    <a:ext uri="{9D8B030D-6E8A-4147-A177-3AD203B41FA5}">
                      <a16:colId xmlns:a16="http://schemas.microsoft.com/office/drawing/2014/main" xmlns="" val="1969076681"/>
                    </a:ext>
                  </a:extLst>
                </a:gridCol>
                <a:gridCol w="1799342">
                  <a:extLst>
                    <a:ext uri="{9D8B030D-6E8A-4147-A177-3AD203B41FA5}">
                      <a16:colId xmlns:a16="http://schemas.microsoft.com/office/drawing/2014/main" xmlns="" val="2519513772"/>
                    </a:ext>
                  </a:extLst>
                </a:gridCol>
                <a:gridCol w="1606977">
                  <a:extLst>
                    <a:ext uri="{9D8B030D-6E8A-4147-A177-3AD203B41FA5}">
                      <a16:colId xmlns:a16="http://schemas.microsoft.com/office/drawing/2014/main" xmlns="" val="4056718712"/>
                    </a:ext>
                  </a:extLst>
                </a:gridCol>
              </a:tblGrid>
              <a:tr h="614083">
                <a:tc>
                  <a:txBody>
                    <a:bodyPr/>
                    <a:lstStyle/>
                    <a:p>
                      <a:pPr algn="just">
                        <a:spcAft>
                          <a:spcPts val="0"/>
                        </a:spcAft>
                      </a:pPr>
                      <a:r>
                        <a:rPr lang="en-US" sz="2000" dirty="0">
                          <a:effectLst/>
                        </a:rPr>
                        <a:t> </a:t>
                      </a:r>
                      <a:endParaRPr lang="zh-TW" sz="20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tc>
                <a:tc>
                  <a:txBody>
                    <a:bodyPr/>
                    <a:lstStyle/>
                    <a:p>
                      <a:pPr algn="ctr">
                        <a:spcAft>
                          <a:spcPts val="0"/>
                        </a:spcAft>
                      </a:pPr>
                      <a:r>
                        <a:rPr lang="en-US" sz="2000" dirty="0">
                          <a:effectLst/>
                        </a:rPr>
                        <a:t>Google (%)</a:t>
                      </a:r>
                      <a:endParaRPr lang="zh-TW" sz="20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tc>
                <a:tc>
                  <a:txBody>
                    <a:bodyPr/>
                    <a:lstStyle/>
                    <a:p>
                      <a:pPr algn="ctr">
                        <a:spcAft>
                          <a:spcPts val="0"/>
                        </a:spcAft>
                      </a:pPr>
                      <a:r>
                        <a:rPr lang="en-US" sz="2000" dirty="0">
                          <a:effectLst/>
                        </a:rPr>
                        <a:t>Microsoft (%)</a:t>
                      </a:r>
                      <a:endParaRPr lang="zh-TW" sz="20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tc>
                <a:tc>
                  <a:txBody>
                    <a:bodyPr/>
                    <a:lstStyle/>
                    <a:p>
                      <a:pPr algn="ctr">
                        <a:spcAft>
                          <a:spcPts val="0"/>
                        </a:spcAft>
                      </a:pPr>
                      <a:r>
                        <a:rPr lang="en-US" sz="2000">
                          <a:effectLst/>
                        </a:rPr>
                        <a:t>Sogou (%)</a:t>
                      </a:r>
                      <a:endParaRPr lang="zh-TW" sz="200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tc>
                <a:extLst>
                  <a:ext uri="{0D108BD9-81ED-4DB2-BD59-A6C34878D82A}">
                    <a16:rowId xmlns:a16="http://schemas.microsoft.com/office/drawing/2014/main" xmlns="" val="3653820863"/>
                  </a:ext>
                </a:extLst>
              </a:tr>
              <a:tr h="307041">
                <a:tc>
                  <a:txBody>
                    <a:bodyPr/>
                    <a:lstStyle/>
                    <a:p>
                      <a:pPr algn="just">
                        <a:spcAft>
                          <a:spcPts val="0"/>
                        </a:spcAft>
                      </a:pPr>
                      <a:r>
                        <a:rPr lang="en-US" sz="2000">
                          <a:effectLst/>
                        </a:rPr>
                        <a:t>Rank 1</a:t>
                      </a:r>
                      <a:endParaRPr lang="zh-TW" sz="200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tc>
                <a:tc>
                  <a:txBody>
                    <a:bodyPr/>
                    <a:lstStyle/>
                    <a:p>
                      <a:pPr algn="ctr">
                        <a:spcAft>
                          <a:spcPts val="0"/>
                        </a:spcAft>
                      </a:pPr>
                      <a:r>
                        <a:rPr lang="en-US" sz="2000">
                          <a:effectLst/>
                        </a:rPr>
                        <a:t>38</a:t>
                      </a:r>
                      <a:endParaRPr lang="zh-TW" sz="200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nchor="ctr"/>
                </a:tc>
                <a:tc>
                  <a:txBody>
                    <a:bodyPr/>
                    <a:lstStyle/>
                    <a:p>
                      <a:pPr algn="ctr">
                        <a:spcAft>
                          <a:spcPts val="0"/>
                        </a:spcAft>
                      </a:pPr>
                      <a:r>
                        <a:rPr lang="en-US" sz="2000">
                          <a:effectLst/>
                        </a:rPr>
                        <a:t>22</a:t>
                      </a:r>
                      <a:endParaRPr lang="zh-TW" sz="200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nchor="ctr"/>
                </a:tc>
                <a:tc>
                  <a:txBody>
                    <a:bodyPr/>
                    <a:lstStyle/>
                    <a:p>
                      <a:pPr algn="ctr">
                        <a:spcAft>
                          <a:spcPts val="0"/>
                        </a:spcAft>
                      </a:pPr>
                      <a:r>
                        <a:rPr lang="en-US" sz="2000" b="1" dirty="0">
                          <a:effectLst/>
                        </a:rPr>
                        <a:t>55</a:t>
                      </a:r>
                      <a:endParaRPr lang="zh-TW" sz="2000" b="1"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nchor="ctr">
                    <a:solidFill>
                      <a:srgbClr val="FFFF00"/>
                    </a:solidFill>
                  </a:tcPr>
                </a:tc>
                <a:extLst>
                  <a:ext uri="{0D108BD9-81ED-4DB2-BD59-A6C34878D82A}">
                    <a16:rowId xmlns:a16="http://schemas.microsoft.com/office/drawing/2014/main" xmlns="" val="2969010112"/>
                  </a:ext>
                </a:extLst>
              </a:tr>
              <a:tr h="307041">
                <a:tc>
                  <a:txBody>
                    <a:bodyPr/>
                    <a:lstStyle/>
                    <a:p>
                      <a:pPr algn="just">
                        <a:spcAft>
                          <a:spcPts val="0"/>
                        </a:spcAft>
                      </a:pPr>
                      <a:r>
                        <a:rPr lang="en-US" sz="2000">
                          <a:effectLst/>
                        </a:rPr>
                        <a:t>Rank 2</a:t>
                      </a:r>
                      <a:endParaRPr lang="zh-TW" sz="200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tc>
                <a:tc>
                  <a:txBody>
                    <a:bodyPr/>
                    <a:lstStyle/>
                    <a:p>
                      <a:pPr algn="ctr">
                        <a:spcAft>
                          <a:spcPts val="0"/>
                        </a:spcAft>
                      </a:pPr>
                      <a:r>
                        <a:rPr lang="en-US" sz="2000">
                          <a:effectLst/>
                        </a:rPr>
                        <a:t>35</a:t>
                      </a:r>
                      <a:endParaRPr lang="zh-TW" sz="200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nchor="ctr"/>
                </a:tc>
                <a:tc>
                  <a:txBody>
                    <a:bodyPr/>
                    <a:lstStyle/>
                    <a:p>
                      <a:pPr algn="ctr">
                        <a:spcAft>
                          <a:spcPts val="0"/>
                        </a:spcAft>
                      </a:pPr>
                      <a:r>
                        <a:rPr lang="en-US" sz="2000" b="1" dirty="0">
                          <a:effectLst/>
                        </a:rPr>
                        <a:t>46</a:t>
                      </a:r>
                      <a:endParaRPr lang="zh-TW" sz="2000" b="1"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nchor="ctr">
                    <a:solidFill>
                      <a:srgbClr val="FFFF00"/>
                    </a:solidFill>
                  </a:tcPr>
                </a:tc>
                <a:tc>
                  <a:txBody>
                    <a:bodyPr/>
                    <a:lstStyle/>
                    <a:p>
                      <a:pPr algn="ctr">
                        <a:spcAft>
                          <a:spcPts val="0"/>
                        </a:spcAft>
                      </a:pPr>
                      <a:r>
                        <a:rPr lang="en-US" sz="2000">
                          <a:effectLst/>
                        </a:rPr>
                        <a:t>35</a:t>
                      </a:r>
                      <a:endParaRPr lang="zh-TW" sz="200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nchor="ctr"/>
                </a:tc>
                <a:extLst>
                  <a:ext uri="{0D108BD9-81ED-4DB2-BD59-A6C34878D82A}">
                    <a16:rowId xmlns:a16="http://schemas.microsoft.com/office/drawing/2014/main" xmlns="" val="1421777039"/>
                  </a:ext>
                </a:extLst>
              </a:tr>
              <a:tr h="307041">
                <a:tc>
                  <a:txBody>
                    <a:bodyPr/>
                    <a:lstStyle/>
                    <a:p>
                      <a:pPr algn="just">
                        <a:spcAft>
                          <a:spcPts val="0"/>
                        </a:spcAft>
                      </a:pPr>
                      <a:r>
                        <a:rPr lang="en-US" sz="2000">
                          <a:effectLst/>
                        </a:rPr>
                        <a:t>Rank 3</a:t>
                      </a:r>
                      <a:endParaRPr lang="zh-TW" sz="200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tc>
                <a:tc>
                  <a:txBody>
                    <a:bodyPr/>
                    <a:lstStyle/>
                    <a:p>
                      <a:pPr algn="ctr">
                        <a:spcAft>
                          <a:spcPts val="0"/>
                        </a:spcAft>
                      </a:pPr>
                      <a:r>
                        <a:rPr lang="en-US" sz="2000">
                          <a:effectLst/>
                        </a:rPr>
                        <a:t>27</a:t>
                      </a:r>
                      <a:endParaRPr lang="zh-TW" sz="200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nchor="ctr"/>
                </a:tc>
                <a:tc>
                  <a:txBody>
                    <a:bodyPr/>
                    <a:lstStyle/>
                    <a:p>
                      <a:pPr algn="ctr">
                        <a:spcAft>
                          <a:spcPts val="0"/>
                        </a:spcAft>
                      </a:pPr>
                      <a:r>
                        <a:rPr lang="en-US" sz="2000" b="1" dirty="0">
                          <a:effectLst/>
                        </a:rPr>
                        <a:t>32</a:t>
                      </a:r>
                      <a:endParaRPr lang="zh-TW" sz="2000" b="1"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nchor="ctr">
                    <a:solidFill>
                      <a:srgbClr val="FFFF00"/>
                    </a:solidFill>
                  </a:tcPr>
                </a:tc>
                <a:tc>
                  <a:txBody>
                    <a:bodyPr/>
                    <a:lstStyle/>
                    <a:p>
                      <a:pPr algn="ctr">
                        <a:spcAft>
                          <a:spcPts val="0"/>
                        </a:spcAft>
                      </a:pPr>
                      <a:r>
                        <a:rPr lang="en-US" sz="2000">
                          <a:effectLst/>
                        </a:rPr>
                        <a:t>10</a:t>
                      </a:r>
                      <a:endParaRPr lang="zh-TW" sz="200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nchor="ctr"/>
                </a:tc>
                <a:extLst>
                  <a:ext uri="{0D108BD9-81ED-4DB2-BD59-A6C34878D82A}">
                    <a16:rowId xmlns:a16="http://schemas.microsoft.com/office/drawing/2014/main" xmlns="" val="2294087114"/>
                  </a:ext>
                </a:extLst>
              </a:tr>
              <a:tr h="307041">
                <a:tc>
                  <a:txBody>
                    <a:bodyPr/>
                    <a:lstStyle/>
                    <a:p>
                      <a:pPr algn="just">
                        <a:spcAft>
                          <a:spcPts val="0"/>
                        </a:spcAft>
                      </a:pPr>
                      <a:r>
                        <a:rPr lang="en-US" sz="2000">
                          <a:effectLst/>
                        </a:rPr>
                        <a:t>Total</a:t>
                      </a:r>
                      <a:endParaRPr lang="zh-TW" sz="200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tc>
                <a:tc>
                  <a:txBody>
                    <a:bodyPr/>
                    <a:lstStyle/>
                    <a:p>
                      <a:pPr algn="ctr">
                        <a:spcAft>
                          <a:spcPts val="0"/>
                        </a:spcAft>
                      </a:pPr>
                      <a:r>
                        <a:rPr lang="en-US" sz="2000">
                          <a:effectLst/>
                        </a:rPr>
                        <a:t>100</a:t>
                      </a:r>
                      <a:endParaRPr lang="zh-TW" sz="200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tc>
                <a:tc>
                  <a:txBody>
                    <a:bodyPr/>
                    <a:lstStyle/>
                    <a:p>
                      <a:pPr algn="ctr">
                        <a:spcAft>
                          <a:spcPts val="0"/>
                        </a:spcAft>
                      </a:pPr>
                      <a:r>
                        <a:rPr lang="en-US" sz="2000">
                          <a:effectLst/>
                        </a:rPr>
                        <a:t>100</a:t>
                      </a:r>
                      <a:endParaRPr lang="zh-TW" sz="200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tc>
                <a:tc>
                  <a:txBody>
                    <a:bodyPr/>
                    <a:lstStyle/>
                    <a:p>
                      <a:pPr algn="ctr">
                        <a:spcAft>
                          <a:spcPts val="0"/>
                        </a:spcAft>
                      </a:pPr>
                      <a:r>
                        <a:rPr lang="en-US" sz="2000" dirty="0">
                          <a:effectLst/>
                        </a:rPr>
                        <a:t>100</a:t>
                      </a:r>
                      <a:endParaRPr lang="zh-TW" sz="20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tc>
                <a:extLst>
                  <a:ext uri="{0D108BD9-81ED-4DB2-BD59-A6C34878D82A}">
                    <a16:rowId xmlns:a16="http://schemas.microsoft.com/office/drawing/2014/main" xmlns="" val="3875613339"/>
                  </a:ext>
                </a:extLst>
              </a:tr>
            </a:tbl>
          </a:graphicData>
        </a:graphic>
      </p:graphicFrame>
      <p:sp>
        <p:nvSpPr>
          <p:cNvPr id="5" name="文字版面配置區 6">
            <a:extLst>
              <a:ext uri="{FF2B5EF4-FFF2-40B4-BE49-F238E27FC236}">
                <a16:creationId xmlns:a16="http://schemas.microsoft.com/office/drawing/2014/main" xmlns="" id="{4E00A10A-8DA0-4E51-80C6-396A4963859B}"/>
              </a:ext>
            </a:extLst>
          </p:cNvPr>
          <p:cNvSpPr txBox="1">
            <a:spLocks/>
          </p:cNvSpPr>
          <p:nvPr/>
        </p:nvSpPr>
        <p:spPr>
          <a:xfrm>
            <a:off x="311700" y="1501464"/>
            <a:ext cx="8520600" cy="4555200"/>
          </a:xfrm>
          <a:prstGeom prst="rect">
            <a:avLst/>
          </a:prstGeom>
          <a:ln>
            <a:noFill/>
          </a:ln>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ltLang="zh-HK" sz="2400" dirty="0" err="1">
                <a:solidFill>
                  <a:schemeClr val="tx2"/>
                </a:solidFill>
              </a:rPr>
              <a:t>Sogou</a:t>
            </a:r>
            <a:r>
              <a:rPr lang="en-US" altLang="zh-HK" sz="2400" dirty="0">
                <a:solidFill>
                  <a:schemeClr val="tx2"/>
                </a:solidFill>
              </a:rPr>
              <a:t> Translator ranked first in terms of the proportion of translations given rank 1 (Google Translate and Microsoft Translator ranked second and third respectively). As for the aggregate proportion of translations given ranks 2 or 3, Microsoft Translator ranked first, followed by Google Translate and </a:t>
            </a:r>
            <a:r>
              <a:rPr lang="en-US" altLang="zh-HK" sz="2400" dirty="0" err="1">
                <a:solidFill>
                  <a:schemeClr val="tx2"/>
                </a:solidFill>
              </a:rPr>
              <a:t>Sogou</a:t>
            </a:r>
            <a:r>
              <a:rPr lang="en-US" altLang="zh-HK" sz="2400" dirty="0">
                <a:solidFill>
                  <a:schemeClr val="tx2"/>
                </a:solidFill>
              </a:rPr>
              <a:t> Translator.</a:t>
            </a:r>
            <a:endParaRPr lang="zh-HK" altLang="en-US" sz="2400" dirty="0">
              <a:solidFill>
                <a:schemeClr val="tx2"/>
              </a:solidFill>
              <a:latin typeface="+mn-lt"/>
            </a:endParaRPr>
          </a:p>
        </p:txBody>
      </p:sp>
    </p:spTree>
    <p:extLst>
      <p:ext uri="{BB962C8B-B14F-4D97-AF65-F5344CB8AC3E}">
        <p14:creationId xmlns:p14="http://schemas.microsoft.com/office/powerpoint/2010/main" val="1769077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Shape 232"/>
          <p:cNvSpPr txBox="1">
            <a:spLocks noGrp="1"/>
          </p:cNvSpPr>
          <p:nvPr>
            <p:ph type="title"/>
          </p:nvPr>
        </p:nvSpPr>
        <p:spPr>
          <a:xfrm>
            <a:off x="485875" y="2286000"/>
            <a:ext cx="8183700" cy="10476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a:latin typeface="+mn-lt"/>
              </a:rPr>
              <a:t>Translation Issues and Suggestions</a:t>
            </a:r>
            <a:endParaRPr>
              <a:latin typeface="+mn-lt"/>
            </a:endParaRP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10E9B2D7-B9E9-4051-A674-613378568FC2}"/>
              </a:ext>
            </a:extLst>
          </p:cNvPr>
          <p:cNvSpPr>
            <a:spLocks noGrp="1"/>
          </p:cNvSpPr>
          <p:nvPr>
            <p:ph type="title"/>
          </p:nvPr>
        </p:nvSpPr>
        <p:spPr/>
        <p:txBody>
          <a:bodyPr/>
          <a:lstStyle/>
          <a:p>
            <a:r>
              <a:rPr lang="en-US" altLang="zh-HK" dirty="0">
                <a:latin typeface="+mn-lt"/>
              </a:rPr>
              <a:t>Readable outputs</a:t>
            </a:r>
            <a:endParaRPr lang="zh-HK" altLang="en-US" dirty="0">
              <a:latin typeface="+mn-lt"/>
            </a:endParaRPr>
          </a:p>
        </p:txBody>
      </p:sp>
      <p:sp>
        <p:nvSpPr>
          <p:cNvPr id="3" name="文字版面配置區 2">
            <a:extLst>
              <a:ext uri="{FF2B5EF4-FFF2-40B4-BE49-F238E27FC236}">
                <a16:creationId xmlns:a16="http://schemas.microsoft.com/office/drawing/2014/main" xmlns="" id="{6F10AFA9-12B9-4B5C-9758-F64AD602BC4A}"/>
              </a:ext>
            </a:extLst>
          </p:cNvPr>
          <p:cNvSpPr>
            <a:spLocks noGrp="1"/>
          </p:cNvSpPr>
          <p:nvPr>
            <p:ph type="body" idx="1"/>
          </p:nvPr>
        </p:nvSpPr>
        <p:spPr/>
        <p:txBody>
          <a:bodyPr/>
          <a:lstStyle/>
          <a:p>
            <a:pPr marL="114300" indent="0">
              <a:buNone/>
            </a:pPr>
            <a:r>
              <a:rPr lang="en-US" altLang="zh-HK" sz="2000" dirty="0">
                <a:latin typeface="+mn-lt"/>
              </a:rPr>
              <a:t>The three systems sometimes provided readable outputs with little post-processing, especially translations with a BLEU score equal to or higher than 0.25.</a:t>
            </a:r>
            <a:endParaRPr lang="en-GB" altLang="zh-HK" sz="2000" b="1" dirty="0" smtClean="0">
              <a:latin typeface="+mn-lt"/>
            </a:endParaRPr>
          </a:p>
          <a:p>
            <a:endParaRPr lang="en-GB" altLang="zh-HK" sz="2000" b="1" dirty="0">
              <a:latin typeface="+mn-lt"/>
            </a:endParaRPr>
          </a:p>
          <a:p>
            <a:r>
              <a:rPr lang="en-GB" altLang="zh-HK" sz="2000" b="1" dirty="0" smtClean="0">
                <a:latin typeface="+mn-lt"/>
              </a:rPr>
              <a:t>Source </a:t>
            </a:r>
            <a:r>
              <a:rPr lang="en-GB" altLang="zh-HK" sz="2000" b="1" dirty="0">
                <a:latin typeface="+mn-lt"/>
              </a:rPr>
              <a:t>Text</a:t>
            </a:r>
            <a:r>
              <a:rPr lang="en-GB" altLang="zh-HK" sz="2000" dirty="0">
                <a:latin typeface="+mn-lt"/>
              </a:rPr>
              <a:t>: Poultry should be cooked thoroughly. </a:t>
            </a:r>
            <a:endParaRPr lang="en-GB" altLang="zh-HK" sz="2000" dirty="0" smtClean="0">
              <a:latin typeface="+mn-lt"/>
            </a:endParaRPr>
          </a:p>
          <a:p>
            <a:r>
              <a:rPr lang="en" altLang="zh-HK" sz="2000" b="1" dirty="0" smtClean="0">
                <a:solidFill>
                  <a:srgbClr val="CC0000"/>
                </a:solidFill>
                <a:latin typeface="+mn-lt"/>
              </a:rPr>
              <a:t>Google </a:t>
            </a:r>
            <a:r>
              <a:rPr lang="en" altLang="zh-HK" sz="2000" b="1" dirty="0">
                <a:solidFill>
                  <a:srgbClr val="CC0000"/>
                </a:solidFill>
                <a:latin typeface="+mn-lt"/>
              </a:rPr>
              <a:t>Translate</a:t>
            </a:r>
            <a:r>
              <a:rPr lang="en-GB" altLang="zh-HK" sz="2000" dirty="0">
                <a:latin typeface="+mn-lt"/>
              </a:rPr>
              <a:t>: </a:t>
            </a:r>
            <a:r>
              <a:rPr lang="zh-HK" altLang="en-US" sz="2000" dirty="0">
                <a:latin typeface="+mn-lt"/>
              </a:rPr>
              <a:t>家禽應徹底煮熟。</a:t>
            </a:r>
          </a:p>
          <a:p>
            <a:endParaRPr lang="en-US" altLang="zh-HK" sz="2000" dirty="0">
              <a:latin typeface="+mn-lt"/>
            </a:endParaRPr>
          </a:p>
          <a:p>
            <a:r>
              <a:rPr lang="en-GB" altLang="zh-HK" sz="2000" b="1" dirty="0">
                <a:latin typeface="+mn-lt"/>
              </a:rPr>
              <a:t>Source Text</a:t>
            </a:r>
            <a:r>
              <a:rPr lang="en-GB" altLang="zh-HK" sz="2000" dirty="0">
                <a:latin typeface="+mn-lt"/>
              </a:rPr>
              <a:t>: Investigations are ongoing. </a:t>
            </a:r>
          </a:p>
          <a:p>
            <a:r>
              <a:rPr lang="en" altLang="zh-HK" sz="2000" b="1" dirty="0">
                <a:solidFill>
                  <a:srgbClr val="3C78D8"/>
                </a:solidFill>
                <a:latin typeface="+mn-lt"/>
              </a:rPr>
              <a:t>Microsoft Translator</a:t>
            </a:r>
            <a:r>
              <a:rPr lang="en-GB" altLang="zh-HK" sz="2000" dirty="0">
                <a:latin typeface="+mn-lt"/>
              </a:rPr>
              <a:t>: </a:t>
            </a:r>
            <a:r>
              <a:rPr lang="zh-HK" altLang="en-US" sz="2000" dirty="0">
                <a:latin typeface="+mn-lt"/>
              </a:rPr>
              <a:t>目前正在進行調查。</a:t>
            </a:r>
          </a:p>
          <a:p>
            <a:endParaRPr lang="en-GB" altLang="zh-HK" sz="2000" dirty="0">
              <a:latin typeface="+mn-lt"/>
            </a:endParaRPr>
          </a:p>
          <a:p>
            <a:r>
              <a:rPr lang="en-GB" altLang="zh-HK" sz="2000" b="1" dirty="0">
                <a:latin typeface="+mn-lt"/>
              </a:rPr>
              <a:t>Source Text</a:t>
            </a:r>
            <a:r>
              <a:rPr lang="en-GB" altLang="zh-HK" sz="2000" dirty="0">
                <a:latin typeface="+mn-lt"/>
              </a:rPr>
              <a:t>: Read carefully the label instructions first; </a:t>
            </a:r>
          </a:p>
          <a:p>
            <a:r>
              <a:rPr lang="en" altLang="zh-HK" sz="2000" b="1" dirty="0">
                <a:solidFill>
                  <a:srgbClr val="E69138"/>
                </a:solidFill>
                <a:latin typeface="+mn-lt"/>
              </a:rPr>
              <a:t>Sogou Translator</a:t>
            </a:r>
            <a:r>
              <a:rPr lang="en-GB" altLang="zh-HK" sz="2000" dirty="0">
                <a:latin typeface="+mn-lt"/>
              </a:rPr>
              <a:t>: </a:t>
            </a:r>
            <a:r>
              <a:rPr lang="zh-HK" altLang="en-US" sz="2000" dirty="0">
                <a:latin typeface="+mn-lt"/>
              </a:rPr>
              <a:t>先仔細閱讀標籤說明；</a:t>
            </a:r>
          </a:p>
          <a:p>
            <a:endParaRPr lang="zh-HK" altLang="en-US" dirty="0">
              <a:latin typeface="+mn-lt"/>
            </a:endParaRPr>
          </a:p>
        </p:txBody>
      </p:sp>
    </p:spTree>
    <p:extLst>
      <p:ext uri="{BB962C8B-B14F-4D97-AF65-F5344CB8AC3E}">
        <p14:creationId xmlns:p14="http://schemas.microsoft.com/office/powerpoint/2010/main" val="2788251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35D8BD7E-2DA8-4AFE-A2A5-E6E59821363D}"/>
              </a:ext>
            </a:extLst>
          </p:cNvPr>
          <p:cNvSpPr>
            <a:spLocks noGrp="1"/>
          </p:cNvSpPr>
          <p:nvPr>
            <p:ph type="title"/>
          </p:nvPr>
        </p:nvSpPr>
        <p:spPr/>
        <p:txBody>
          <a:bodyPr/>
          <a:lstStyle/>
          <a:p>
            <a:r>
              <a:rPr lang="en-US" altLang="zh-HK" dirty="0">
                <a:latin typeface="+mn-lt"/>
              </a:rPr>
              <a:t>Issue 1: Abbreviations</a:t>
            </a:r>
            <a:endParaRPr lang="zh-HK" altLang="en-US" dirty="0">
              <a:latin typeface="+mn-lt"/>
            </a:endParaRPr>
          </a:p>
        </p:txBody>
      </p:sp>
      <p:sp>
        <p:nvSpPr>
          <p:cNvPr id="3" name="文字版面配置區 2">
            <a:extLst>
              <a:ext uri="{FF2B5EF4-FFF2-40B4-BE49-F238E27FC236}">
                <a16:creationId xmlns:a16="http://schemas.microsoft.com/office/drawing/2014/main" xmlns="" id="{3AE98689-4357-4CD2-8870-5FE73601A3BC}"/>
              </a:ext>
            </a:extLst>
          </p:cNvPr>
          <p:cNvSpPr>
            <a:spLocks noGrp="1"/>
          </p:cNvSpPr>
          <p:nvPr>
            <p:ph type="body" idx="1"/>
          </p:nvPr>
        </p:nvSpPr>
        <p:spPr/>
        <p:txBody>
          <a:bodyPr/>
          <a:lstStyle/>
          <a:p>
            <a:r>
              <a:rPr lang="en-US" altLang="zh-HK" sz="2000" b="1" dirty="0">
                <a:latin typeface="+mn-lt"/>
              </a:rPr>
              <a:t>Source Text: </a:t>
            </a:r>
            <a:r>
              <a:rPr lang="en-US" altLang="zh-HK" sz="2000" dirty="0">
                <a:latin typeface="+mn-lt"/>
              </a:rPr>
              <a:t>Update on latest </a:t>
            </a:r>
            <a:r>
              <a:rPr lang="en-US" altLang="zh-HK" sz="2000" b="1" u="sng" dirty="0">
                <a:solidFill>
                  <a:schemeClr val="accent2"/>
                </a:solidFill>
                <a:latin typeface="+mn-lt"/>
              </a:rPr>
              <a:t>MERS</a:t>
            </a:r>
            <a:r>
              <a:rPr lang="en-US" altLang="zh-HK" sz="2000" dirty="0">
                <a:latin typeface="+mn-lt"/>
              </a:rPr>
              <a:t> situation in Oman </a:t>
            </a:r>
            <a:endParaRPr lang="en-US" altLang="zh-HK" sz="2000" dirty="0" smtClean="0">
              <a:latin typeface="+mn-lt"/>
            </a:endParaRPr>
          </a:p>
          <a:p>
            <a:r>
              <a:rPr lang="en-US" altLang="zh-HK" sz="2000" b="1" dirty="0" smtClean="0">
                <a:latin typeface="+mn-lt"/>
              </a:rPr>
              <a:t>Reference</a:t>
            </a:r>
            <a:r>
              <a:rPr lang="en-US" altLang="zh-HK" sz="2000" b="1" dirty="0">
                <a:latin typeface="+mn-lt"/>
              </a:rPr>
              <a:t>:</a:t>
            </a:r>
            <a:r>
              <a:rPr lang="en-US" altLang="zh-HK" sz="2000" dirty="0">
                <a:latin typeface="+mn-lt"/>
              </a:rPr>
              <a:t> </a:t>
            </a:r>
            <a:r>
              <a:rPr lang="zh-TW" altLang="zh-HK" sz="2000" dirty="0">
                <a:latin typeface="+mn-lt"/>
              </a:rPr>
              <a:t>阿曼</a:t>
            </a:r>
            <a:r>
              <a:rPr lang="zh-TW" altLang="zh-HK" sz="2000" b="1" u="sng" dirty="0">
                <a:solidFill>
                  <a:schemeClr val="accent2"/>
                </a:solidFill>
                <a:latin typeface="+mn-lt"/>
              </a:rPr>
              <a:t>中東呼吸綜合症</a:t>
            </a:r>
            <a:r>
              <a:rPr lang="zh-TW" altLang="zh-HK" sz="2000" dirty="0">
                <a:latin typeface="+mn-lt"/>
              </a:rPr>
              <a:t>最新</a:t>
            </a:r>
            <a:r>
              <a:rPr lang="zh-TW" altLang="zh-HK" sz="2000" dirty="0" smtClean="0">
                <a:latin typeface="+mn-lt"/>
              </a:rPr>
              <a:t>情況</a:t>
            </a:r>
            <a:endParaRPr lang="zh-TW" altLang="zh-HK" sz="2000" dirty="0">
              <a:latin typeface="+mn-lt"/>
            </a:endParaRPr>
          </a:p>
          <a:p>
            <a:endParaRPr lang="en" altLang="zh-HK" sz="2000" b="1" dirty="0">
              <a:solidFill>
                <a:srgbClr val="CC0000"/>
              </a:solidFill>
              <a:latin typeface="+mn-lt"/>
            </a:endParaRPr>
          </a:p>
          <a:p>
            <a:r>
              <a:rPr lang="en" altLang="zh-HK" sz="2000" b="1" dirty="0">
                <a:solidFill>
                  <a:srgbClr val="CC0000"/>
                </a:solidFill>
                <a:latin typeface="+mn-lt"/>
              </a:rPr>
              <a:t>Google Translate</a:t>
            </a:r>
            <a:r>
              <a:rPr lang="en-US" altLang="zh-HK" sz="2000" b="1" dirty="0">
                <a:latin typeface="+mn-lt"/>
              </a:rPr>
              <a:t>:</a:t>
            </a:r>
            <a:r>
              <a:rPr lang="en-US" altLang="zh-HK" sz="2000" dirty="0">
                <a:latin typeface="+mn-lt"/>
              </a:rPr>
              <a:t> </a:t>
            </a:r>
            <a:r>
              <a:rPr lang="zh-TW" altLang="zh-HK" sz="2000" dirty="0">
                <a:latin typeface="+mn-lt"/>
              </a:rPr>
              <a:t>更新阿曼最新的</a:t>
            </a:r>
            <a:r>
              <a:rPr lang="en-US" altLang="zh-HK" sz="2000" b="1" u="sng" dirty="0">
                <a:solidFill>
                  <a:schemeClr val="accent2"/>
                </a:solidFill>
                <a:latin typeface="+mn-lt"/>
              </a:rPr>
              <a:t>MERS</a:t>
            </a:r>
            <a:r>
              <a:rPr lang="zh-TW" altLang="zh-HK" sz="2000" dirty="0">
                <a:latin typeface="+mn-lt"/>
              </a:rPr>
              <a:t>情況</a:t>
            </a:r>
          </a:p>
          <a:p>
            <a:r>
              <a:rPr lang="en" altLang="zh-HK" sz="2000" b="1" dirty="0">
                <a:solidFill>
                  <a:srgbClr val="3C78D8"/>
                </a:solidFill>
                <a:latin typeface="+mn-lt"/>
              </a:rPr>
              <a:t>Microsoft Translator</a:t>
            </a:r>
            <a:r>
              <a:rPr lang="en-US" altLang="zh-HK" sz="2000" b="1" dirty="0">
                <a:latin typeface="+mn-lt"/>
              </a:rPr>
              <a:t>:</a:t>
            </a:r>
            <a:r>
              <a:rPr lang="en-US" altLang="zh-HK" sz="2000" dirty="0">
                <a:latin typeface="+mn-lt"/>
              </a:rPr>
              <a:t> </a:t>
            </a:r>
            <a:r>
              <a:rPr lang="zh-TW" altLang="zh-HK" sz="2000" dirty="0">
                <a:latin typeface="+mn-lt"/>
              </a:rPr>
              <a:t>阿曼</a:t>
            </a:r>
            <a:r>
              <a:rPr lang="zh-TW" altLang="zh-HK" sz="2000" b="1" u="sng" dirty="0">
                <a:solidFill>
                  <a:schemeClr val="accent2"/>
                </a:solidFill>
                <a:latin typeface="+mn-lt"/>
              </a:rPr>
              <a:t>最新匯率情況</a:t>
            </a:r>
            <a:r>
              <a:rPr lang="en-US" altLang="zh-HK" sz="2000" b="1" u="sng" dirty="0">
                <a:solidFill>
                  <a:schemeClr val="accent2"/>
                </a:solidFill>
                <a:latin typeface="+mn-lt"/>
              </a:rPr>
              <a:t>(X)</a:t>
            </a:r>
            <a:r>
              <a:rPr lang="zh-TW" altLang="zh-HK" sz="2000" dirty="0">
                <a:latin typeface="+mn-lt"/>
              </a:rPr>
              <a:t>的最新情況</a:t>
            </a:r>
          </a:p>
          <a:p>
            <a:r>
              <a:rPr lang="en" altLang="zh-HK" sz="2000" b="1" dirty="0">
                <a:solidFill>
                  <a:srgbClr val="E69138"/>
                </a:solidFill>
                <a:latin typeface="+mn-lt"/>
              </a:rPr>
              <a:t>Sogou Translator</a:t>
            </a:r>
            <a:r>
              <a:rPr lang="en-US" altLang="zh-HK" sz="2000" b="1" dirty="0">
                <a:latin typeface="+mn-lt"/>
              </a:rPr>
              <a:t>:</a:t>
            </a:r>
            <a:r>
              <a:rPr lang="en-US" altLang="zh-HK" sz="2000" dirty="0">
                <a:latin typeface="+mn-lt"/>
              </a:rPr>
              <a:t> </a:t>
            </a:r>
            <a:r>
              <a:rPr lang="zh-TW" altLang="zh-HK" sz="2000" dirty="0">
                <a:latin typeface="+mn-lt"/>
              </a:rPr>
              <a:t>阿曼</a:t>
            </a:r>
            <a:r>
              <a:rPr lang="zh-TW" altLang="zh-HK" sz="2000" b="1" u="sng" dirty="0">
                <a:solidFill>
                  <a:schemeClr val="accent2"/>
                </a:solidFill>
                <a:latin typeface="+mn-lt"/>
              </a:rPr>
              <a:t>市場匯率</a:t>
            </a:r>
            <a:r>
              <a:rPr lang="en-US" altLang="zh-HK" sz="2000" b="1" u="sng" dirty="0">
                <a:solidFill>
                  <a:schemeClr val="accent2"/>
                </a:solidFill>
                <a:latin typeface="+mn-lt"/>
              </a:rPr>
              <a:t>(X)</a:t>
            </a:r>
            <a:r>
              <a:rPr lang="zh-TW" altLang="zh-HK" sz="2000" dirty="0">
                <a:latin typeface="+mn-lt"/>
              </a:rPr>
              <a:t>最新情況</a:t>
            </a:r>
          </a:p>
          <a:p>
            <a:endParaRPr lang="zh-HK" altLang="en-US" dirty="0">
              <a:latin typeface="+mn-lt"/>
            </a:endParaRPr>
          </a:p>
        </p:txBody>
      </p:sp>
    </p:spTree>
    <p:extLst>
      <p:ext uri="{BB962C8B-B14F-4D97-AF65-F5344CB8AC3E}">
        <p14:creationId xmlns:p14="http://schemas.microsoft.com/office/powerpoint/2010/main" val="262070337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35D8BD7E-2DA8-4AFE-A2A5-E6E59821363D}"/>
              </a:ext>
            </a:extLst>
          </p:cNvPr>
          <p:cNvSpPr>
            <a:spLocks noGrp="1"/>
          </p:cNvSpPr>
          <p:nvPr>
            <p:ph type="title"/>
          </p:nvPr>
        </p:nvSpPr>
        <p:spPr/>
        <p:txBody>
          <a:bodyPr/>
          <a:lstStyle/>
          <a:p>
            <a:r>
              <a:rPr lang="en-US" altLang="zh-HK" dirty="0">
                <a:latin typeface="+mn-lt"/>
              </a:rPr>
              <a:t>Issue 2: Proper nouns</a:t>
            </a:r>
            <a:endParaRPr lang="zh-HK" altLang="en-US" dirty="0">
              <a:latin typeface="+mn-lt"/>
            </a:endParaRPr>
          </a:p>
        </p:txBody>
      </p:sp>
      <p:sp>
        <p:nvSpPr>
          <p:cNvPr id="3" name="文字版面配置區 2">
            <a:extLst>
              <a:ext uri="{FF2B5EF4-FFF2-40B4-BE49-F238E27FC236}">
                <a16:creationId xmlns:a16="http://schemas.microsoft.com/office/drawing/2014/main" xmlns="" id="{3AE98689-4357-4CD2-8870-5FE73601A3BC}"/>
              </a:ext>
            </a:extLst>
          </p:cNvPr>
          <p:cNvSpPr>
            <a:spLocks noGrp="1"/>
          </p:cNvSpPr>
          <p:nvPr>
            <p:ph type="body" idx="1"/>
          </p:nvPr>
        </p:nvSpPr>
        <p:spPr/>
        <p:txBody>
          <a:bodyPr/>
          <a:lstStyle/>
          <a:p>
            <a:r>
              <a:rPr lang="en-US" altLang="zh-HK" sz="2000" b="1" dirty="0">
                <a:latin typeface="+mn-lt"/>
              </a:rPr>
              <a:t>Source Text: </a:t>
            </a:r>
            <a:r>
              <a:rPr lang="en-US" altLang="zh-HK" sz="2000" dirty="0">
                <a:latin typeface="+mn-lt"/>
              </a:rPr>
              <a:t>People who have purchased the products may submit them to the </a:t>
            </a:r>
            <a:r>
              <a:rPr lang="en-US" altLang="zh-HK" sz="2000" b="1" u="sng" dirty="0">
                <a:solidFill>
                  <a:schemeClr val="accent2"/>
                </a:solidFill>
                <a:latin typeface="+mn-lt"/>
              </a:rPr>
              <a:t>Drug Office</a:t>
            </a:r>
            <a:r>
              <a:rPr lang="en-US" altLang="zh-HK" sz="2000" dirty="0">
                <a:solidFill>
                  <a:schemeClr val="accent2"/>
                </a:solidFill>
                <a:latin typeface="+mn-lt"/>
              </a:rPr>
              <a:t> </a:t>
            </a:r>
            <a:r>
              <a:rPr lang="en-US" altLang="zh-HK" sz="2000" dirty="0">
                <a:latin typeface="+mn-lt"/>
              </a:rPr>
              <a:t>of the DH at Room 1856, </a:t>
            </a:r>
            <a:r>
              <a:rPr lang="en-US" altLang="zh-HK" sz="2000" b="1" u="sng" dirty="0">
                <a:solidFill>
                  <a:schemeClr val="accent5"/>
                </a:solidFill>
                <a:latin typeface="+mn-lt"/>
              </a:rPr>
              <a:t>Wu Chung House</a:t>
            </a:r>
            <a:r>
              <a:rPr lang="en-US" altLang="zh-HK" sz="2000" dirty="0">
                <a:latin typeface="+mn-lt"/>
              </a:rPr>
              <a:t>, 213 Queen's Road East, Wan Chai, during office hours for disposal. </a:t>
            </a:r>
            <a:endParaRPr lang="en-US" altLang="zh-HK" sz="2000" dirty="0" smtClean="0">
              <a:latin typeface="+mn-lt"/>
            </a:endParaRPr>
          </a:p>
          <a:p>
            <a:r>
              <a:rPr lang="en-US" altLang="zh-HK" sz="2000" b="1" dirty="0" smtClean="0">
                <a:latin typeface="+mn-lt"/>
              </a:rPr>
              <a:t>Reference</a:t>
            </a:r>
            <a:r>
              <a:rPr lang="en-US" altLang="zh-HK" sz="2000" b="1" dirty="0">
                <a:latin typeface="+mn-lt"/>
              </a:rPr>
              <a:t>:</a:t>
            </a:r>
            <a:r>
              <a:rPr lang="en-US" altLang="zh-HK" sz="2000" dirty="0">
                <a:latin typeface="+mn-lt"/>
              </a:rPr>
              <a:t> </a:t>
            </a:r>
            <a:r>
              <a:rPr lang="zh-TW" altLang="zh-HK" sz="2000" dirty="0">
                <a:latin typeface="+mn-lt"/>
              </a:rPr>
              <a:t>已購買上述產品的市民可於辦公時間內將有關產品交予灣仔皇后大道東二一三號</a:t>
            </a:r>
            <a:r>
              <a:rPr lang="zh-TW" altLang="zh-HK" sz="2000" b="1" u="sng" dirty="0">
                <a:solidFill>
                  <a:schemeClr val="accent5"/>
                </a:solidFill>
                <a:latin typeface="+mn-lt"/>
              </a:rPr>
              <a:t>胡忠大廈</a:t>
            </a:r>
            <a:r>
              <a:rPr lang="zh-TW" altLang="zh-HK" sz="2000" dirty="0">
                <a:latin typeface="+mn-lt"/>
              </a:rPr>
              <a:t>一八五六室衞生署</a:t>
            </a:r>
            <a:r>
              <a:rPr lang="zh-TW" altLang="zh-HK" sz="2000" b="1" u="sng" dirty="0">
                <a:solidFill>
                  <a:schemeClr val="accent2"/>
                </a:solidFill>
                <a:latin typeface="+mn-lt"/>
              </a:rPr>
              <a:t>藥物辦公室</a:t>
            </a:r>
            <a:r>
              <a:rPr lang="zh-TW" altLang="zh-HK" sz="2000" dirty="0">
                <a:latin typeface="+mn-lt"/>
              </a:rPr>
              <a:t>銷毀</a:t>
            </a:r>
            <a:r>
              <a:rPr lang="zh-TW" altLang="zh-HK" sz="2000" dirty="0" smtClean="0">
                <a:latin typeface="+mn-lt"/>
              </a:rPr>
              <a:t>。</a:t>
            </a:r>
            <a:endParaRPr lang="en-US" altLang="zh-TW" sz="2000" dirty="0">
              <a:latin typeface="+mn-lt"/>
            </a:endParaRPr>
          </a:p>
          <a:p>
            <a:endParaRPr lang="zh-TW" altLang="zh-HK" sz="2000" dirty="0">
              <a:latin typeface="+mn-lt"/>
            </a:endParaRPr>
          </a:p>
          <a:p>
            <a:r>
              <a:rPr lang="en" altLang="zh-HK" sz="2000" b="1" dirty="0">
                <a:solidFill>
                  <a:srgbClr val="CC0000"/>
                </a:solidFill>
                <a:latin typeface="+mn-lt"/>
              </a:rPr>
              <a:t>Google Translate</a:t>
            </a:r>
            <a:r>
              <a:rPr lang="en-US" altLang="zh-HK" sz="2000" b="1" dirty="0">
                <a:latin typeface="+mn-lt"/>
              </a:rPr>
              <a:t>:</a:t>
            </a:r>
            <a:r>
              <a:rPr lang="en-US" altLang="zh-HK" sz="2000" dirty="0">
                <a:latin typeface="+mn-lt"/>
              </a:rPr>
              <a:t> </a:t>
            </a:r>
            <a:r>
              <a:rPr lang="zh-TW" altLang="zh-HK" sz="2000" dirty="0">
                <a:latin typeface="+mn-lt"/>
              </a:rPr>
              <a:t>購買產品的人士可於辦公時間將其送交灣仔皇后大道東</a:t>
            </a:r>
            <a:r>
              <a:rPr lang="en-US" altLang="zh-HK" sz="2000" dirty="0">
                <a:latin typeface="+mn-lt"/>
              </a:rPr>
              <a:t>213</a:t>
            </a:r>
            <a:r>
              <a:rPr lang="zh-TW" altLang="zh-HK" sz="2000" dirty="0">
                <a:latin typeface="+mn-lt"/>
              </a:rPr>
              <a:t>號胡忠大廈</a:t>
            </a:r>
            <a:r>
              <a:rPr lang="en-US" altLang="zh-HK" sz="2000" dirty="0">
                <a:latin typeface="+mn-lt"/>
              </a:rPr>
              <a:t>1856</a:t>
            </a:r>
            <a:r>
              <a:rPr lang="zh-TW" altLang="zh-HK" sz="2000" dirty="0">
                <a:latin typeface="+mn-lt"/>
              </a:rPr>
              <a:t>室衛生署</a:t>
            </a:r>
            <a:r>
              <a:rPr lang="zh-TW" altLang="zh-HK" sz="2000" b="1" u="sng" dirty="0">
                <a:solidFill>
                  <a:schemeClr val="accent2"/>
                </a:solidFill>
                <a:latin typeface="+mn-lt"/>
              </a:rPr>
              <a:t>藥物辦事處</a:t>
            </a:r>
            <a:r>
              <a:rPr lang="en-US" altLang="zh-HK" sz="2000" b="1" u="sng" dirty="0">
                <a:solidFill>
                  <a:schemeClr val="accent2"/>
                </a:solidFill>
                <a:latin typeface="+mn-lt"/>
              </a:rPr>
              <a:t>(X)</a:t>
            </a:r>
            <a:r>
              <a:rPr lang="zh-TW" altLang="zh-HK" sz="2000" dirty="0">
                <a:latin typeface="+mn-lt"/>
              </a:rPr>
              <a:t>處理。</a:t>
            </a:r>
          </a:p>
          <a:p>
            <a:r>
              <a:rPr lang="en" altLang="zh-HK" sz="2000" b="1" dirty="0">
                <a:solidFill>
                  <a:srgbClr val="3C78D8"/>
                </a:solidFill>
                <a:latin typeface="+mn-lt"/>
              </a:rPr>
              <a:t>Microsoft Translator</a:t>
            </a:r>
            <a:r>
              <a:rPr lang="en-US" altLang="zh-HK" sz="2000" b="1" dirty="0">
                <a:latin typeface="+mn-lt"/>
              </a:rPr>
              <a:t>:</a:t>
            </a:r>
            <a:r>
              <a:rPr lang="en-US" altLang="zh-HK" sz="2000" dirty="0">
                <a:latin typeface="+mn-lt"/>
              </a:rPr>
              <a:t> </a:t>
            </a:r>
            <a:r>
              <a:rPr lang="zh-TW" altLang="zh-HK" sz="2000" dirty="0">
                <a:latin typeface="+mn-lt"/>
              </a:rPr>
              <a:t>購買該等產品的人士</a:t>
            </a:r>
            <a:r>
              <a:rPr lang="en-US" altLang="zh-HK" sz="2000" dirty="0">
                <a:latin typeface="+mn-lt"/>
              </a:rPr>
              <a:t>, </a:t>
            </a:r>
            <a:r>
              <a:rPr lang="zh-TW" altLang="zh-HK" sz="2000" dirty="0">
                <a:latin typeface="+mn-lt"/>
              </a:rPr>
              <a:t>可于辦公時間內</a:t>
            </a:r>
            <a:r>
              <a:rPr lang="en-US" altLang="zh-HK" sz="2000" dirty="0">
                <a:latin typeface="+mn-lt"/>
              </a:rPr>
              <a:t>, </a:t>
            </a:r>
            <a:r>
              <a:rPr lang="zh-TW" altLang="zh-HK" sz="2000" dirty="0">
                <a:latin typeface="+mn-lt"/>
              </a:rPr>
              <a:t>在灣仔皇后大道東</a:t>
            </a:r>
            <a:r>
              <a:rPr lang="en-US" altLang="zh-HK" sz="2000" dirty="0">
                <a:latin typeface="+mn-lt"/>
              </a:rPr>
              <a:t>213</a:t>
            </a:r>
            <a:r>
              <a:rPr lang="zh-TW" altLang="zh-HK" sz="2000" dirty="0">
                <a:latin typeface="+mn-lt"/>
              </a:rPr>
              <a:t>號</a:t>
            </a:r>
            <a:r>
              <a:rPr lang="zh-TW" altLang="zh-HK" sz="2000" b="1" u="sng" dirty="0">
                <a:solidFill>
                  <a:schemeClr val="accent5"/>
                </a:solidFill>
                <a:latin typeface="+mn-lt"/>
              </a:rPr>
              <a:t>五湧樓</a:t>
            </a:r>
            <a:r>
              <a:rPr lang="en-US" altLang="zh-HK" sz="2000" b="1" u="sng" dirty="0">
                <a:solidFill>
                  <a:schemeClr val="accent5"/>
                </a:solidFill>
                <a:latin typeface="+mn-lt"/>
              </a:rPr>
              <a:t>(X)</a:t>
            </a:r>
            <a:r>
              <a:rPr lang="en-US" altLang="zh-HK" sz="2000" dirty="0">
                <a:latin typeface="+mn-lt"/>
              </a:rPr>
              <a:t>1856</a:t>
            </a:r>
            <a:r>
              <a:rPr lang="zh-TW" altLang="zh-HK" sz="2000" dirty="0">
                <a:latin typeface="+mn-lt"/>
              </a:rPr>
              <a:t>室向</a:t>
            </a:r>
            <a:r>
              <a:rPr lang="zh-TW" altLang="zh-HK" sz="2000" b="1" u="sng" dirty="0">
                <a:solidFill>
                  <a:schemeClr val="accent2"/>
                </a:solidFill>
                <a:latin typeface="+mn-lt"/>
              </a:rPr>
              <a:t>弶鍍</a:t>
            </a:r>
            <a:r>
              <a:rPr lang="en-US" altLang="zh-HK" sz="2000" b="1" u="sng" dirty="0">
                <a:solidFill>
                  <a:schemeClr val="accent2"/>
                </a:solidFill>
                <a:latin typeface="+mn-lt"/>
              </a:rPr>
              <a:t> ' p </a:t>
            </a:r>
            <a:r>
              <a:rPr lang="zh-TW" altLang="zh-HK" sz="2000" b="1" u="sng" dirty="0">
                <a:solidFill>
                  <a:schemeClr val="accent2"/>
                </a:solidFill>
                <a:latin typeface="+mn-lt"/>
              </a:rPr>
              <a:t>禁毒處</a:t>
            </a:r>
            <a:r>
              <a:rPr lang="en-US" altLang="zh-HK" sz="2000" b="1" u="sng" dirty="0">
                <a:solidFill>
                  <a:schemeClr val="accent2"/>
                </a:solidFill>
                <a:latin typeface="+mn-lt"/>
              </a:rPr>
              <a:t>(X</a:t>
            </a:r>
            <a:r>
              <a:rPr lang="en-US" altLang="zh-HK" sz="2000" b="1" u="sng" dirty="0">
                <a:latin typeface="+mn-lt"/>
              </a:rPr>
              <a:t>)</a:t>
            </a:r>
            <a:r>
              <a:rPr lang="zh-TW" altLang="zh-HK" sz="2000" dirty="0">
                <a:latin typeface="+mn-lt"/>
              </a:rPr>
              <a:t>提交。</a:t>
            </a:r>
          </a:p>
          <a:p>
            <a:r>
              <a:rPr lang="en" altLang="zh-HK" sz="2000" b="1" dirty="0">
                <a:solidFill>
                  <a:srgbClr val="E69138"/>
                </a:solidFill>
                <a:latin typeface="+mn-lt"/>
              </a:rPr>
              <a:t>Sogou Translator</a:t>
            </a:r>
            <a:r>
              <a:rPr lang="en-US" altLang="zh-HK" sz="2000" b="1" dirty="0">
                <a:latin typeface="+mn-lt"/>
              </a:rPr>
              <a:t>:</a:t>
            </a:r>
            <a:r>
              <a:rPr lang="en-US" altLang="zh-HK" sz="2000" dirty="0">
                <a:latin typeface="+mn-lt"/>
              </a:rPr>
              <a:t> </a:t>
            </a:r>
            <a:r>
              <a:rPr lang="zh-TW" altLang="zh-HK" sz="2000" dirty="0">
                <a:latin typeface="+mn-lt"/>
              </a:rPr>
              <a:t>市民如購買該等藥物，可于辦公時間內，將該等藥物交回灣仔皇后大道東</a:t>
            </a:r>
            <a:r>
              <a:rPr lang="en-US" altLang="zh-HK" sz="2000" dirty="0">
                <a:latin typeface="+mn-lt"/>
              </a:rPr>
              <a:t>213</a:t>
            </a:r>
            <a:r>
              <a:rPr lang="zh-TW" altLang="zh-HK" sz="2000" dirty="0">
                <a:latin typeface="+mn-lt"/>
              </a:rPr>
              <a:t>號胡忠大廈</a:t>
            </a:r>
            <a:r>
              <a:rPr lang="en-US" altLang="zh-HK" sz="2000" dirty="0">
                <a:latin typeface="+mn-lt"/>
              </a:rPr>
              <a:t>1856</a:t>
            </a:r>
            <a:r>
              <a:rPr lang="zh-TW" altLang="zh-HK" sz="2000" dirty="0">
                <a:latin typeface="+mn-lt"/>
              </a:rPr>
              <a:t>室衛生署</a:t>
            </a:r>
            <a:r>
              <a:rPr lang="zh-TW" altLang="zh-HK" sz="2000" b="1" u="sng" dirty="0">
                <a:solidFill>
                  <a:schemeClr val="accent2"/>
                </a:solidFill>
                <a:latin typeface="+mn-lt"/>
              </a:rPr>
              <a:t>毒品調查科</a:t>
            </a:r>
            <a:r>
              <a:rPr lang="en-US" altLang="zh-HK" sz="2000" b="1" u="sng" dirty="0">
                <a:solidFill>
                  <a:schemeClr val="accent2"/>
                </a:solidFill>
                <a:latin typeface="+mn-lt"/>
              </a:rPr>
              <a:t>(X)</a:t>
            </a:r>
            <a:r>
              <a:rPr lang="zh-TW" altLang="zh-HK" sz="2000" dirty="0">
                <a:latin typeface="+mn-lt"/>
              </a:rPr>
              <a:t>處理。</a:t>
            </a:r>
          </a:p>
          <a:p>
            <a:endParaRPr lang="zh-HK" altLang="en-US" dirty="0">
              <a:latin typeface="+mn-lt"/>
            </a:endParaRPr>
          </a:p>
        </p:txBody>
      </p:sp>
    </p:spTree>
    <p:extLst>
      <p:ext uri="{BB962C8B-B14F-4D97-AF65-F5344CB8AC3E}">
        <p14:creationId xmlns:p14="http://schemas.microsoft.com/office/powerpoint/2010/main" val="1240919902"/>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35D8BD7E-2DA8-4AFE-A2A5-E6E59821363D}"/>
              </a:ext>
            </a:extLst>
          </p:cNvPr>
          <p:cNvSpPr>
            <a:spLocks noGrp="1"/>
          </p:cNvSpPr>
          <p:nvPr>
            <p:ph type="title"/>
          </p:nvPr>
        </p:nvSpPr>
        <p:spPr/>
        <p:txBody>
          <a:bodyPr/>
          <a:lstStyle/>
          <a:p>
            <a:r>
              <a:rPr lang="en-US" altLang="zh-HK" dirty="0">
                <a:latin typeface="+mn-lt"/>
              </a:rPr>
              <a:t>Issue 3:</a:t>
            </a:r>
            <a:r>
              <a:rPr lang="zh-TW" altLang="en-US" dirty="0">
                <a:latin typeface="+mn-lt"/>
              </a:rPr>
              <a:t> </a:t>
            </a:r>
            <a:r>
              <a:rPr lang="en-US" altLang="zh-HK" dirty="0">
                <a:latin typeface="+mn-lt"/>
              </a:rPr>
              <a:t>Word sense</a:t>
            </a:r>
            <a:endParaRPr lang="zh-HK" altLang="en-US" dirty="0">
              <a:latin typeface="+mn-lt"/>
            </a:endParaRPr>
          </a:p>
        </p:txBody>
      </p:sp>
      <p:sp>
        <p:nvSpPr>
          <p:cNvPr id="3" name="文字版面配置區 2">
            <a:extLst>
              <a:ext uri="{FF2B5EF4-FFF2-40B4-BE49-F238E27FC236}">
                <a16:creationId xmlns:a16="http://schemas.microsoft.com/office/drawing/2014/main" xmlns="" id="{3AE98689-4357-4CD2-8870-5FE73601A3BC}"/>
              </a:ext>
            </a:extLst>
          </p:cNvPr>
          <p:cNvSpPr>
            <a:spLocks noGrp="1"/>
          </p:cNvSpPr>
          <p:nvPr>
            <p:ph type="body" idx="1"/>
          </p:nvPr>
        </p:nvSpPr>
        <p:spPr/>
        <p:txBody>
          <a:bodyPr/>
          <a:lstStyle/>
          <a:p>
            <a:r>
              <a:rPr lang="en-US" altLang="zh-HK" sz="2000" b="1" dirty="0">
                <a:latin typeface="+mn-lt"/>
              </a:rPr>
              <a:t>Source Text: </a:t>
            </a:r>
            <a:r>
              <a:rPr lang="en-US" altLang="zh-HK" sz="2000" dirty="0">
                <a:latin typeface="+mn-lt"/>
              </a:rPr>
              <a:t>He </a:t>
            </a:r>
            <a:r>
              <a:rPr lang="en-US" altLang="zh-HK" sz="2000" b="1" u="sng" dirty="0">
                <a:solidFill>
                  <a:schemeClr val="accent2"/>
                </a:solidFill>
                <a:latin typeface="+mn-lt"/>
              </a:rPr>
              <a:t>attended</a:t>
            </a:r>
            <a:r>
              <a:rPr lang="en-US" altLang="zh-HK" sz="2000" dirty="0">
                <a:latin typeface="+mn-lt"/>
              </a:rPr>
              <a:t> the Accident and Emergency Department (AED) of Alice Ho </a:t>
            </a:r>
            <a:r>
              <a:rPr lang="en-US" altLang="zh-HK" sz="2000" dirty="0" err="1">
                <a:latin typeface="+mn-lt"/>
              </a:rPr>
              <a:t>Miu</a:t>
            </a:r>
            <a:r>
              <a:rPr lang="en-US" altLang="zh-HK" sz="2000" dirty="0">
                <a:latin typeface="+mn-lt"/>
              </a:rPr>
              <a:t> Ling </a:t>
            </a:r>
            <a:r>
              <a:rPr lang="en-US" altLang="zh-HK" sz="2000" dirty="0" err="1">
                <a:latin typeface="+mn-lt"/>
              </a:rPr>
              <a:t>Nethersole</a:t>
            </a:r>
            <a:r>
              <a:rPr lang="en-US" altLang="zh-HK" sz="2000" dirty="0">
                <a:latin typeface="+mn-lt"/>
              </a:rPr>
              <a:t> Hospital yesterday (March 7) and was </a:t>
            </a:r>
            <a:r>
              <a:rPr lang="en-US" altLang="zh-HK" sz="2000" b="1" u="sng" dirty="0">
                <a:solidFill>
                  <a:schemeClr val="accent5"/>
                </a:solidFill>
                <a:latin typeface="+mn-lt"/>
              </a:rPr>
              <a:t>admitted</a:t>
            </a:r>
            <a:r>
              <a:rPr lang="en-US" altLang="zh-HK" sz="2000" dirty="0">
                <a:solidFill>
                  <a:schemeClr val="accent5"/>
                </a:solidFill>
                <a:latin typeface="+mn-lt"/>
              </a:rPr>
              <a:t> </a:t>
            </a:r>
            <a:r>
              <a:rPr lang="en-US" altLang="zh-HK" sz="2000" dirty="0">
                <a:latin typeface="+mn-lt"/>
              </a:rPr>
              <a:t>today</a:t>
            </a:r>
            <a:r>
              <a:rPr lang="en-US" altLang="zh-HK" sz="2000" dirty="0" smtClean="0">
                <a:latin typeface="+mn-lt"/>
              </a:rPr>
              <a:t>.</a:t>
            </a:r>
            <a:endParaRPr lang="zh-TW" altLang="zh-HK" sz="2000" dirty="0">
              <a:latin typeface="+mn-lt"/>
            </a:endParaRPr>
          </a:p>
          <a:p>
            <a:r>
              <a:rPr lang="en-US" altLang="zh-HK" sz="2000" b="1" dirty="0">
                <a:latin typeface="+mn-lt"/>
              </a:rPr>
              <a:t>Reference:</a:t>
            </a:r>
            <a:r>
              <a:rPr lang="en-US" altLang="zh-HK" sz="2000" dirty="0">
                <a:latin typeface="+mn-lt"/>
              </a:rPr>
              <a:t> </a:t>
            </a:r>
            <a:r>
              <a:rPr lang="zh-TW" altLang="zh-HK" sz="2000" dirty="0">
                <a:latin typeface="+mn-lt"/>
              </a:rPr>
              <a:t>他於昨日（三月七日）</a:t>
            </a:r>
            <a:r>
              <a:rPr lang="zh-TW" altLang="zh-HK" sz="2000" b="1" u="sng" dirty="0">
                <a:solidFill>
                  <a:schemeClr val="accent2"/>
                </a:solidFill>
                <a:latin typeface="+mn-lt"/>
              </a:rPr>
              <a:t>前往</a:t>
            </a:r>
            <a:r>
              <a:rPr lang="zh-TW" altLang="zh-HK" sz="2000" dirty="0">
                <a:latin typeface="+mn-lt"/>
              </a:rPr>
              <a:t>雅麗氏何妙齡那打素醫院急症室</a:t>
            </a:r>
            <a:r>
              <a:rPr lang="zh-TW" altLang="zh-HK" sz="2000" b="1" u="sng" dirty="0">
                <a:solidFill>
                  <a:schemeClr val="accent2"/>
                </a:solidFill>
                <a:latin typeface="+mn-lt"/>
              </a:rPr>
              <a:t>求診</a:t>
            </a:r>
            <a:r>
              <a:rPr lang="zh-TW" altLang="zh-HK" sz="2000" dirty="0">
                <a:latin typeface="+mn-lt"/>
              </a:rPr>
              <a:t>，並於今日</a:t>
            </a:r>
            <a:r>
              <a:rPr lang="zh-TW" altLang="zh-HK" sz="2000" b="1" u="sng" dirty="0">
                <a:solidFill>
                  <a:schemeClr val="accent5"/>
                </a:solidFill>
                <a:latin typeface="+mn-lt"/>
              </a:rPr>
              <a:t>入院</a:t>
            </a:r>
            <a:r>
              <a:rPr lang="zh-TW" altLang="zh-HK" sz="2000" dirty="0" smtClean="0">
                <a:latin typeface="+mn-lt"/>
              </a:rPr>
              <a:t>。</a:t>
            </a:r>
            <a:endParaRPr lang="en-US" altLang="zh-HK" sz="2000" dirty="0">
              <a:latin typeface="+mn-lt"/>
            </a:endParaRPr>
          </a:p>
          <a:p>
            <a:pPr marL="114300" indent="0">
              <a:buNone/>
            </a:pPr>
            <a:endParaRPr lang="zh-TW" altLang="zh-HK" sz="2000" dirty="0">
              <a:latin typeface="+mn-lt"/>
            </a:endParaRPr>
          </a:p>
          <a:p>
            <a:r>
              <a:rPr lang="en" altLang="zh-HK" sz="2000" b="1" dirty="0">
                <a:solidFill>
                  <a:srgbClr val="CC0000"/>
                </a:solidFill>
                <a:latin typeface="+mn-lt"/>
              </a:rPr>
              <a:t>Google Translate</a:t>
            </a:r>
            <a:r>
              <a:rPr lang="en-US" altLang="zh-HK" sz="2000" b="1" dirty="0">
                <a:latin typeface="+mn-lt"/>
              </a:rPr>
              <a:t>:</a:t>
            </a:r>
            <a:r>
              <a:rPr lang="en-US" altLang="zh-HK" sz="2000" dirty="0">
                <a:latin typeface="+mn-lt"/>
              </a:rPr>
              <a:t> </a:t>
            </a:r>
            <a:r>
              <a:rPr lang="zh-TW" altLang="zh-HK" sz="2000" dirty="0">
                <a:latin typeface="+mn-lt"/>
              </a:rPr>
              <a:t>他於昨日（三月七日）</a:t>
            </a:r>
            <a:r>
              <a:rPr lang="zh-TW" altLang="zh-HK" sz="2000" b="1" u="sng" dirty="0">
                <a:solidFill>
                  <a:schemeClr val="accent2"/>
                </a:solidFill>
                <a:latin typeface="+mn-lt"/>
              </a:rPr>
              <a:t>出席</a:t>
            </a:r>
            <a:r>
              <a:rPr lang="en-US" altLang="zh-HK" sz="2000" b="1" u="sng" dirty="0">
                <a:solidFill>
                  <a:schemeClr val="accent2"/>
                </a:solidFill>
                <a:latin typeface="+mn-lt"/>
              </a:rPr>
              <a:t>(X)</a:t>
            </a:r>
            <a:r>
              <a:rPr lang="zh-TW" altLang="zh-HK" sz="2000" dirty="0">
                <a:latin typeface="+mn-lt"/>
              </a:rPr>
              <a:t>雅麗氏何妙齡那打素醫院急症室，並於今日</a:t>
            </a:r>
            <a:r>
              <a:rPr lang="zh-TW" altLang="zh-HK" sz="2000" b="1" u="sng" dirty="0">
                <a:solidFill>
                  <a:schemeClr val="accent5"/>
                </a:solidFill>
                <a:latin typeface="+mn-lt"/>
              </a:rPr>
              <a:t>受理</a:t>
            </a:r>
            <a:r>
              <a:rPr lang="en-US" altLang="zh-HK" sz="2000" b="1" u="sng" dirty="0">
                <a:solidFill>
                  <a:schemeClr val="accent5"/>
                </a:solidFill>
                <a:latin typeface="+mn-lt"/>
              </a:rPr>
              <a:t>(X)</a:t>
            </a:r>
            <a:r>
              <a:rPr lang="zh-TW" altLang="zh-HK" sz="2000" dirty="0">
                <a:latin typeface="+mn-lt"/>
              </a:rPr>
              <a:t>。</a:t>
            </a:r>
          </a:p>
          <a:p>
            <a:r>
              <a:rPr lang="en" altLang="zh-HK" sz="2000" b="1" dirty="0">
                <a:solidFill>
                  <a:srgbClr val="3C78D8"/>
                </a:solidFill>
                <a:latin typeface="+mn-lt"/>
              </a:rPr>
              <a:t>Microsoft Translator</a:t>
            </a:r>
            <a:r>
              <a:rPr lang="en-US" altLang="zh-HK" sz="2000" b="1" dirty="0">
                <a:latin typeface="+mn-lt"/>
              </a:rPr>
              <a:t>:</a:t>
            </a:r>
            <a:r>
              <a:rPr lang="en-US" altLang="zh-HK" sz="2000" dirty="0">
                <a:latin typeface="+mn-lt"/>
              </a:rPr>
              <a:t> </a:t>
            </a:r>
            <a:r>
              <a:rPr lang="zh-TW" altLang="zh-HK" sz="2000" dirty="0">
                <a:latin typeface="+mn-lt"/>
              </a:rPr>
              <a:t>他昨日</a:t>
            </a:r>
            <a:r>
              <a:rPr lang="en-US" altLang="zh-HK" sz="2000" dirty="0">
                <a:latin typeface="+mn-lt"/>
              </a:rPr>
              <a:t> (3</a:t>
            </a:r>
            <a:r>
              <a:rPr lang="zh-TW" altLang="zh-HK" sz="2000" dirty="0">
                <a:latin typeface="+mn-lt"/>
              </a:rPr>
              <a:t>月</a:t>
            </a:r>
            <a:r>
              <a:rPr lang="en-US" altLang="zh-HK" sz="2000" dirty="0">
                <a:latin typeface="+mn-lt"/>
              </a:rPr>
              <a:t>7</a:t>
            </a:r>
            <a:r>
              <a:rPr lang="zh-TW" altLang="zh-HK" sz="2000" dirty="0">
                <a:latin typeface="+mn-lt"/>
              </a:rPr>
              <a:t>日</a:t>
            </a:r>
            <a:r>
              <a:rPr lang="en-US" altLang="zh-HK" sz="2000" dirty="0">
                <a:latin typeface="+mn-lt"/>
              </a:rPr>
              <a:t>) </a:t>
            </a:r>
            <a:r>
              <a:rPr lang="zh-TW" altLang="zh-HK" sz="2000" b="1" u="sng" dirty="0">
                <a:solidFill>
                  <a:schemeClr val="accent2"/>
                </a:solidFill>
                <a:latin typeface="+mn-lt"/>
              </a:rPr>
              <a:t>出席</a:t>
            </a:r>
            <a:r>
              <a:rPr lang="en-US" altLang="zh-HK" sz="2000" b="1" u="sng" dirty="0">
                <a:solidFill>
                  <a:schemeClr val="accent2"/>
                </a:solidFill>
                <a:latin typeface="+mn-lt"/>
              </a:rPr>
              <a:t>(X)</a:t>
            </a:r>
            <a:r>
              <a:rPr lang="zh-TW" altLang="zh-HK" sz="2000" b="1" u="sng" dirty="0">
                <a:solidFill>
                  <a:srgbClr val="FF0000"/>
                </a:solidFill>
                <a:latin typeface="+mn-lt"/>
              </a:rPr>
              <a:t>愛麗絲</a:t>
            </a:r>
            <a:r>
              <a:rPr lang="en-US" altLang="zh-HK" sz="2000" b="1" u="sng" dirty="0">
                <a:solidFill>
                  <a:srgbClr val="FF0000"/>
                </a:solidFill>
                <a:latin typeface="+mn-lt"/>
              </a:rPr>
              <a:t>(X)</a:t>
            </a:r>
            <a:r>
              <a:rPr lang="zh-TW" altLang="zh-HK" sz="2000" dirty="0">
                <a:latin typeface="+mn-lt"/>
              </a:rPr>
              <a:t>何妙齡那打素醫院急症室</a:t>
            </a:r>
            <a:r>
              <a:rPr lang="en-US" altLang="zh-HK" sz="2000" dirty="0">
                <a:latin typeface="+mn-lt"/>
              </a:rPr>
              <a:t> (AED), </a:t>
            </a:r>
            <a:r>
              <a:rPr lang="zh-TW" altLang="zh-HK" sz="2000" dirty="0">
                <a:latin typeface="+mn-lt"/>
              </a:rPr>
              <a:t>並於今日入院。</a:t>
            </a:r>
          </a:p>
          <a:p>
            <a:r>
              <a:rPr lang="en" altLang="zh-HK" sz="2000" b="1" dirty="0">
                <a:solidFill>
                  <a:srgbClr val="E69138"/>
                </a:solidFill>
                <a:latin typeface="+mn-lt"/>
              </a:rPr>
              <a:t>Sogou Translator</a:t>
            </a:r>
            <a:r>
              <a:rPr lang="en-US" altLang="zh-HK" sz="2000" b="1" dirty="0">
                <a:latin typeface="+mn-lt"/>
              </a:rPr>
              <a:t>:</a:t>
            </a:r>
            <a:r>
              <a:rPr lang="en-US" altLang="zh-HK" sz="2000" dirty="0">
                <a:latin typeface="+mn-lt"/>
              </a:rPr>
              <a:t> </a:t>
            </a:r>
            <a:r>
              <a:rPr lang="zh-TW" altLang="zh-HK" sz="2000" dirty="0">
                <a:latin typeface="+mn-lt"/>
              </a:rPr>
              <a:t>他昨日</a:t>
            </a:r>
            <a:r>
              <a:rPr lang="en-US" altLang="zh-HK" sz="2000" dirty="0">
                <a:latin typeface="+mn-lt"/>
              </a:rPr>
              <a:t>(</a:t>
            </a:r>
            <a:r>
              <a:rPr lang="zh-TW" altLang="zh-HK" sz="2000" dirty="0">
                <a:latin typeface="+mn-lt"/>
              </a:rPr>
              <a:t>三月七日</a:t>
            </a:r>
            <a:r>
              <a:rPr lang="en-US" altLang="zh-HK" sz="2000" dirty="0">
                <a:latin typeface="+mn-lt"/>
              </a:rPr>
              <a:t>)</a:t>
            </a:r>
            <a:r>
              <a:rPr lang="zh-TW" altLang="zh-HK" sz="2000" dirty="0">
                <a:latin typeface="+mn-lt"/>
              </a:rPr>
              <a:t>前往雅麗氏何妙齡那打素醫院急症室求診，並於今日入院。</a:t>
            </a:r>
          </a:p>
          <a:p>
            <a:endParaRPr lang="zh-HK" altLang="en-US" dirty="0">
              <a:latin typeface="+mn-lt"/>
            </a:endParaRPr>
          </a:p>
        </p:txBody>
      </p:sp>
    </p:spTree>
    <p:extLst>
      <p:ext uri="{BB962C8B-B14F-4D97-AF65-F5344CB8AC3E}">
        <p14:creationId xmlns:p14="http://schemas.microsoft.com/office/powerpoint/2010/main" val="273940056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35D8BD7E-2DA8-4AFE-A2A5-E6E59821363D}"/>
              </a:ext>
            </a:extLst>
          </p:cNvPr>
          <p:cNvSpPr>
            <a:spLocks noGrp="1"/>
          </p:cNvSpPr>
          <p:nvPr>
            <p:ph type="title"/>
          </p:nvPr>
        </p:nvSpPr>
        <p:spPr>
          <a:xfrm>
            <a:off x="322458" y="93001"/>
            <a:ext cx="8520600" cy="831300"/>
          </a:xfrm>
        </p:spPr>
        <p:txBody>
          <a:bodyPr/>
          <a:lstStyle/>
          <a:p>
            <a:r>
              <a:rPr lang="en-US" altLang="zh-HK" dirty="0">
                <a:latin typeface="+mn-lt"/>
              </a:rPr>
              <a:t>Issue 4: Numbers</a:t>
            </a:r>
            <a:endParaRPr lang="zh-HK" altLang="en-US" dirty="0">
              <a:latin typeface="+mn-lt"/>
            </a:endParaRPr>
          </a:p>
        </p:txBody>
      </p:sp>
      <p:sp>
        <p:nvSpPr>
          <p:cNvPr id="3" name="文字版面配置區 2">
            <a:extLst>
              <a:ext uri="{FF2B5EF4-FFF2-40B4-BE49-F238E27FC236}">
                <a16:creationId xmlns:a16="http://schemas.microsoft.com/office/drawing/2014/main" xmlns="" id="{3AE98689-4357-4CD2-8870-5FE73601A3BC}"/>
              </a:ext>
            </a:extLst>
          </p:cNvPr>
          <p:cNvSpPr>
            <a:spLocks noGrp="1"/>
          </p:cNvSpPr>
          <p:nvPr>
            <p:ph type="body" idx="1"/>
          </p:nvPr>
        </p:nvSpPr>
        <p:spPr>
          <a:xfrm>
            <a:off x="322458" y="602516"/>
            <a:ext cx="8520600" cy="4555200"/>
          </a:xfrm>
        </p:spPr>
        <p:txBody>
          <a:bodyPr/>
          <a:lstStyle/>
          <a:p>
            <a:r>
              <a:rPr lang="en-US" altLang="zh-HK" sz="1600" b="1" dirty="0">
                <a:latin typeface="+mn-lt"/>
              </a:rPr>
              <a:t>Source Text: </a:t>
            </a:r>
            <a:r>
              <a:rPr lang="en-US" altLang="zh-HK" sz="1600" dirty="0">
                <a:latin typeface="+mn-lt"/>
              </a:rPr>
              <a:t>According to the latest information, 2 144 cases have been reported to the WHO (with at least 750 deaths), including </a:t>
            </a:r>
            <a:r>
              <a:rPr lang="en-US" altLang="zh-HK" sz="1600" b="1" u="sng" dirty="0">
                <a:solidFill>
                  <a:schemeClr val="accent2"/>
                </a:solidFill>
                <a:latin typeface="+mn-lt"/>
              </a:rPr>
              <a:t>1 927 in 10 Middle East countries comprising 1 769 in the Kingdom of Saudi Arabia, 86 in the United Arab Emirates</a:t>
            </a:r>
            <a:r>
              <a:rPr lang="en-US" altLang="zh-HK" sz="1600" dirty="0">
                <a:latin typeface="+mn-lt"/>
              </a:rPr>
              <a:t>, 28 in Jordan, 19 in Qatar, 11 in Oman, six in Iran, four in Kuwait, two in Lebanon, and one each in Yemen and Bahrain. </a:t>
            </a:r>
            <a:endParaRPr lang="en-US" altLang="zh-HK" sz="1600" dirty="0" smtClean="0">
              <a:latin typeface="+mn-lt"/>
            </a:endParaRPr>
          </a:p>
          <a:p>
            <a:r>
              <a:rPr lang="en-US" altLang="zh-HK" sz="1600" b="1" dirty="0" smtClean="0">
                <a:latin typeface="+mn-lt"/>
              </a:rPr>
              <a:t>Reference</a:t>
            </a:r>
            <a:r>
              <a:rPr lang="en-US" altLang="zh-HK" sz="1600" b="1" dirty="0">
                <a:latin typeface="+mn-lt"/>
              </a:rPr>
              <a:t>: </a:t>
            </a:r>
            <a:r>
              <a:rPr lang="zh-TW" altLang="zh-HK" sz="1600" dirty="0">
                <a:latin typeface="+mn-lt"/>
              </a:rPr>
              <a:t>根據最新資料，世衞至今獲通報</a:t>
            </a:r>
            <a:r>
              <a:rPr lang="en-US" altLang="zh-HK" sz="1600" dirty="0">
                <a:latin typeface="+mn-lt"/>
              </a:rPr>
              <a:t>2 144</a:t>
            </a:r>
            <a:r>
              <a:rPr lang="zh-TW" altLang="zh-HK" sz="1600" dirty="0">
                <a:latin typeface="+mn-lt"/>
              </a:rPr>
              <a:t>宗個案，至少</a:t>
            </a:r>
            <a:r>
              <a:rPr lang="en-US" altLang="zh-HK" sz="1600" dirty="0">
                <a:latin typeface="+mn-lt"/>
              </a:rPr>
              <a:t>750</a:t>
            </a:r>
            <a:r>
              <a:rPr lang="zh-TW" altLang="zh-HK" sz="1600" dirty="0">
                <a:latin typeface="+mn-lt"/>
              </a:rPr>
              <a:t>人死亡。當中</a:t>
            </a:r>
            <a:r>
              <a:rPr lang="en-US" altLang="zh-HK" sz="1600" dirty="0">
                <a:latin typeface="+mn-lt"/>
              </a:rPr>
              <a:t>10</a:t>
            </a:r>
            <a:r>
              <a:rPr lang="zh-TW" altLang="zh-HK" sz="1600" dirty="0">
                <a:latin typeface="+mn-lt"/>
              </a:rPr>
              <a:t>個中東國家確診共</a:t>
            </a:r>
            <a:r>
              <a:rPr lang="en-US" altLang="zh-HK" sz="1600" dirty="0">
                <a:latin typeface="+mn-lt"/>
              </a:rPr>
              <a:t>1927</a:t>
            </a:r>
            <a:r>
              <a:rPr lang="zh-TW" altLang="zh-HK" sz="1600" dirty="0">
                <a:latin typeface="+mn-lt"/>
              </a:rPr>
              <a:t>宗，</a:t>
            </a:r>
            <a:r>
              <a:rPr lang="zh-TW" altLang="zh-HK" sz="1600" b="1" u="sng" dirty="0">
                <a:solidFill>
                  <a:schemeClr val="accent2"/>
                </a:solidFill>
                <a:latin typeface="+mn-lt"/>
              </a:rPr>
              <a:t>其中沙特阿拉伯王國有</a:t>
            </a:r>
            <a:r>
              <a:rPr lang="en-US" altLang="zh-HK" sz="1600" b="1" u="sng" dirty="0">
                <a:solidFill>
                  <a:schemeClr val="accent2"/>
                </a:solidFill>
                <a:latin typeface="+mn-lt"/>
              </a:rPr>
              <a:t>1 769</a:t>
            </a:r>
            <a:r>
              <a:rPr lang="zh-TW" altLang="zh-HK" sz="1600" b="1" u="sng" dirty="0">
                <a:solidFill>
                  <a:schemeClr val="accent2"/>
                </a:solidFill>
                <a:latin typeface="+mn-lt"/>
              </a:rPr>
              <a:t>宗，阿拉伯聯合酋長國</a:t>
            </a:r>
            <a:r>
              <a:rPr lang="en-US" altLang="zh-HK" sz="1600" b="1" u="sng" dirty="0">
                <a:solidFill>
                  <a:schemeClr val="accent2"/>
                </a:solidFill>
                <a:latin typeface="+mn-lt"/>
              </a:rPr>
              <a:t>86</a:t>
            </a:r>
            <a:r>
              <a:rPr lang="zh-TW" altLang="zh-HK" sz="1600" b="1" u="sng" dirty="0">
                <a:solidFill>
                  <a:schemeClr val="accent2"/>
                </a:solidFill>
                <a:latin typeface="+mn-lt"/>
              </a:rPr>
              <a:t>宗，約旦</a:t>
            </a:r>
            <a:r>
              <a:rPr lang="en-US" altLang="zh-HK" sz="1600" b="1" u="sng" dirty="0">
                <a:solidFill>
                  <a:schemeClr val="accent2"/>
                </a:solidFill>
                <a:latin typeface="+mn-lt"/>
              </a:rPr>
              <a:t>28</a:t>
            </a:r>
            <a:r>
              <a:rPr lang="zh-TW" altLang="zh-HK" sz="1600" b="1" u="sng" dirty="0">
                <a:solidFill>
                  <a:schemeClr val="accent2"/>
                </a:solidFill>
                <a:latin typeface="+mn-lt"/>
              </a:rPr>
              <a:t>宗</a:t>
            </a:r>
            <a:r>
              <a:rPr lang="zh-TW" altLang="zh-HK" sz="1600" dirty="0">
                <a:latin typeface="+mn-lt"/>
              </a:rPr>
              <a:t>，卡塔爾</a:t>
            </a:r>
            <a:r>
              <a:rPr lang="en-US" altLang="zh-HK" sz="1600" dirty="0">
                <a:latin typeface="+mn-lt"/>
              </a:rPr>
              <a:t>19</a:t>
            </a:r>
            <a:r>
              <a:rPr lang="zh-TW" altLang="zh-HK" sz="1600" dirty="0">
                <a:latin typeface="+mn-lt"/>
              </a:rPr>
              <a:t>宗，阿曼</a:t>
            </a:r>
            <a:r>
              <a:rPr lang="en-US" altLang="zh-HK" sz="1600" dirty="0">
                <a:latin typeface="+mn-lt"/>
              </a:rPr>
              <a:t>11</a:t>
            </a:r>
            <a:r>
              <a:rPr lang="zh-TW" altLang="zh-HK" sz="1600" dirty="0">
                <a:latin typeface="+mn-lt"/>
              </a:rPr>
              <a:t>宗，伊朗六宗，科威特四宗，黎巴嫩兩宗，以及也門和巴林各一宗</a:t>
            </a:r>
            <a:r>
              <a:rPr lang="zh-TW" altLang="zh-HK" sz="1600" dirty="0" smtClean="0">
                <a:latin typeface="+mn-lt"/>
              </a:rPr>
              <a:t>。</a:t>
            </a:r>
            <a:endParaRPr lang="en-US" altLang="zh-HK" sz="1600" dirty="0">
              <a:latin typeface="+mn-lt"/>
            </a:endParaRPr>
          </a:p>
          <a:p>
            <a:endParaRPr lang="en-US" altLang="zh-HK" sz="1600" b="1" dirty="0">
              <a:latin typeface="+mn-lt"/>
            </a:endParaRPr>
          </a:p>
          <a:p>
            <a:r>
              <a:rPr lang="en" altLang="zh-HK" sz="1600" b="1" dirty="0">
                <a:solidFill>
                  <a:srgbClr val="CC0000"/>
                </a:solidFill>
                <a:latin typeface="+mn-lt"/>
              </a:rPr>
              <a:t>Google Translate</a:t>
            </a:r>
            <a:r>
              <a:rPr lang="en-US" altLang="zh-HK" sz="1600" b="1" dirty="0">
                <a:latin typeface="+mn-lt"/>
              </a:rPr>
              <a:t>: </a:t>
            </a:r>
            <a:r>
              <a:rPr lang="zh-TW" altLang="zh-HK" sz="1600" dirty="0">
                <a:latin typeface="+mn-lt"/>
              </a:rPr>
              <a:t>根據最新資料，世衛組織報告了</a:t>
            </a:r>
            <a:r>
              <a:rPr lang="en-US" altLang="zh-HK" sz="1600" dirty="0">
                <a:latin typeface="+mn-lt"/>
              </a:rPr>
              <a:t>2 144</a:t>
            </a:r>
            <a:r>
              <a:rPr lang="zh-TW" altLang="zh-HK" sz="1600" dirty="0">
                <a:latin typeface="+mn-lt"/>
              </a:rPr>
              <a:t>例（至少</a:t>
            </a:r>
            <a:r>
              <a:rPr lang="en-US" altLang="zh-HK" sz="1600" dirty="0">
                <a:latin typeface="+mn-lt"/>
              </a:rPr>
              <a:t>750</a:t>
            </a:r>
            <a:r>
              <a:rPr lang="zh-TW" altLang="zh-HK" sz="1600" dirty="0">
                <a:latin typeface="+mn-lt"/>
              </a:rPr>
              <a:t>人死亡），其中包括</a:t>
            </a:r>
            <a:r>
              <a:rPr lang="en-US" altLang="zh-HK" sz="1600" dirty="0">
                <a:latin typeface="+mn-lt"/>
              </a:rPr>
              <a:t>10</a:t>
            </a:r>
            <a:r>
              <a:rPr lang="zh-TW" altLang="zh-HK" sz="1600" dirty="0">
                <a:latin typeface="+mn-lt"/>
              </a:rPr>
              <a:t>個中東國家的</a:t>
            </a:r>
            <a:r>
              <a:rPr lang="en-US" altLang="zh-HK" sz="1600" dirty="0">
                <a:latin typeface="+mn-lt"/>
              </a:rPr>
              <a:t>1 927</a:t>
            </a:r>
            <a:r>
              <a:rPr lang="zh-TW" altLang="zh-HK" sz="1600" dirty="0">
                <a:latin typeface="+mn-lt"/>
              </a:rPr>
              <a:t>例，其中沙特阿拉伯王國</a:t>
            </a:r>
            <a:r>
              <a:rPr lang="en-US" altLang="zh-HK" sz="1600" dirty="0">
                <a:latin typeface="+mn-lt"/>
              </a:rPr>
              <a:t>1 769</a:t>
            </a:r>
            <a:r>
              <a:rPr lang="zh-TW" altLang="zh-HK" sz="1600" dirty="0">
                <a:latin typeface="+mn-lt"/>
              </a:rPr>
              <a:t>例，阿拉伯聯合酋長國</a:t>
            </a:r>
            <a:r>
              <a:rPr lang="en-US" altLang="zh-HK" sz="1600" dirty="0">
                <a:latin typeface="+mn-lt"/>
              </a:rPr>
              <a:t>86</a:t>
            </a:r>
            <a:r>
              <a:rPr lang="zh-TW" altLang="zh-HK" sz="1600" dirty="0">
                <a:latin typeface="+mn-lt"/>
              </a:rPr>
              <a:t>例，</a:t>
            </a:r>
            <a:r>
              <a:rPr lang="zh-TW" altLang="zh-HK" sz="1600" b="1" u="sng" dirty="0">
                <a:solidFill>
                  <a:schemeClr val="accent2"/>
                </a:solidFill>
                <a:latin typeface="+mn-lt"/>
              </a:rPr>
              <a:t>阿拉伯聯合酋長國</a:t>
            </a:r>
            <a:r>
              <a:rPr lang="en-US" altLang="zh-HK" sz="1600" b="1" u="sng" dirty="0">
                <a:solidFill>
                  <a:schemeClr val="accent2"/>
                </a:solidFill>
                <a:latin typeface="+mn-lt"/>
              </a:rPr>
              <a:t>28</a:t>
            </a:r>
            <a:r>
              <a:rPr lang="zh-TW" altLang="zh-HK" sz="1600" b="1" u="sng" dirty="0">
                <a:solidFill>
                  <a:schemeClr val="accent2"/>
                </a:solidFill>
                <a:latin typeface="+mn-lt"/>
              </a:rPr>
              <a:t>例，約旦</a:t>
            </a:r>
            <a:r>
              <a:rPr lang="en-US" altLang="zh-HK" sz="1600" b="1" u="sng" dirty="0">
                <a:solidFill>
                  <a:schemeClr val="accent2"/>
                </a:solidFill>
                <a:latin typeface="+mn-lt"/>
              </a:rPr>
              <a:t>(X)</a:t>
            </a:r>
            <a:r>
              <a:rPr lang="zh-TW" altLang="zh-HK" sz="1600" dirty="0">
                <a:latin typeface="+mn-lt"/>
              </a:rPr>
              <a:t>，卡塔爾</a:t>
            </a:r>
            <a:r>
              <a:rPr lang="en-US" altLang="zh-HK" sz="1600" dirty="0">
                <a:latin typeface="+mn-lt"/>
              </a:rPr>
              <a:t>19</a:t>
            </a:r>
            <a:r>
              <a:rPr lang="zh-TW" altLang="zh-HK" sz="1600" dirty="0">
                <a:latin typeface="+mn-lt"/>
              </a:rPr>
              <a:t>人，阿曼</a:t>
            </a:r>
            <a:r>
              <a:rPr lang="en-US" altLang="zh-HK" sz="1600" dirty="0">
                <a:latin typeface="+mn-lt"/>
              </a:rPr>
              <a:t>11</a:t>
            </a:r>
            <a:r>
              <a:rPr lang="zh-TW" altLang="zh-HK" sz="1600" dirty="0">
                <a:latin typeface="+mn-lt"/>
              </a:rPr>
              <a:t>人，伊朗</a:t>
            </a:r>
            <a:r>
              <a:rPr lang="en-US" altLang="zh-HK" sz="1600" dirty="0">
                <a:latin typeface="+mn-lt"/>
              </a:rPr>
              <a:t>6</a:t>
            </a:r>
            <a:r>
              <a:rPr lang="zh-TW" altLang="zh-HK" sz="1600" dirty="0">
                <a:latin typeface="+mn-lt"/>
              </a:rPr>
              <a:t>人，科威特</a:t>
            </a:r>
            <a:r>
              <a:rPr lang="en-US" altLang="zh-HK" sz="1600" dirty="0">
                <a:latin typeface="+mn-lt"/>
              </a:rPr>
              <a:t>4</a:t>
            </a:r>
            <a:r>
              <a:rPr lang="zh-TW" altLang="zh-HK" sz="1600" dirty="0">
                <a:latin typeface="+mn-lt"/>
              </a:rPr>
              <a:t>人，黎巴嫩</a:t>
            </a:r>
            <a:r>
              <a:rPr lang="en-US" altLang="zh-HK" sz="1600" dirty="0">
                <a:latin typeface="+mn-lt"/>
              </a:rPr>
              <a:t>2</a:t>
            </a:r>
            <a:r>
              <a:rPr lang="zh-TW" altLang="zh-HK" sz="1600" dirty="0">
                <a:latin typeface="+mn-lt"/>
              </a:rPr>
              <a:t>人，也門和巴林各</a:t>
            </a:r>
            <a:r>
              <a:rPr lang="en-US" altLang="zh-HK" sz="1600" dirty="0">
                <a:latin typeface="+mn-lt"/>
              </a:rPr>
              <a:t>1</a:t>
            </a:r>
            <a:r>
              <a:rPr lang="zh-TW" altLang="zh-HK" sz="1600" dirty="0">
                <a:latin typeface="+mn-lt"/>
              </a:rPr>
              <a:t>人。</a:t>
            </a:r>
          </a:p>
          <a:p>
            <a:r>
              <a:rPr lang="en" altLang="zh-HK" sz="1600" b="1" dirty="0">
                <a:solidFill>
                  <a:srgbClr val="3C78D8"/>
                </a:solidFill>
                <a:latin typeface="+mn-lt"/>
              </a:rPr>
              <a:t>Microsoft Translator</a:t>
            </a:r>
            <a:r>
              <a:rPr lang="en-US" altLang="zh-HK" sz="1600" b="1" dirty="0">
                <a:latin typeface="+mn-lt"/>
              </a:rPr>
              <a:t>: </a:t>
            </a:r>
            <a:r>
              <a:rPr lang="zh-TW" altLang="zh-HK" sz="1600" dirty="0">
                <a:latin typeface="+mn-lt"/>
              </a:rPr>
              <a:t>根據最新資料</a:t>
            </a:r>
            <a:r>
              <a:rPr lang="en-US" altLang="zh-HK" sz="1600" dirty="0">
                <a:latin typeface="+mn-lt"/>
              </a:rPr>
              <a:t>, </a:t>
            </a:r>
            <a:r>
              <a:rPr lang="zh-TW" altLang="zh-HK" sz="1600" dirty="0">
                <a:latin typeface="+mn-lt"/>
              </a:rPr>
              <a:t>已向衛生組織報告了</a:t>
            </a:r>
            <a:r>
              <a:rPr lang="en-US" altLang="zh-HK" sz="1600" dirty="0">
                <a:latin typeface="+mn-lt"/>
              </a:rPr>
              <a:t> 2 144 </a:t>
            </a:r>
            <a:r>
              <a:rPr lang="zh-TW" altLang="zh-HK" sz="1600" dirty="0">
                <a:latin typeface="+mn-lt"/>
              </a:rPr>
              <a:t>起案件</a:t>
            </a:r>
            <a:r>
              <a:rPr lang="en-US" altLang="zh-HK" sz="1600" dirty="0">
                <a:latin typeface="+mn-lt"/>
              </a:rPr>
              <a:t> (</a:t>
            </a:r>
            <a:r>
              <a:rPr lang="zh-TW" altLang="zh-HK" sz="1600" dirty="0">
                <a:latin typeface="+mn-lt"/>
              </a:rPr>
              <a:t>至少有</a:t>
            </a:r>
            <a:r>
              <a:rPr lang="en-US" altLang="zh-HK" sz="1600" dirty="0">
                <a:latin typeface="+mn-lt"/>
              </a:rPr>
              <a:t>750</a:t>
            </a:r>
            <a:r>
              <a:rPr lang="zh-TW" altLang="zh-HK" sz="1600" dirty="0">
                <a:latin typeface="+mn-lt"/>
              </a:rPr>
              <a:t>人死亡</a:t>
            </a:r>
            <a:r>
              <a:rPr lang="en-US" altLang="zh-HK" sz="1600" dirty="0">
                <a:latin typeface="+mn-lt"/>
              </a:rPr>
              <a:t>), </a:t>
            </a:r>
            <a:r>
              <a:rPr lang="zh-TW" altLang="zh-HK" sz="1600" b="1" u="sng" dirty="0">
                <a:solidFill>
                  <a:schemeClr val="accent2"/>
                </a:solidFill>
                <a:latin typeface="+mn-lt"/>
              </a:rPr>
              <a:t>包括</a:t>
            </a:r>
            <a:r>
              <a:rPr lang="en-US" altLang="zh-HK" sz="1600" b="1" u="sng" dirty="0">
                <a:solidFill>
                  <a:schemeClr val="accent2"/>
                </a:solidFill>
                <a:latin typeface="+mn-lt"/>
              </a:rPr>
              <a:t>927</a:t>
            </a:r>
            <a:r>
              <a:rPr lang="zh-TW" altLang="zh-HK" sz="1600" b="1" u="sng" dirty="0">
                <a:solidFill>
                  <a:schemeClr val="accent2"/>
                </a:solidFill>
                <a:latin typeface="+mn-lt"/>
              </a:rPr>
              <a:t>個中東國家的</a:t>
            </a:r>
            <a:r>
              <a:rPr lang="en-US" altLang="zh-HK" sz="1600" b="1" u="sng" dirty="0">
                <a:solidFill>
                  <a:schemeClr val="accent2"/>
                </a:solidFill>
                <a:latin typeface="+mn-lt"/>
              </a:rPr>
              <a:t> 1 10 </a:t>
            </a:r>
            <a:r>
              <a:rPr lang="zh-TW" altLang="zh-HK" sz="1600" b="1" u="sng" dirty="0">
                <a:solidFill>
                  <a:schemeClr val="accent2"/>
                </a:solidFill>
                <a:latin typeface="+mn-lt"/>
              </a:rPr>
              <a:t>個</a:t>
            </a:r>
            <a:r>
              <a:rPr lang="en-US" altLang="zh-HK" sz="1600" b="1" u="sng" dirty="0">
                <a:solidFill>
                  <a:schemeClr val="accent2"/>
                </a:solidFill>
                <a:latin typeface="+mn-lt"/>
              </a:rPr>
              <a:t>(X)</a:t>
            </a:r>
            <a:r>
              <a:rPr lang="en-US" altLang="zh-HK" sz="1600" dirty="0">
                <a:solidFill>
                  <a:schemeClr val="tx2"/>
                </a:solidFill>
                <a:latin typeface="+mn-lt"/>
              </a:rPr>
              <a:t>,</a:t>
            </a:r>
            <a:r>
              <a:rPr lang="en-US" altLang="zh-HK" sz="1600" dirty="0">
                <a:solidFill>
                  <a:schemeClr val="tx1"/>
                </a:solidFill>
                <a:latin typeface="+mn-lt"/>
              </a:rPr>
              <a:t> </a:t>
            </a:r>
            <a:r>
              <a:rPr lang="zh-TW" altLang="zh-HK" sz="1600" dirty="0">
                <a:latin typeface="+mn-lt"/>
              </a:rPr>
              <a:t>沙烏地阿拉伯王國</a:t>
            </a:r>
            <a:r>
              <a:rPr lang="en-US" altLang="zh-HK" sz="1600" dirty="0">
                <a:latin typeface="+mn-lt"/>
              </a:rPr>
              <a:t> 1 769 </a:t>
            </a:r>
            <a:r>
              <a:rPr lang="zh-TW" altLang="zh-HK" sz="1600" dirty="0">
                <a:latin typeface="+mn-lt"/>
              </a:rPr>
              <a:t>個</a:t>
            </a:r>
            <a:r>
              <a:rPr lang="en-US" altLang="zh-HK" sz="1600" dirty="0">
                <a:latin typeface="+mn-lt"/>
              </a:rPr>
              <a:t>, </a:t>
            </a:r>
            <a:r>
              <a:rPr lang="zh-TW" altLang="zh-HK" sz="1600" dirty="0">
                <a:latin typeface="+mn-lt"/>
              </a:rPr>
              <a:t>阿拉伯聯合大公國</a:t>
            </a:r>
            <a:r>
              <a:rPr lang="en-US" altLang="zh-HK" sz="1600" dirty="0">
                <a:latin typeface="+mn-lt"/>
              </a:rPr>
              <a:t>86</a:t>
            </a:r>
            <a:r>
              <a:rPr lang="zh-TW" altLang="zh-HK" sz="1600" dirty="0">
                <a:latin typeface="+mn-lt"/>
              </a:rPr>
              <a:t>個</a:t>
            </a:r>
            <a:r>
              <a:rPr lang="en-US" altLang="zh-HK" sz="1600" dirty="0">
                <a:latin typeface="+mn-lt"/>
              </a:rPr>
              <a:t>, 28 </a:t>
            </a:r>
            <a:r>
              <a:rPr lang="zh-TW" altLang="zh-HK" sz="1600" dirty="0">
                <a:latin typeface="+mn-lt"/>
              </a:rPr>
              <a:t>個在約旦</a:t>
            </a:r>
            <a:r>
              <a:rPr lang="en-US" altLang="zh-HK" sz="1600" dirty="0">
                <a:latin typeface="+mn-lt"/>
              </a:rPr>
              <a:t>, 19 </a:t>
            </a:r>
            <a:r>
              <a:rPr lang="zh-TW" altLang="zh-HK" sz="1600" dirty="0">
                <a:latin typeface="+mn-lt"/>
              </a:rPr>
              <a:t>個在卡塔爾。</a:t>
            </a:r>
            <a:r>
              <a:rPr lang="en-US" altLang="zh-HK" sz="1600" dirty="0">
                <a:latin typeface="+mn-lt"/>
              </a:rPr>
              <a:t>, </a:t>
            </a:r>
            <a:r>
              <a:rPr lang="en-US" altLang="zh-HK" sz="1600" b="1" u="sng" dirty="0">
                <a:solidFill>
                  <a:schemeClr val="accent2"/>
                </a:solidFill>
                <a:latin typeface="+mn-lt"/>
              </a:rPr>
              <a:t>11 </a:t>
            </a:r>
            <a:r>
              <a:rPr lang="zh-TW" altLang="zh-HK" sz="1600" b="1" u="sng" dirty="0">
                <a:solidFill>
                  <a:schemeClr val="accent2"/>
                </a:solidFill>
                <a:latin typeface="+mn-lt"/>
              </a:rPr>
              <a:t>在阿曼</a:t>
            </a:r>
            <a:r>
              <a:rPr lang="en-US" altLang="zh-HK" sz="1600" b="1" u="sng" dirty="0">
                <a:solidFill>
                  <a:schemeClr val="accent2"/>
                </a:solidFill>
                <a:latin typeface="+mn-lt"/>
              </a:rPr>
              <a:t>, </a:t>
            </a:r>
            <a:r>
              <a:rPr lang="zh-TW" altLang="zh-HK" sz="1600" b="1" u="sng" dirty="0">
                <a:solidFill>
                  <a:schemeClr val="accent2"/>
                </a:solidFill>
                <a:latin typeface="+mn-lt"/>
              </a:rPr>
              <a:t>六在伊朗</a:t>
            </a:r>
            <a:r>
              <a:rPr lang="en-US" altLang="zh-HK" sz="1600" b="1" u="sng" dirty="0">
                <a:solidFill>
                  <a:schemeClr val="accent2"/>
                </a:solidFill>
                <a:latin typeface="+mn-lt"/>
              </a:rPr>
              <a:t>(X)</a:t>
            </a:r>
            <a:r>
              <a:rPr lang="en-US" altLang="zh-HK" sz="1600" dirty="0">
                <a:latin typeface="+mn-lt"/>
              </a:rPr>
              <a:t>, </a:t>
            </a:r>
            <a:r>
              <a:rPr lang="zh-TW" altLang="zh-HK" sz="1600" dirty="0">
                <a:latin typeface="+mn-lt"/>
              </a:rPr>
              <a:t>四人在科威特</a:t>
            </a:r>
            <a:r>
              <a:rPr lang="en-US" altLang="zh-HK" sz="1600" dirty="0">
                <a:latin typeface="+mn-lt"/>
              </a:rPr>
              <a:t>, </a:t>
            </a:r>
            <a:r>
              <a:rPr lang="zh-TW" altLang="zh-HK" sz="1600" dirty="0">
                <a:latin typeface="+mn-lt"/>
              </a:rPr>
              <a:t>兩個在黎巴嫩</a:t>
            </a:r>
            <a:r>
              <a:rPr lang="en-US" altLang="zh-HK" sz="1600" dirty="0">
                <a:latin typeface="+mn-lt"/>
              </a:rPr>
              <a:t>, </a:t>
            </a:r>
            <a:r>
              <a:rPr lang="zh-TW" altLang="zh-HK" sz="1600" dirty="0">
                <a:latin typeface="+mn-lt"/>
              </a:rPr>
              <a:t>一個在葉門和巴林。</a:t>
            </a:r>
            <a:endParaRPr lang="en-US" altLang="zh-TW" sz="1600" dirty="0">
              <a:latin typeface="+mn-lt"/>
            </a:endParaRPr>
          </a:p>
          <a:p>
            <a:r>
              <a:rPr lang="en" altLang="zh-HK" sz="1600" b="1" dirty="0">
                <a:solidFill>
                  <a:srgbClr val="E69138"/>
                </a:solidFill>
                <a:latin typeface="+mn-lt"/>
              </a:rPr>
              <a:t>Sogou Translator </a:t>
            </a:r>
            <a:r>
              <a:rPr lang="en-US" altLang="zh-HK" sz="1600" b="1" dirty="0">
                <a:latin typeface="+mn-lt"/>
              </a:rPr>
              <a:t>: </a:t>
            </a:r>
            <a:r>
              <a:rPr lang="zh-TW" altLang="zh-HK" sz="1600" dirty="0">
                <a:latin typeface="+mn-lt"/>
              </a:rPr>
              <a:t>根據最新資料，向世衛組織報告了</a:t>
            </a:r>
            <a:r>
              <a:rPr lang="en-US" altLang="zh-HK" sz="1600" dirty="0">
                <a:latin typeface="+mn-lt"/>
              </a:rPr>
              <a:t>2 144</a:t>
            </a:r>
            <a:r>
              <a:rPr lang="zh-TW" altLang="zh-HK" sz="1600" dirty="0">
                <a:latin typeface="+mn-lt"/>
              </a:rPr>
              <a:t>例病例</a:t>
            </a:r>
            <a:r>
              <a:rPr lang="en-US" altLang="zh-HK" sz="1600" dirty="0">
                <a:latin typeface="+mn-lt"/>
              </a:rPr>
              <a:t>(</a:t>
            </a:r>
            <a:r>
              <a:rPr lang="zh-TW" altLang="zh-HK" sz="1600" dirty="0">
                <a:latin typeface="+mn-lt"/>
              </a:rPr>
              <a:t>至少</a:t>
            </a:r>
            <a:r>
              <a:rPr lang="en-US" altLang="zh-HK" sz="1600" dirty="0">
                <a:latin typeface="+mn-lt"/>
              </a:rPr>
              <a:t>750</a:t>
            </a:r>
            <a:r>
              <a:rPr lang="zh-TW" altLang="zh-HK" sz="1600" dirty="0">
                <a:latin typeface="+mn-lt"/>
              </a:rPr>
              <a:t>人死亡</a:t>
            </a:r>
            <a:r>
              <a:rPr lang="en-US" altLang="zh-HK" sz="1600" dirty="0">
                <a:latin typeface="+mn-lt"/>
              </a:rPr>
              <a:t>)</a:t>
            </a:r>
            <a:r>
              <a:rPr lang="zh-TW" altLang="zh-HK" sz="1600" dirty="0">
                <a:latin typeface="+mn-lt"/>
              </a:rPr>
              <a:t>，其中</a:t>
            </a:r>
            <a:r>
              <a:rPr lang="en-US" altLang="zh-HK" sz="1600" dirty="0">
                <a:latin typeface="+mn-lt"/>
              </a:rPr>
              <a:t>10</a:t>
            </a:r>
            <a:r>
              <a:rPr lang="zh-TW" altLang="zh-HK" sz="1600" dirty="0">
                <a:latin typeface="+mn-lt"/>
              </a:rPr>
              <a:t>個中東國家</a:t>
            </a:r>
            <a:r>
              <a:rPr lang="en-US" altLang="zh-HK" sz="1600" dirty="0">
                <a:latin typeface="+mn-lt"/>
              </a:rPr>
              <a:t>1 927</a:t>
            </a:r>
            <a:r>
              <a:rPr lang="zh-TW" altLang="zh-HK" sz="1600" dirty="0">
                <a:latin typeface="+mn-lt"/>
              </a:rPr>
              <a:t>例，其中沙烏地阿拉伯王國</a:t>
            </a:r>
            <a:r>
              <a:rPr lang="en-US" altLang="zh-HK" sz="1600" dirty="0">
                <a:latin typeface="+mn-lt"/>
              </a:rPr>
              <a:t>1 769</a:t>
            </a:r>
            <a:r>
              <a:rPr lang="zh-TW" altLang="zh-HK" sz="1600" dirty="0">
                <a:latin typeface="+mn-lt"/>
              </a:rPr>
              <a:t>例，阿拉伯聯合大公國</a:t>
            </a:r>
            <a:r>
              <a:rPr lang="en-US" altLang="zh-HK" sz="1600" dirty="0">
                <a:latin typeface="+mn-lt"/>
              </a:rPr>
              <a:t>86</a:t>
            </a:r>
            <a:r>
              <a:rPr lang="zh-TW" altLang="zh-HK" sz="1600" dirty="0">
                <a:latin typeface="+mn-lt"/>
              </a:rPr>
              <a:t>例，約旦</a:t>
            </a:r>
            <a:r>
              <a:rPr lang="en-US" altLang="zh-HK" sz="1600" dirty="0">
                <a:latin typeface="+mn-lt"/>
              </a:rPr>
              <a:t>28</a:t>
            </a:r>
            <a:r>
              <a:rPr lang="zh-TW" altLang="zh-HK" sz="1600" dirty="0">
                <a:latin typeface="+mn-lt"/>
              </a:rPr>
              <a:t>例，卡塔爾</a:t>
            </a:r>
            <a:r>
              <a:rPr lang="en-US" altLang="zh-HK" sz="1600" dirty="0">
                <a:latin typeface="+mn-lt"/>
              </a:rPr>
              <a:t>19</a:t>
            </a:r>
            <a:r>
              <a:rPr lang="zh-TW" altLang="zh-HK" sz="1600" dirty="0">
                <a:latin typeface="+mn-lt"/>
              </a:rPr>
              <a:t>例，阿曼</a:t>
            </a:r>
            <a:r>
              <a:rPr lang="en-US" altLang="zh-HK" sz="1600" dirty="0">
                <a:latin typeface="+mn-lt"/>
              </a:rPr>
              <a:t>11</a:t>
            </a:r>
            <a:r>
              <a:rPr lang="zh-TW" altLang="zh-HK" sz="1600" dirty="0">
                <a:latin typeface="+mn-lt"/>
              </a:rPr>
              <a:t>例，伊朗</a:t>
            </a:r>
            <a:r>
              <a:rPr lang="en-US" altLang="zh-HK" sz="1600" dirty="0">
                <a:latin typeface="+mn-lt"/>
              </a:rPr>
              <a:t>6</a:t>
            </a:r>
            <a:r>
              <a:rPr lang="zh-TW" altLang="zh-HK" sz="1600" dirty="0">
                <a:latin typeface="+mn-lt"/>
              </a:rPr>
              <a:t>例，科威特</a:t>
            </a:r>
            <a:r>
              <a:rPr lang="en-US" altLang="zh-HK" sz="1600" dirty="0">
                <a:latin typeface="+mn-lt"/>
              </a:rPr>
              <a:t>4</a:t>
            </a:r>
            <a:r>
              <a:rPr lang="zh-TW" altLang="zh-HK" sz="1600" dirty="0">
                <a:latin typeface="+mn-lt"/>
              </a:rPr>
              <a:t>例，黎巴嫩</a:t>
            </a:r>
            <a:r>
              <a:rPr lang="en-US" altLang="zh-HK" sz="1600" dirty="0">
                <a:latin typeface="+mn-lt"/>
              </a:rPr>
              <a:t>2</a:t>
            </a:r>
            <a:r>
              <a:rPr lang="zh-TW" altLang="zh-HK" sz="1600" dirty="0">
                <a:latin typeface="+mn-lt"/>
              </a:rPr>
              <a:t>例 ，葉門和巴林各</a:t>
            </a:r>
            <a:r>
              <a:rPr lang="en-US" altLang="zh-HK" sz="1600" dirty="0">
                <a:latin typeface="+mn-lt"/>
              </a:rPr>
              <a:t>1</a:t>
            </a:r>
            <a:r>
              <a:rPr lang="zh-TW" altLang="zh-HK" sz="1600" dirty="0">
                <a:latin typeface="+mn-lt"/>
              </a:rPr>
              <a:t>例。</a:t>
            </a:r>
            <a:endParaRPr lang="zh-HK" altLang="en-US" sz="1600" dirty="0">
              <a:latin typeface="+mn-lt"/>
            </a:endParaRPr>
          </a:p>
        </p:txBody>
      </p:sp>
    </p:spTree>
    <p:extLst>
      <p:ext uri="{BB962C8B-B14F-4D97-AF65-F5344CB8AC3E}">
        <p14:creationId xmlns:p14="http://schemas.microsoft.com/office/powerpoint/2010/main" val="116280131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Shape 82"/>
          <p:cNvSpPr txBox="1">
            <a:spLocks noGrp="1"/>
          </p:cNvSpPr>
          <p:nvPr>
            <p:ph type="title"/>
          </p:nvPr>
        </p:nvSpPr>
        <p:spPr>
          <a:xfrm>
            <a:off x="485875" y="2286000"/>
            <a:ext cx="8183700" cy="10476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a:latin typeface="+mn-lt"/>
              </a:rPr>
              <a:t>Public Health Information</a:t>
            </a:r>
            <a:endParaRPr dirty="0">
              <a:latin typeface="+mn-lt"/>
            </a:endParaRP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35D8BD7E-2DA8-4AFE-A2A5-E6E59821363D}"/>
              </a:ext>
            </a:extLst>
          </p:cNvPr>
          <p:cNvSpPr>
            <a:spLocks noGrp="1"/>
          </p:cNvSpPr>
          <p:nvPr>
            <p:ph type="title"/>
          </p:nvPr>
        </p:nvSpPr>
        <p:spPr>
          <a:xfrm>
            <a:off x="311700" y="687151"/>
            <a:ext cx="8520600" cy="831300"/>
          </a:xfrm>
        </p:spPr>
        <p:txBody>
          <a:bodyPr/>
          <a:lstStyle/>
          <a:p>
            <a:r>
              <a:rPr lang="en-US" altLang="zh-HK" dirty="0">
                <a:latin typeface="+mn-lt"/>
              </a:rPr>
              <a:t>Issue 5: Sentence structure and word order</a:t>
            </a:r>
            <a:endParaRPr lang="zh-HK" altLang="en-US" dirty="0">
              <a:latin typeface="+mn-lt"/>
            </a:endParaRPr>
          </a:p>
        </p:txBody>
      </p:sp>
      <p:sp>
        <p:nvSpPr>
          <p:cNvPr id="3" name="文字版面配置區 2">
            <a:extLst>
              <a:ext uri="{FF2B5EF4-FFF2-40B4-BE49-F238E27FC236}">
                <a16:creationId xmlns:a16="http://schemas.microsoft.com/office/drawing/2014/main" xmlns="" id="{3AE98689-4357-4CD2-8870-5FE73601A3BC}"/>
              </a:ext>
            </a:extLst>
          </p:cNvPr>
          <p:cNvSpPr>
            <a:spLocks noGrp="1"/>
          </p:cNvSpPr>
          <p:nvPr>
            <p:ph type="body" idx="1"/>
          </p:nvPr>
        </p:nvSpPr>
        <p:spPr>
          <a:xfrm>
            <a:off x="311700" y="1759377"/>
            <a:ext cx="8520600" cy="4555200"/>
          </a:xfrm>
        </p:spPr>
        <p:txBody>
          <a:bodyPr/>
          <a:lstStyle/>
          <a:p>
            <a:r>
              <a:rPr lang="en-US" altLang="zh-HK" sz="2000" b="1" dirty="0">
                <a:latin typeface="+mn-lt"/>
              </a:rPr>
              <a:t>Source Text: </a:t>
            </a:r>
            <a:r>
              <a:rPr lang="en-US" altLang="zh-HK" sz="2000" dirty="0">
                <a:latin typeface="+mn-lt"/>
              </a:rPr>
              <a:t>The second case is a 6-year-old girl </a:t>
            </a:r>
            <a:r>
              <a:rPr lang="en-US" altLang="zh-HK" sz="2000" b="1" u="sng" dirty="0">
                <a:solidFill>
                  <a:schemeClr val="accent2"/>
                </a:solidFill>
                <a:latin typeface="+mn-lt"/>
              </a:rPr>
              <a:t>with good past health</a:t>
            </a:r>
            <a:r>
              <a:rPr lang="en-US" altLang="zh-HK" sz="2000" dirty="0">
                <a:latin typeface="+mn-lt"/>
              </a:rPr>
              <a:t>. </a:t>
            </a:r>
          </a:p>
          <a:p>
            <a:r>
              <a:rPr lang="en-US" altLang="zh-HK" sz="2000" b="1" dirty="0">
                <a:latin typeface="+mn-lt"/>
              </a:rPr>
              <a:t>Reference: </a:t>
            </a:r>
            <a:r>
              <a:rPr lang="zh-TW" altLang="zh-HK" sz="2000" dirty="0">
                <a:latin typeface="+mn-lt"/>
              </a:rPr>
              <a:t>第二宗個案涉及一名</a:t>
            </a:r>
            <a:r>
              <a:rPr lang="zh-TW" altLang="zh-HK" sz="2000" b="1" u="sng" dirty="0">
                <a:solidFill>
                  <a:schemeClr val="accent2"/>
                </a:solidFill>
                <a:latin typeface="+mn-lt"/>
              </a:rPr>
              <a:t>過往健康良好</a:t>
            </a:r>
            <a:r>
              <a:rPr lang="zh-TW" altLang="zh-HK" sz="2000" dirty="0">
                <a:latin typeface="+mn-lt"/>
              </a:rPr>
              <a:t>的六歲女童</a:t>
            </a:r>
            <a:r>
              <a:rPr lang="zh-TW" altLang="zh-HK" sz="2000" dirty="0" smtClean="0">
                <a:latin typeface="+mn-lt"/>
              </a:rPr>
              <a:t>。</a:t>
            </a:r>
            <a:endParaRPr lang="en-US" altLang="zh-HK" sz="2000" dirty="0">
              <a:latin typeface="+mn-lt"/>
            </a:endParaRPr>
          </a:p>
          <a:p>
            <a:pPr marL="114300" indent="0">
              <a:buNone/>
            </a:pPr>
            <a:endParaRPr lang="zh-TW" altLang="zh-HK" sz="2000" dirty="0">
              <a:latin typeface="+mn-lt"/>
            </a:endParaRPr>
          </a:p>
          <a:p>
            <a:r>
              <a:rPr lang="en" altLang="zh-HK" sz="2000" b="1" dirty="0">
                <a:solidFill>
                  <a:srgbClr val="CC0000"/>
                </a:solidFill>
                <a:latin typeface="+mn-lt"/>
              </a:rPr>
              <a:t>Google Translate</a:t>
            </a:r>
            <a:r>
              <a:rPr lang="en-US" altLang="zh-HK" sz="2000" b="1" dirty="0">
                <a:latin typeface="+mn-lt"/>
              </a:rPr>
              <a:t>: </a:t>
            </a:r>
            <a:r>
              <a:rPr lang="zh-TW" altLang="zh-HK" sz="2000" dirty="0">
                <a:latin typeface="+mn-lt"/>
              </a:rPr>
              <a:t>第二種情況是一名</a:t>
            </a:r>
            <a:r>
              <a:rPr lang="zh-TW" altLang="zh-HK" sz="2000" b="1" u="sng" dirty="0">
                <a:solidFill>
                  <a:schemeClr val="accent2"/>
                </a:solidFill>
                <a:latin typeface="+mn-lt"/>
              </a:rPr>
              <a:t>身體健康的</a:t>
            </a:r>
            <a:r>
              <a:rPr lang="en-US" altLang="zh-HK" sz="2000" b="1" u="sng" dirty="0">
                <a:solidFill>
                  <a:schemeClr val="accent2"/>
                </a:solidFill>
                <a:latin typeface="+mn-lt"/>
              </a:rPr>
              <a:t>(X)</a:t>
            </a:r>
            <a:r>
              <a:rPr lang="en-US" altLang="zh-HK" sz="2000" dirty="0">
                <a:latin typeface="+mn-lt"/>
              </a:rPr>
              <a:t>6</a:t>
            </a:r>
            <a:r>
              <a:rPr lang="zh-TW" altLang="zh-HK" sz="2000" dirty="0">
                <a:latin typeface="+mn-lt"/>
              </a:rPr>
              <a:t>歲女孩。</a:t>
            </a:r>
            <a:endParaRPr lang="en-US" altLang="zh-TW" sz="2000" dirty="0">
              <a:latin typeface="+mn-lt"/>
            </a:endParaRPr>
          </a:p>
          <a:p>
            <a:r>
              <a:rPr lang="en" altLang="zh-HK" sz="2000" b="1" dirty="0">
                <a:solidFill>
                  <a:srgbClr val="3C78D8"/>
                </a:solidFill>
                <a:latin typeface="+mn-lt"/>
              </a:rPr>
              <a:t>Microsoft Translator</a:t>
            </a:r>
            <a:r>
              <a:rPr lang="en-US" altLang="zh-HK" sz="2000" b="1" dirty="0">
                <a:latin typeface="+mn-lt"/>
              </a:rPr>
              <a:t>:</a:t>
            </a:r>
            <a:r>
              <a:rPr lang="zh-TW" altLang="zh-HK" sz="2000" dirty="0">
                <a:latin typeface="+mn-lt"/>
              </a:rPr>
              <a:t>第二個案件是一個</a:t>
            </a:r>
            <a:r>
              <a:rPr lang="en-US" altLang="zh-HK" sz="2000" dirty="0">
                <a:latin typeface="+mn-lt"/>
              </a:rPr>
              <a:t>6</a:t>
            </a:r>
            <a:r>
              <a:rPr lang="zh-TW" altLang="zh-HK" sz="2000" dirty="0">
                <a:latin typeface="+mn-lt"/>
              </a:rPr>
              <a:t>歲的女孩</a:t>
            </a:r>
            <a:r>
              <a:rPr lang="zh-TW" altLang="zh-HK" sz="2000" b="1" u="sng" dirty="0">
                <a:solidFill>
                  <a:schemeClr val="accent2"/>
                </a:solidFill>
                <a:latin typeface="+mn-lt"/>
              </a:rPr>
              <a:t>與良好的過去健康</a:t>
            </a:r>
            <a:r>
              <a:rPr lang="en-US" altLang="zh-HK" sz="2000" b="1" u="sng" dirty="0">
                <a:solidFill>
                  <a:schemeClr val="accent2"/>
                </a:solidFill>
                <a:latin typeface="+mn-lt"/>
              </a:rPr>
              <a:t>(X)</a:t>
            </a:r>
            <a:r>
              <a:rPr lang="zh-TW" altLang="zh-HK" sz="2000" dirty="0">
                <a:latin typeface="+mn-lt"/>
              </a:rPr>
              <a:t>。</a:t>
            </a:r>
            <a:endParaRPr lang="en-US" altLang="zh-TW" sz="2000" dirty="0">
              <a:latin typeface="+mn-lt"/>
            </a:endParaRPr>
          </a:p>
          <a:p>
            <a:r>
              <a:rPr lang="en" altLang="zh-HK" sz="2000" b="1" dirty="0">
                <a:solidFill>
                  <a:srgbClr val="E69138"/>
                </a:solidFill>
                <a:latin typeface="+mn-lt"/>
              </a:rPr>
              <a:t>Sogou Translator</a:t>
            </a:r>
            <a:r>
              <a:rPr lang="en-US" altLang="zh-HK" sz="2000" b="1" dirty="0">
                <a:latin typeface="+mn-lt"/>
              </a:rPr>
              <a:t>: </a:t>
            </a:r>
            <a:r>
              <a:rPr lang="zh-TW" altLang="zh-HK" sz="2000" dirty="0">
                <a:latin typeface="+mn-lt"/>
              </a:rPr>
              <a:t>第二個病例是一名</a:t>
            </a:r>
            <a:r>
              <a:rPr lang="en-US" altLang="zh-HK" sz="2000" dirty="0">
                <a:latin typeface="+mn-lt"/>
              </a:rPr>
              <a:t>6</a:t>
            </a:r>
            <a:r>
              <a:rPr lang="zh-TW" altLang="zh-HK" sz="2000" dirty="0">
                <a:latin typeface="+mn-lt"/>
              </a:rPr>
              <a:t>歲女孩，過去健康情況良好。</a:t>
            </a:r>
          </a:p>
          <a:p>
            <a:endParaRPr lang="zh-HK" altLang="en-US" sz="1600" dirty="0">
              <a:latin typeface="+mn-lt"/>
            </a:endParaRPr>
          </a:p>
        </p:txBody>
      </p:sp>
    </p:spTree>
    <p:extLst>
      <p:ext uri="{BB962C8B-B14F-4D97-AF65-F5344CB8AC3E}">
        <p14:creationId xmlns:p14="http://schemas.microsoft.com/office/powerpoint/2010/main" val="1387053368"/>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35D8BD7E-2DA8-4AFE-A2A5-E6E59821363D}"/>
              </a:ext>
            </a:extLst>
          </p:cNvPr>
          <p:cNvSpPr>
            <a:spLocks noGrp="1"/>
          </p:cNvSpPr>
          <p:nvPr>
            <p:ph type="title"/>
          </p:nvPr>
        </p:nvSpPr>
        <p:spPr>
          <a:xfrm>
            <a:off x="311700" y="687151"/>
            <a:ext cx="8520600" cy="831300"/>
          </a:xfrm>
        </p:spPr>
        <p:txBody>
          <a:bodyPr/>
          <a:lstStyle/>
          <a:p>
            <a:r>
              <a:rPr lang="en-US" altLang="zh-HK" dirty="0">
                <a:latin typeface="+mn-lt"/>
              </a:rPr>
              <a:t>Issue 6: Punctuation marks</a:t>
            </a:r>
            <a:endParaRPr lang="zh-HK" altLang="en-US" dirty="0">
              <a:latin typeface="+mn-lt"/>
            </a:endParaRPr>
          </a:p>
        </p:txBody>
      </p:sp>
      <p:sp>
        <p:nvSpPr>
          <p:cNvPr id="3" name="文字版面配置區 2">
            <a:extLst>
              <a:ext uri="{FF2B5EF4-FFF2-40B4-BE49-F238E27FC236}">
                <a16:creationId xmlns:a16="http://schemas.microsoft.com/office/drawing/2014/main" xmlns="" id="{3AE98689-4357-4CD2-8870-5FE73601A3BC}"/>
              </a:ext>
            </a:extLst>
          </p:cNvPr>
          <p:cNvSpPr>
            <a:spLocks noGrp="1"/>
          </p:cNvSpPr>
          <p:nvPr>
            <p:ph type="body" idx="1"/>
          </p:nvPr>
        </p:nvSpPr>
        <p:spPr>
          <a:xfrm>
            <a:off x="311700" y="1759377"/>
            <a:ext cx="8520600" cy="4555200"/>
          </a:xfrm>
        </p:spPr>
        <p:txBody>
          <a:bodyPr/>
          <a:lstStyle/>
          <a:p>
            <a:r>
              <a:rPr lang="en-US" altLang="zh-HK" sz="2000" b="1" dirty="0">
                <a:latin typeface="+mn-lt"/>
              </a:rPr>
              <a:t>Source Text: </a:t>
            </a:r>
            <a:r>
              <a:rPr lang="en-US" altLang="zh-HK" sz="2000" dirty="0">
                <a:latin typeface="+mn-lt"/>
              </a:rPr>
              <a:t>Do not try to use </a:t>
            </a:r>
            <a:r>
              <a:rPr lang="en-US" altLang="zh-HK" sz="2000" b="1" u="sng" dirty="0">
                <a:solidFill>
                  <a:schemeClr val="accent2"/>
                </a:solidFill>
                <a:latin typeface="+mn-lt"/>
              </a:rPr>
              <a:t>salt, vinegar, wine and wasabi</a:t>
            </a:r>
            <a:r>
              <a:rPr lang="en-US" altLang="zh-HK" sz="2000" dirty="0">
                <a:solidFill>
                  <a:schemeClr val="accent2"/>
                </a:solidFill>
                <a:latin typeface="+mn-lt"/>
              </a:rPr>
              <a:t> </a:t>
            </a:r>
            <a:r>
              <a:rPr lang="en-US" altLang="zh-HK" sz="2000" dirty="0">
                <a:latin typeface="+mn-lt"/>
              </a:rPr>
              <a:t>to kill bacteria as they are not effective; and (Department of Health, 2018o)</a:t>
            </a:r>
            <a:endParaRPr lang="zh-TW" altLang="zh-HK" sz="2000" dirty="0">
              <a:latin typeface="+mn-lt"/>
            </a:endParaRPr>
          </a:p>
          <a:p>
            <a:r>
              <a:rPr lang="en-US" altLang="zh-HK" sz="2000" b="1" dirty="0">
                <a:latin typeface="+mn-lt"/>
              </a:rPr>
              <a:t>Reference:</a:t>
            </a:r>
            <a:r>
              <a:rPr lang="en-US" altLang="zh-HK" sz="2000" dirty="0">
                <a:latin typeface="+mn-lt"/>
              </a:rPr>
              <a:t> </a:t>
            </a:r>
            <a:r>
              <a:rPr lang="zh-TW" altLang="zh-HK" sz="2000" dirty="0">
                <a:latin typeface="+mn-lt"/>
              </a:rPr>
              <a:t>不要嘗試使用</a:t>
            </a:r>
            <a:r>
              <a:rPr lang="zh-TW" altLang="zh-HK" sz="2000" b="1" u="sng" dirty="0">
                <a:solidFill>
                  <a:schemeClr val="accent2"/>
                </a:solidFill>
                <a:latin typeface="+mn-lt"/>
              </a:rPr>
              <a:t>鹽、醋、酒及日本芥末</a:t>
            </a:r>
            <a:r>
              <a:rPr lang="zh-TW" altLang="zh-HK" sz="2000" dirty="0">
                <a:latin typeface="+mn-lt"/>
              </a:rPr>
              <a:t>殺菌，因為均沒有殺菌效用；及</a:t>
            </a:r>
            <a:r>
              <a:rPr lang="en-US" altLang="zh-HK" sz="2000" dirty="0">
                <a:latin typeface="+mn-lt"/>
              </a:rPr>
              <a:t>(Department of Health, 2018p)</a:t>
            </a:r>
          </a:p>
          <a:p>
            <a:pPr marL="114300" indent="0">
              <a:buNone/>
            </a:pPr>
            <a:endParaRPr lang="zh-TW" altLang="zh-HK" sz="2000" dirty="0">
              <a:latin typeface="+mn-lt"/>
            </a:endParaRPr>
          </a:p>
          <a:p>
            <a:r>
              <a:rPr lang="en" altLang="zh-HK" sz="2000" b="1" dirty="0">
                <a:solidFill>
                  <a:srgbClr val="CC0000"/>
                </a:solidFill>
                <a:latin typeface="+mn-lt"/>
              </a:rPr>
              <a:t>Google Translate</a:t>
            </a:r>
            <a:r>
              <a:rPr lang="en-US" altLang="zh-HK" sz="2000" b="1" dirty="0">
                <a:latin typeface="+mn-lt"/>
              </a:rPr>
              <a:t>:</a:t>
            </a:r>
            <a:r>
              <a:rPr lang="en-US" altLang="zh-HK" sz="2000" dirty="0">
                <a:latin typeface="+mn-lt"/>
              </a:rPr>
              <a:t> </a:t>
            </a:r>
            <a:r>
              <a:rPr lang="zh-TW" altLang="zh-HK" sz="2000" dirty="0">
                <a:latin typeface="+mn-lt"/>
              </a:rPr>
              <a:t>不要嘗試用</a:t>
            </a:r>
            <a:r>
              <a:rPr lang="zh-TW" altLang="zh-HK" sz="2000" b="1" u="sng" dirty="0">
                <a:solidFill>
                  <a:schemeClr val="accent2"/>
                </a:solidFill>
                <a:latin typeface="+mn-lt"/>
              </a:rPr>
              <a:t>鹽，醋，酒和芥末</a:t>
            </a:r>
            <a:r>
              <a:rPr lang="en-US" altLang="zh-HK" sz="2000" b="1" u="sng" dirty="0">
                <a:solidFill>
                  <a:schemeClr val="accent2"/>
                </a:solidFill>
                <a:latin typeface="+mn-lt"/>
              </a:rPr>
              <a:t>(X)</a:t>
            </a:r>
            <a:r>
              <a:rPr lang="zh-TW" altLang="zh-HK" sz="2000" dirty="0">
                <a:latin typeface="+mn-lt"/>
              </a:rPr>
              <a:t>來殺死細菌，因為它們沒有效果</a:t>
            </a:r>
            <a:r>
              <a:rPr lang="en-US" altLang="zh-HK" sz="2000" dirty="0">
                <a:latin typeface="+mn-lt"/>
              </a:rPr>
              <a:t>;</a:t>
            </a:r>
            <a:r>
              <a:rPr lang="zh-TW" altLang="zh-HK" sz="2000" dirty="0">
                <a:latin typeface="+mn-lt"/>
              </a:rPr>
              <a:t>和</a:t>
            </a:r>
          </a:p>
          <a:p>
            <a:r>
              <a:rPr lang="en" altLang="zh-HK" sz="2000" b="1" dirty="0">
                <a:solidFill>
                  <a:srgbClr val="3C78D8"/>
                </a:solidFill>
                <a:latin typeface="+mn-lt"/>
              </a:rPr>
              <a:t>Microsoft Translator</a:t>
            </a:r>
            <a:r>
              <a:rPr lang="en-US" altLang="zh-HK" sz="2000" b="1" dirty="0">
                <a:latin typeface="+mn-lt"/>
              </a:rPr>
              <a:t>:</a:t>
            </a:r>
            <a:r>
              <a:rPr lang="en-US" altLang="zh-HK" sz="2000" dirty="0">
                <a:latin typeface="+mn-lt"/>
              </a:rPr>
              <a:t> </a:t>
            </a:r>
            <a:r>
              <a:rPr lang="zh-TW" altLang="zh-HK" sz="2000" dirty="0">
                <a:latin typeface="+mn-lt"/>
              </a:rPr>
              <a:t>不要試圖使用</a:t>
            </a:r>
            <a:r>
              <a:rPr lang="zh-TW" altLang="zh-HK" sz="2000" b="1" u="sng" dirty="0">
                <a:solidFill>
                  <a:schemeClr val="accent2"/>
                </a:solidFill>
                <a:latin typeface="+mn-lt"/>
              </a:rPr>
              <a:t>鹽</a:t>
            </a:r>
            <a:r>
              <a:rPr lang="en-US" altLang="zh-HK" sz="2000" b="1" u="sng" dirty="0">
                <a:solidFill>
                  <a:schemeClr val="accent2"/>
                </a:solidFill>
                <a:latin typeface="+mn-lt"/>
              </a:rPr>
              <a:t>, </a:t>
            </a:r>
            <a:r>
              <a:rPr lang="zh-TW" altLang="zh-HK" sz="2000" b="1" u="sng" dirty="0">
                <a:solidFill>
                  <a:schemeClr val="accent2"/>
                </a:solidFill>
                <a:latin typeface="+mn-lt"/>
              </a:rPr>
              <a:t>醋</a:t>
            </a:r>
            <a:r>
              <a:rPr lang="en-US" altLang="zh-HK" sz="2000" b="1" u="sng" dirty="0">
                <a:solidFill>
                  <a:schemeClr val="accent2"/>
                </a:solidFill>
                <a:latin typeface="+mn-lt"/>
              </a:rPr>
              <a:t>, </a:t>
            </a:r>
            <a:r>
              <a:rPr lang="zh-TW" altLang="zh-HK" sz="2000" b="1" u="sng" dirty="0">
                <a:solidFill>
                  <a:schemeClr val="accent2"/>
                </a:solidFill>
                <a:latin typeface="+mn-lt"/>
              </a:rPr>
              <a:t>葡萄酒和芥末</a:t>
            </a:r>
            <a:r>
              <a:rPr lang="en-US" altLang="zh-HK" sz="2000" b="1" u="sng" dirty="0">
                <a:solidFill>
                  <a:schemeClr val="accent2"/>
                </a:solidFill>
                <a:latin typeface="+mn-lt"/>
              </a:rPr>
              <a:t>(X)</a:t>
            </a:r>
            <a:r>
              <a:rPr lang="zh-TW" altLang="zh-HK" sz="2000" dirty="0">
                <a:latin typeface="+mn-lt"/>
              </a:rPr>
              <a:t>殺死細菌</a:t>
            </a:r>
            <a:r>
              <a:rPr lang="en-US" altLang="zh-HK" sz="2000" dirty="0">
                <a:latin typeface="+mn-lt"/>
              </a:rPr>
              <a:t>, </a:t>
            </a:r>
            <a:r>
              <a:rPr lang="zh-TW" altLang="zh-HK" sz="2000" dirty="0">
                <a:latin typeface="+mn-lt"/>
              </a:rPr>
              <a:t>因為它們是不有效的</a:t>
            </a:r>
            <a:r>
              <a:rPr lang="en-US" altLang="zh-HK" sz="2000" dirty="0">
                <a:latin typeface="+mn-lt"/>
              </a:rPr>
              <a:t>;</a:t>
            </a:r>
            <a:r>
              <a:rPr lang="zh-TW" altLang="zh-HK" sz="2000" dirty="0">
                <a:latin typeface="+mn-lt"/>
              </a:rPr>
              <a:t>和</a:t>
            </a:r>
          </a:p>
          <a:p>
            <a:r>
              <a:rPr lang="en" altLang="zh-HK" sz="2000" b="1" dirty="0">
                <a:solidFill>
                  <a:srgbClr val="E69138"/>
                </a:solidFill>
                <a:latin typeface="+mn-lt"/>
              </a:rPr>
              <a:t>Sogou Translator</a:t>
            </a:r>
            <a:r>
              <a:rPr lang="en-US" altLang="zh-HK" sz="2000" b="1" dirty="0">
                <a:latin typeface="+mn-lt"/>
              </a:rPr>
              <a:t>:</a:t>
            </a:r>
            <a:r>
              <a:rPr lang="en-US" altLang="zh-HK" sz="2000" dirty="0">
                <a:latin typeface="+mn-lt"/>
              </a:rPr>
              <a:t> </a:t>
            </a:r>
            <a:r>
              <a:rPr lang="zh-TW" altLang="zh-HK" sz="2000" dirty="0">
                <a:latin typeface="+mn-lt"/>
              </a:rPr>
              <a:t>不要嘗試使用</a:t>
            </a:r>
            <a:r>
              <a:rPr lang="zh-TW" altLang="zh-HK" sz="2000" b="1" u="sng" dirty="0">
                <a:solidFill>
                  <a:schemeClr val="accent2"/>
                </a:solidFill>
                <a:latin typeface="+mn-lt"/>
              </a:rPr>
              <a:t>鹽、醋、酒和芥末</a:t>
            </a:r>
            <a:r>
              <a:rPr lang="zh-TW" altLang="zh-HK" sz="2000" dirty="0">
                <a:latin typeface="+mn-lt"/>
              </a:rPr>
              <a:t>來殺滅細菌，因為它們沒有效果；和</a:t>
            </a:r>
          </a:p>
          <a:p>
            <a:endParaRPr lang="zh-HK" altLang="en-US" sz="2000" dirty="0">
              <a:latin typeface="+mn-lt"/>
            </a:endParaRPr>
          </a:p>
        </p:txBody>
      </p:sp>
    </p:spTree>
    <p:extLst>
      <p:ext uri="{BB962C8B-B14F-4D97-AF65-F5344CB8AC3E}">
        <p14:creationId xmlns:p14="http://schemas.microsoft.com/office/powerpoint/2010/main" val="3241912950"/>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35D8BD7E-2DA8-4AFE-A2A5-E6E59821363D}"/>
              </a:ext>
            </a:extLst>
          </p:cNvPr>
          <p:cNvSpPr>
            <a:spLocks noGrp="1"/>
          </p:cNvSpPr>
          <p:nvPr>
            <p:ph type="title"/>
          </p:nvPr>
        </p:nvSpPr>
        <p:spPr>
          <a:xfrm>
            <a:off x="311700" y="558198"/>
            <a:ext cx="8520600" cy="831300"/>
          </a:xfrm>
        </p:spPr>
        <p:txBody>
          <a:bodyPr/>
          <a:lstStyle/>
          <a:p>
            <a:r>
              <a:rPr lang="en-US" altLang="zh-HK" dirty="0">
                <a:latin typeface="+mn-lt"/>
              </a:rPr>
              <a:t>Issue 7: Omission or incomplete translation</a:t>
            </a:r>
            <a:endParaRPr lang="zh-HK" altLang="en-US" dirty="0">
              <a:latin typeface="+mn-lt"/>
            </a:endParaRPr>
          </a:p>
        </p:txBody>
      </p:sp>
      <p:sp>
        <p:nvSpPr>
          <p:cNvPr id="3" name="文字版面配置區 2">
            <a:extLst>
              <a:ext uri="{FF2B5EF4-FFF2-40B4-BE49-F238E27FC236}">
                <a16:creationId xmlns:a16="http://schemas.microsoft.com/office/drawing/2014/main" xmlns="" id="{3AE98689-4357-4CD2-8870-5FE73601A3BC}"/>
              </a:ext>
            </a:extLst>
          </p:cNvPr>
          <p:cNvSpPr>
            <a:spLocks noGrp="1"/>
          </p:cNvSpPr>
          <p:nvPr>
            <p:ph type="body" idx="1"/>
          </p:nvPr>
        </p:nvSpPr>
        <p:spPr>
          <a:xfrm>
            <a:off x="311700" y="1184950"/>
            <a:ext cx="8520600" cy="4555200"/>
          </a:xfrm>
        </p:spPr>
        <p:txBody>
          <a:bodyPr/>
          <a:lstStyle/>
          <a:p>
            <a:r>
              <a:rPr lang="en-US" altLang="zh-HK" b="1" dirty="0">
                <a:latin typeface="+mn-lt"/>
              </a:rPr>
              <a:t>Source Text: </a:t>
            </a:r>
            <a:r>
              <a:rPr lang="en-US" altLang="zh-HK" dirty="0">
                <a:latin typeface="+mn-lt"/>
              </a:rPr>
              <a:t>As of yesterday (March 8), 11 cases had been confirmed this year, all of which were imported cases. The cases were imported from </a:t>
            </a:r>
            <a:r>
              <a:rPr lang="en-US" altLang="zh-HK" b="1" u="sng" dirty="0">
                <a:solidFill>
                  <a:schemeClr val="accent2"/>
                </a:solidFill>
                <a:latin typeface="+mn-lt"/>
              </a:rPr>
              <a:t>the Philippines (five), Cambodia (two), India (one), Indonesia (one), Singapore (one) and Thailand (one</a:t>
            </a:r>
            <a:r>
              <a:rPr lang="en-US" altLang="zh-HK" b="1" u="sng" dirty="0" smtClean="0">
                <a:solidFill>
                  <a:schemeClr val="accent2"/>
                </a:solidFill>
                <a:latin typeface="+mn-lt"/>
              </a:rPr>
              <a:t>)</a:t>
            </a:r>
            <a:r>
              <a:rPr lang="en-US" altLang="zh-HK" dirty="0" smtClean="0">
                <a:solidFill>
                  <a:schemeClr val="accent2"/>
                </a:solidFill>
                <a:latin typeface="+mn-lt"/>
              </a:rPr>
              <a:t>.</a:t>
            </a:r>
            <a:endParaRPr lang="zh-TW" altLang="zh-HK" dirty="0">
              <a:latin typeface="+mn-lt"/>
            </a:endParaRPr>
          </a:p>
          <a:p>
            <a:r>
              <a:rPr lang="en-US" altLang="zh-HK" b="1" dirty="0">
                <a:latin typeface="+mn-lt"/>
              </a:rPr>
              <a:t>Reference:</a:t>
            </a:r>
            <a:r>
              <a:rPr lang="en-US" altLang="zh-HK" dirty="0">
                <a:latin typeface="+mn-lt"/>
              </a:rPr>
              <a:t> </a:t>
            </a:r>
            <a:r>
              <a:rPr lang="zh-TW" altLang="zh-HK" dirty="0">
                <a:latin typeface="+mn-lt"/>
              </a:rPr>
              <a:t>截至昨日（三月八日），今年共錄得</a:t>
            </a:r>
            <a:r>
              <a:rPr lang="en-US" altLang="zh-HK" dirty="0">
                <a:latin typeface="+mn-lt"/>
              </a:rPr>
              <a:t>11</a:t>
            </a:r>
            <a:r>
              <a:rPr lang="zh-TW" altLang="zh-HK" dirty="0">
                <a:latin typeface="+mn-lt"/>
              </a:rPr>
              <a:t>宗個案，均為外地傳入，分別從</a:t>
            </a:r>
            <a:r>
              <a:rPr lang="zh-TW" altLang="zh-HK" b="1" u="sng" dirty="0">
                <a:solidFill>
                  <a:schemeClr val="accent2"/>
                </a:solidFill>
                <a:latin typeface="+mn-lt"/>
              </a:rPr>
              <a:t>菲律賓（五宗）、柬埔寨（兩宗）、印度（一宗）、印尼（一宗）、新加坡（一宗）和泰國（一宗）</a:t>
            </a:r>
            <a:r>
              <a:rPr lang="zh-TW" altLang="zh-HK" b="1" u="sng" dirty="0">
                <a:solidFill>
                  <a:schemeClr val="accent5"/>
                </a:solidFill>
                <a:latin typeface="+mn-lt"/>
              </a:rPr>
              <a:t>傳入</a:t>
            </a:r>
            <a:r>
              <a:rPr lang="zh-TW" altLang="zh-HK" dirty="0" smtClean="0">
                <a:latin typeface="+mn-lt"/>
              </a:rPr>
              <a:t>。</a:t>
            </a:r>
            <a:endParaRPr lang="en-US" altLang="zh-HK" dirty="0">
              <a:latin typeface="+mn-lt"/>
            </a:endParaRPr>
          </a:p>
          <a:p>
            <a:pPr marL="114300" indent="0">
              <a:buNone/>
            </a:pPr>
            <a:endParaRPr lang="zh-TW" altLang="zh-HK" dirty="0">
              <a:latin typeface="+mn-lt"/>
            </a:endParaRPr>
          </a:p>
          <a:p>
            <a:r>
              <a:rPr lang="en" altLang="zh-HK" b="1" dirty="0">
                <a:solidFill>
                  <a:srgbClr val="CC0000"/>
                </a:solidFill>
                <a:latin typeface="+mn-lt"/>
              </a:rPr>
              <a:t>Google Translate</a:t>
            </a:r>
            <a:r>
              <a:rPr lang="en-US" altLang="zh-HK" b="1" dirty="0">
                <a:latin typeface="+mn-lt"/>
              </a:rPr>
              <a:t>:</a:t>
            </a:r>
            <a:r>
              <a:rPr lang="en-US" altLang="zh-HK" dirty="0">
                <a:latin typeface="+mn-lt"/>
              </a:rPr>
              <a:t> </a:t>
            </a:r>
            <a:r>
              <a:rPr lang="zh-TW" altLang="zh-HK" dirty="0">
                <a:latin typeface="+mn-lt"/>
              </a:rPr>
              <a:t>截至昨日（</a:t>
            </a:r>
            <a:r>
              <a:rPr lang="en-US" altLang="zh-HK" dirty="0">
                <a:latin typeface="+mn-lt"/>
              </a:rPr>
              <a:t>3</a:t>
            </a:r>
            <a:r>
              <a:rPr lang="zh-TW" altLang="zh-HK" dirty="0">
                <a:latin typeface="+mn-lt"/>
              </a:rPr>
              <a:t>月</a:t>
            </a:r>
            <a:r>
              <a:rPr lang="en-US" altLang="zh-HK" dirty="0">
                <a:latin typeface="+mn-lt"/>
              </a:rPr>
              <a:t>8</a:t>
            </a:r>
            <a:r>
              <a:rPr lang="zh-TW" altLang="zh-HK" dirty="0">
                <a:latin typeface="+mn-lt"/>
              </a:rPr>
              <a:t>日），今年已確認</a:t>
            </a:r>
            <a:r>
              <a:rPr lang="en-US" altLang="zh-HK" dirty="0">
                <a:latin typeface="+mn-lt"/>
              </a:rPr>
              <a:t>11</a:t>
            </a:r>
            <a:r>
              <a:rPr lang="zh-TW" altLang="zh-HK" dirty="0">
                <a:latin typeface="+mn-lt"/>
              </a:rPr>
              <a:t>起，均為外來案件。 </a:t>
            </a:r>
            <a:r>
              <a:rPr lang="zh-TW" altLang="zh-HK" b="1" u="sng" dirty="0">
                <a:solidFill>
                  <a:schemeClr val="accent2"/>
                </a:solidFill>
                <a:latin typeface="+mn-lt"/>
              </a:rPr>
              <a:t>這些病例是從菲律賓（五），柬埔寨（二），印度（一），印度尼西亞（一），新加坡（一）和泰國（一）</a:t>
            </a:r>
            <a:r>
              <a:rPr lang="zh-TW" altLang="zh-HK" b="1" u="sng" dirty="0">
                <a:solidFill>
                  <a:schemeClr val="accent5"/>
                </a:solidFill>
                <a:latin typeface="+mn-lt"/>
              </a:rPr>
              <a:t>進口的</a:t>
            </a:r>
            <a:r>
              <a:rPr lang="en-US" altLang="zh-HK" b="1" u="sng" dirty="0">
                <a:solidFill>
                  <a:schemeClr val="accent5"/>
                </a:solidFill>
                <a:latin typeface="+mn-lt"/>
              </a:rPr>
              <a:t>(X)</a:t>
            </a:r>
            <a:r>
              <a:rPr lang="zh-TW" altLang="zh-HK" dirty="0">
                <a:latin typeface="+mn-lt"/>
              </a:rPr>
              <a:t>。</a:t>
            </a:r>
          </a:p>
          <a:p>
            <a:r>
              <a:rPr lang="en" altLang="zh-HK" b="1" dirty="0">
                <a:solidFill>
                  <a:srgbClr val="3C78D8"/>
                </a:solidFill>
                <a:latin typeface="+mn-lt"/>
              </a:rPr>
              <a:t>Microsoft Translator</a:t>
            </a:r>
            <a:r>
              <a:rPr lang="en-US" altLang="zh-HK" b="1" dirty="0">
                <a:latin typeface="+mn-lt"/>
              </a:rPr>
              <a:t>:</a:t>
            </a:r>
            <a:r>
              <a:rPr lang="en-US" altLang="zh-HK" dirty="0">
                <a:latin typeface="+mn-lt"/>
              </a:rPr>
              <a:t> </a:t>
            </a:r>
            <a:r>
              <a:rPr lang="zh-TW" altLang="zh-HK" dirty="0">
                <a:latin typeface="+mn-lt"/>
              </a:rPr>
              <a:t>截至昨日</a:t>
            </a:r>
            <a:r>
              <a:rPr lang="en-US" altLang="zh-HK" dirty="0">
                <a:latin typeface="+mn-lt"/>
              </a:rPr>
              <a:t> (3</a:t>
            </a:r>
            <a:r>
              <a:rPr lang="zh-TW" altLang="zh-HK" dirty="0">
                <a:latin typeface="+mn-lt"/>
              </a:rPr>
              <a:t>月</a:t>
            </a:r>
            <a:r>
              <a:rPr lang="en-US" altLang="zh-HK" dirty="0">
                <a:latin typeface="+mn-lt"/>
              </a:rPr>
              <a:t>8</a:t>
            </a:r>
            <a:r>
              <a:rPr lang="zh-TW" altLang="zh-HK" dirty="0">
                <a:latin typeface="+mn-lt"/>
              </a:rPr>
              <a:t>日</a:t>
            </a:r>
            <a:r>
              <a:rPr lang="en-US" altLang="zh-HK" dirty="0">
                <a:latin typeface="+mn-lt"/>
              </a:rPr>
              <a:t>), </a:t>
            </a:r>
            <a:r>
              <a:rPr lang="zh-TW" altLang="zh-HK" dirty="0">
                <a:latin typeface="+mn-lt"/>
              </a:rPr>
              <a:t>今年已有</a:t>
            </a:r>
            <a:r>
              <a:rPr lang="en-US" altLang="zh-HK" dirty="0">
                <a:latin typeface="+mn-lt"/>
              </a:rPr>
              <a:t>11</a:t>
            </a:r>
            <a:r>
              <a:rPr lang="zh-TW" altLang="zh-HK" dirty="0">
                <a:latin typeface="+mn-lt"/>
              </a:rPr>
              <a:t>宗個案獲證實</a:t>
            </a:r>
            <a:r>
              <a:rPr lang="en-US" altLang="zh-HK" dirty="0">
                <a:latin typeface="+mn-lt"/>
              </a:rPr>
              <a:t>, </a:t>
            </a:r>
            <a:r>
              <a:rPr lang="zh-TW" altLang="zh-HK" dirty="0">
                <a:latin typeface="+mn-lt"/>
              </a:rPr>
              <a:t>全部均為進口個案。</a:t>
            </a:r>
            <a:r>
              <a:rPr lang="zh-TW" altLang="zh-HK" b="1" u="sng" dirty="0">
                <a:solidFill>
                  <a:schemeClr val="accent2"/>
                </a:solidFill>
                <a:latin typeface="+mn-lt"/>
              </a:rPr>
              <a:t>案件從菲律賓</a:t>
            </a:r>
            <a:r>
              <a:rPr lang="en-US" altLang="zh-HK" b="1" u="sng" dirty="0">
                <a:solidFill>
                  <a:schemeClr val="accent2"/>
                </a:solidFill>
                <a:latin typeface="+mn-lt"/>
              </a:rPr>
              <a:t> (</a:t>
            </a:r>
            <a:r>
              <a:rPr lang="zh-TW" altLang="zh-HK" b="1" u="sng" dirty="0">
                <a:solidFill>
                  <a:schemeClr val="accent2"/>
                </a:solidFill>
                <a:latin typeface="+mn-lt"/>
              </a:rPr>
              <a:t>五</a:t>
            </a:r>
            <a:r>
              <a:rPr lang="en-US" altLang="zh-HK" b="1" u="sng" dirty="0">
                <a:solidFill>
                  <a:schemeClr val="accent2"/>
                </a:solidFill>
                <a:latin typeface="+mn-lt"/>
              </a:rPr>
              <a:t>)</a:t>
            </a:r>
            <a:r>
              <a:rPr lang="zh-TW" altLang="zh-HK" b="1" u="sng" dirty="0">
                <a:solidFill>
                  <a:schemeClr val="accent2"/>
                </a:solidFill>
                <a:latin typeface="+mn-lt"/>
              </a:rPr>
              <a:t>、柬埔寨</a:t>
            </a:r>
            <a:r>
              <a:rPr lang="en-US" altLang="zh-HK" b="1" u="sng" dirty="0">
                <a:solidFill>
                  <a:schemeClr val="accent2"/>
                </a:solidFill>
                <a:latin typeface="+mn-lt"/>
              </a:rPr>
              <a:t> (</a:t>
            </a:r>
            <a:r>
              <a:rPr lang="zh-TW" altLang="zh-HK" b="1" u="sng" dirty="0">
                <a:solidFill>
                  <a:schemeClr val="accent2"/>
                </a:solidFill>
                <a:latin typeface="+mn-lt"/>
              </a:rPr>
              <a:t>二</a:t>
            </a:r>
            <a:r>
              <a:rPr lang="en-US" altLang="zh-HK" b="1" u="sng" dirty="0">
                <a:solidFill>
                  <a:schemeClr val="accent2"/>
                </a:solidFill>
                <a:latin typeface="+mn-lt"/>
              </a:rPr>
              <a:t>)</a:t>
            </a:r>
            <a:r>
              <a:rPr lang="zh-TW" altLang="zh-HK" b="1" u="sng" dirty="0">
                <a:solidFill>
                  <a:schemeClr val="accent2"/>
                </a:solidFill>
                <a:latin typeface="+mn-lt"/>
              </a:rPr>
              <a:t>、印度</a:t>
            </a:r>
            <a:r>
              <a:rPr lang="en-US" altLang="zh-HK" b="1" u="sng" dirty="0">
                <a:solidFill>
                  <a:schemeClr val="accent2"/>
                </a:solidFill>
                <a:latin typeface="+mn-lt"/>
              </a:rPr>
              <a:t> (</a:t>
            </a:r>
            <a:r>
              <a:rPr lang="zh-TW" altLang="zh-HK" b="1" u="sng" dirty="0">
                <a:solidFill>
                  <a:schemeClr val="accent2"/>
                </a:solidFill>
                <a:latin typeface="+mn-lt"/>
              </a:rPr>
              <a:t>一</a:t>
            </a:r>
            <a:r>
              <a:rPr lang="en-US" altLang="zh-HK" b="1" u="sng" dirty="0">
                <a:solidFill>
                  <a:schemeClr val="accent2"/>
                </a:solidFill>
                <a:latin typeface="+mn-lt"/>
              </a:rPr>
              <a:t>)</a:t>
            </a:r>
            <a:r>
              <a:rPr lang="zh-TW" altLang="zh-HK" b="1" u="sng" dirty="0">
                <a:solidFill>
                  <a:schemeClr val="accent2"/>
                </a:solidFill>
                <a:latin typeface="+mn-lt"/>
              </a:rPr>
              <a:t>、印尼</a:t>
            </a:r>
            <a:r>
              <a:rPr lang="en-US" altLang="zh-HK" b="1" u="sng" dirty="0">
                <a:solidFill>
                  <a:schemeClr val="accent2"/>
                </a:solidFill>
                <a:latin typeface="+mn-lt"/>
              </a:rPr>
              <a:t> (</a:t>
            </a:r>
            <a:r>
              <a:rPr lang="zh-TW" altLang="zh-HK" b="1" u="sng" dirty="0">
                <a:solidFill>
                  <a:schemeClr val="accent2"/>
                </a:solidFill>
                <a:latin typeface="+mn-lt"/>
              </a:rPr>
              <a:t>一</a:t>
            </a:r>
            <a:r>
              <a:rPr lang="en-US" altLang="zh-HK" b="1" u="sng" dirty="0">
                <a:solidFill>
                  <a:schemeClr val="accent2"/>
                </a:solidFill>
                <a:latin typeface="+mn-lt"/>
              </a:rPr>
              <a:t>)</a:t>
            </a:r>
            <a:r>
              <a:rPr lang="zh-TW" altLang="zh-HK" b="1" u="sng" dirty="0">
                <a:solidFill>
                  <a:schemeClr val="accent2"/>
                </a:solidFill>
                <a:latin typeface="+mn-lt"/>
              </a:rPr>
              <a:t>、新加坡</a:t>
            </a:r>
            <a:r>
              <a:rPr lang="en-US" altLang="zh-HK" b="1" u="sng" dirty="0">
                <a:solidFill>
                  <a:schemeClr val="accent2"/>
                </a:solidFill>
                <a:latin typeface="+mn-lt"/>
              </a:rPr>
              <a:t> (</a:t>
            </a:r>
            <a:r>
              <a:rPr lang="zh-TW" altLang="zh-HK" b="1" u="sng" dirty="0">
                <a:solidFill>
                  <a:schemeClr val="accent2"/>
                </a:solidFill>
                <a:latin typeface="+mn-lt"/>
              </a:rPr>
              <a:t>一</a:t>
            </a:r>
            <a:r>
              <a:rPr lang="en-US" altLang="zh-HK" b="1" u="sng" dirty="0">
                <a:solidFill>
                  <a:schemeClr val="accent2"/>
                </a:solidFill>
                <a:latin typeface="+mn-lt"/>
              </a:rPr>
              <a:t>) </a:t>
            </a:r>
            <a:r>
              <a:rPr lang="zh-TW" altLang="zh-HK" b="1" u="sng" dirty="0">
                <a:solidFill>
                  <a:schemeClr val="accent2"/>
                </a:solidFill>
                <a:latin typeface="+mn-lt"/>
              </a:rPr>
              <a:t>和泰國</a:t>
            </a:r>
            <a:r>
              <a:rPr lang="en-US" altLang="zh-HK" b="1" u="sng" dirty="0">
                <a:solidFill>
                  <a:schemeClr val="accent2"/>
                </a:solidFill>
                <a:latin typeface="+mn-lt"/>
              </a:rPr>
              <a:t> (</a:t>
            </a:r>
            <a:r>
              <a:rPr lang="zh-TW" altLang="zh-HK" b="1" u="sng" dirty="0">
                <a:solidFill>
                  <a:schemeClr val="accent2"/>
                </a:solidFill>
                <a:latin typeface="+mn-lt"/>
              </a:rPr>
              <a:t>一</a:t>
            </a:r>
            <a:r>
              <a:rPr lang="en-US" altLang="zh-HK" b="1" u="sng" dirty="0">
                <a:solidFill>
                  <a:schemeClr val="accent2"/>
                </a:solidFill>
                <a:latin typeface="+mn-lt"/>
              </a:rPr>
              <a:t>) </a:t>
            </a:r>
            <a:r>
              <a:rPr lang="zh-TW" altLang="zh-HK" b="1" u="sng" dirty="0">
                <a:solidFill>
                  <a:schemeClr val="accent5"/>
                </a:solidFill>
                <a:latin typeface="+mn-lt"/>
              </a:rPr>
              <a:t>進口</a:t>
            </a:r>
            <a:r>
              <a:rPr lang="en-US" altLang="zh-HK" b="1" u="sng" dirty="0">
                <a:solidFill>
                  <a:schemeClr val="accent5"/>
                </a:solidFill>
                <a:latin typeface="+mn-lt"/>
              </a:rPr>
              <a:t>(X)</a:t>
            </a:r>
            <a:r>
              <a:rPr lang="zh-TW" altLang="zh-HK" dirty="0">
                <a:latin typeface="+mn-lt"/>
              </a:rPr>
              <a:t>。</a:t>
            </a:r>
          </a:p>
          <a:p>
            <a:r>
              <a:rPr lang="en" altLang="zh-HK" b="1" dirty="0">
                <a:solidFill>
                  <a:srgbClr val="E69138"/>
                </a:solidFill>
                <a:latin typeface="+mn-lt"/>
              </a:rPr>
              <a:t>Sogou Translator</a:t>
            </a:r>
            <a:r>
              <a:rPr lang="en-US" altLang="zh-HK" b="1" dirty="0">
                <a:latin typeface="+mn-lt"/>
              </a:rPr>
              <a:t>:</a:t>
            </a:r>
            <a:r>
              <a:rPr lang="en-US" altLang="zh-HK" dirty="0">
                <a:latin typeface="+mn-lt"/>
              </a:rPr>
              <a:t> </a:t>
            </a:r>
            <a:r>
              <a:rPr lang="zh-TW" altLang="zh-HK" dirty="0">
                <a:latin typeface="+mn-lt"/>
              </a:rPr>
              <a:t>截至昨日</a:t>
            </a:r>
            <a:r>
              <a:rPr lang="en-US" altLang="zh-HK" dirty="0">
                <a:latin typeface="+mn-lt"/>
              </a:rPr>
              <a:t>(</a:t>
            </a:r>
            <a:r>
              <a:rPr lang="zh-TW" altLang="zh-HK" dirty="0">
                <a:latin typeface="+mn-lt"/>
              </a:rPr>
              <a:t>三月八日</a:t>
            </a:r>
            <a:r>
              <a:rPr lang="en-US" altLang="zh-HK" dirty="0">
                <a:latin typeface="+mn-lt"/>
              </a:rPr>
              <a:t>)</a:t>
            </a:r>
            <a:r>
              <a:rPr lang="zh-TW" altLang="zh-HK" dirty="0">
                <a:latin typeface="+mn-lt"/>
              </a:rPr>
              <a:t>，本年共證實十一宗個案，全部為外地傳入個案。 </a:t>
            </a:r>
            <a:r>
              <a:rPr lang="zh-TW" altLang="zh-HK" b="1" u="sng" dirty="0">
                <a:solidFill>
                  <a:schemeClr val="accent2"/>
                </a:solidFill>
                <a:latin typeface="+mn-lt"/>
              </a:rPr>
              <a:t>這些病例來自菲律賓</a:t>
            </a:r>
            <a:r>
              <a:rPr lang="en-US" altLang="zh-HK" b="1" u="sng" dirty="0">
                <a:solidFill>
                  <a:schemeClr val="accent2"/>
                </a:solidFill>
                <a:latin typeface="+mn-lt"/>
              </a:rPr>
              <a:t>( 5</a:t>
            </a:r>
            <a:r>
              <a:rPr lang="zh-TW" altLang="zh-HK" b="1" u="sng" dirty="0">
                <a:solidFill>
                  <a:schemeClr val="accent2"/>
                </a:solidFill>
                <a:latin typeface="+mn-lt"/>
              </a:rPr>
              <a:t>例</a:t>
            </a:r>
            <a:r>
              <a:rPr lang="en-US" altLang="zh-HK" b="1" u="sng" dirty="0">
                <a:solidFill>
                  <a:schemeClr val="accent2"/>
                </a:solidFill>
                <a:latin typeface="+mn-lt"/>
              </a:rPr>
              <a:t>)</a:t>
            </a:r>
            <a:r>
              <a:rPr lang="zh-TW" altLang="zh-HK" b="1" u="sng" dirty="0">
                <a:solidFill>
                  <a:schemeClr val="accent2"/>
                </a:solidFill>
                <a:latin typeface="+mn-lt"/>
              </a:rPr>
              <a:t>、柬埔寨</a:t>
            </a:r>
            <a:r>
              <a:rPr lang="en-US" altLang="zh-HK" b="1" u="sng" dirty="0">
                <a:solidFill>
                  <a:schemeClr val="accent2"/>
                </a:solidFill>
                <a:latin typeface="+mn-lt"/>
              </a:rPr>
              <a:t>( 2</a:t>
            </a:r>
            <a:r>
              <a:rPr lang="zh-TW" altLang="zh-HK" b="1" u="sng" dirty="0">
                <a:solidFill>
                  <a:schemeClr val="accent2"/>
                </a:solidFill>
                <a:latin typeface="+mn-lt"/>
              </a:rPr>
              <a:t>例</a:t>
            </a:r>
            <a:r>
              <a:rPr lang="en-US" altLang="zh-HK" b="1" u="sng" dirty="0">
                <a:solidFill>
                  <a:schemeClr val="accent2"/>
                </a:solidFill>
                <a:latin typeface="+mn-lt"/>
              </a:rPr>
              <a:t>)</a:t>
            </a:r>
            <a:r>
              <a:rPr lang="zh-TW" altLang="zh-HK" b="1" u="sng" dirty="0">
                <a:solidFill>
                  <a:schemeClr val="accent2"/>
                </a:solidFill>
                <a:latin typeface="+mn-lt"/>
              </a:rPr>
              <a:t>、印度</a:t>
            </a:r>
            <a:r>
              <a:rPr lang="en-US" altLang="zh-HK" b="1" u="sng" dirty="0">
                <a:solidFill>
                  <a:schemeClr val="accent2"/>
                </a:solidFill>
                <a:latin typeface="+mn-lt"/>
              </a:rPr>
              <a:t>( 1</a:t>
            </a:r>
            <a:r>
              <a:rPr lang="zh-TW" altLang="zh-HK" b="1" u="sng" dirty="0">
                <a:solidFill>
                  <a:schemeClr val="accent2"/>
                </a:solidFill>
                <a:latin typeface="+mn-lt"/>
              </a:rPr>
              <a:t>例</a:t>
            </a:r>
            <a:r>
              <a:rPr lang="en-US" altLang="zh-HK" b="1" u="sng" dirty="0">
                <a:solidFill>
                  <a:schemeClr val="accent2"/>
                </a:solidFill>
                <a:latin typeface="+mn-lt"/>
              </a:rPr>
              <a:t>)</a:t>
            </a:r>
            <a:r>
              <a:rPr lang="zh-TW" altLang="zh-HK" b="1" u="sng" dirty="0">
                <a:solidFill>
                  <a:schemeClr val="accent2"/>
                </a:solidFill>
                <a:latin typeface="+mn-lt"/>
              </a:rPr>
              <a:t>、印尼</a:t>
            </a:r>
            <a:r>
              <a:rPr lang="en-US" altLang="zh-HK" b="1" u="sng" dirty="0">
                <a:solidFill>
                  <a:schemeClr val="accent2"/>
                </a:solidFill>
                <a:latin typeface="+mn-lt"/>
              </a:rPr>
              <a:t>( 1</a:t>
            </a:r>
            <a:r>
              <a:rPr lang="zh-TW" altLang="zh-HK" b="1" u="sng" dirty="0">
                <a:solidFill>
                  <a:schemeClr val="accent2"/>
                </a:solidFill>
                <a:latin typeface="+mn-lt"/>
              </a:rPr>
              <a:t>例</a:t>
            </a:r>
            <a:r>
              <a:rPr lang="en-US" altLang="zh-HK" b="1" u="sng" dirty="0">
                <a:solidFill>
                  <a:schemeClr val="accent2"/>
                </a:solidFill>
                <a:latin typeface="+mn-lt"/>
              </a:rPr>
              <a:t>)</a:t>
            </a:r>
            <a:r>
              <a:rPr lang="zh-TW" altLang="zh-HK" b="1" u="sng" dirty="0">
                <a:solidFill>
                  <a:schemeClr val="accent2"/>
                </a:solidFill>
                <a:latin typeface="+mn-lt"/>
              </a:rPr>
              <a:t>、新加坡</a:t>
            </a:r>
            <a:r>
              <a:rPr lang="en-US" altLang="zh-HK" b="1" u="sng" dirty="0">
                <a:solidFill>
                  <a:schemeClr val="accent2"/>
                </a:solidFill>
                <a:latin typeface="+mn-lt"/>
              </a:rPr>
              <a:t>( 1</a:t>
            </a:r>
            <a:r>
              <a:rPr lang="zh-TW" altLang="zh-HK" b="1" u="sng" dirty="0">
                <a:solidFill>
                  <a:schemeClr val="accent2"/>
                </a:solidFill>
                <a:latin typeface="+mn-lt"/>
              </a:rPr>
              <a:t>例</a:t>
            </a:r>
            <a:r>
              <a:rPr lang="en-US" altLang="zh-HK" b="1" u="sng" dirty="0">
                <a:solidFill>
                  <a:schemeClr val="accent2"/>
                </a:solidFill>
                <a:latin typeface="+mn-lt"/>
              </a:rPr>
              <a:t>)</a:t>
            </a:r>
            <a:r>
              <a:rPr lang="zh-TW" altLang="zh-HK" b="1" u="sng" dirty="0">
                <a:solidFill>
                  <a:schemeClr val="accent2"/>
                </a:solidFill>
                <a:latin typeface="+mn-lt"/>
              </a:rPr>
              <a:t>和泰國</a:t>
            </a:r>
            <a:r>
              <a:rPr lang="en-US" altLang="zh-HK" b="1" u="sng" dirty="0">
                <a:solidFill>
                  <a:schemeClr val="accent2"/>
                </a:solidFill>
                <a:latin typeface="+mn-lt"/>
              </a:rPr>
              <a:t>( 1</a:t>
            </a:r>
            <a:r>
              <a:rPr lang="zh-TW" altLang="zh-HK" b="1" u="sng" dirty="0">
                <a:solidFill>
                  <a:schemeClr val="accent2"/>
                </a:solidFill>
                <a:latin typeface="+mn-lt"/>
              </a:rPr>
              <a:t>例</a:t>
            </a:r>
            <a:r>
              <a:rPr lang="en-US" altLang="zh-HK" b="1" u="sng" dirty="0">
                <a:solidFill>
                  <a:schemeClr val="accent2"/>
                </a:solidFill>
                <a:latin typeface="+mn-lt"/>
              </a:rPr>
              <a:t>)</a:t>
            </a:r>
            <a:r>
              <a:rPr lang="zh-TW" altLang="zh-HK" dirty="0">
                <a:latin typeface="+mn-lt"/>
              </a:rPr>
              <a:t>。</a:t>
            </a:r>
          </a:p>
          <a:p>
            <a:endParaRPr lang="zh-HK" altLang="en-US" sz="1600" dirty="0"/>
          </a:p>
        </p:txBody>
      </p:sp>
    </p:spTree>
    <p:extLst>
      <p:ext uri="{BB962C8B-B14F-4D97-AF65-F5344CB8AC3E}">
        <p14:creationId xmlns:p14="http://schemas.microsoft.com/office/powerpoint/2010/main" val="4081518754"/>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35D8BD7E-2DA8-4AFE-A2A5-E6E59821363D}"/>
              </a:ext>
            </a:extLst>
          </p:cNvPr>
          <p:cNvSpPr>
            <a:spLocks noGrp="1"/>
          </p:cNvSpPr>
          <p:nvPr>
            <p:ph type="title"/>
          </p:nvPr>
        </p:nvSpPr>
        <p:spPr>
          <a:xfrm>
            <a:off x="311700" y="663705"/>
            <a:ext cx="8520600" cy="831300"/>
          </a:xfrm>
        </p:spPr>
        <p:txBody>
          <a:bodyPr/>
          <a:lstStyle/>
          <a:p>
            <a:r>
              <a:rPr lang="en-US" altLang="zh-HK" dirty="0">
                <a:latin typeface="+mn-lt"/>
              </a:rPr>
              <a:t>Issue 8: Problematic addition</a:t>
            </a:r>
            <a:endParaRPr lang="zh-HK" altLang="en-US" dirty="0">
              <a:latin typeface="+mn-lt"/>
            </a:endParaRPr>
          </a:p>
        </p:txBody>
      </p:sp>
      <p:sp>
        <p:nvSpPr>
          <p:cNvPr id="3" name="文字版面配置區 2">
            <a:extLst>
              <a:ext uri="{FF2B5EF4-FFF2-40B4-BE49-F238E27FC236}">
                <a16:creationId xmlns:a16="http://schemas.microsoft.com/office/drawing/2014/main" xmlns="" id="{3AE98689-4357-4CD2-8870-5FE73601A3BC}"/>
              </a:ext>
            </a:extLst>
          </p:cNvPr>
          <p:cNvSpPr>
            <a:spLocks noGrp="1"/>
          </p:cNvSpPr>
          <p:nvPr>
            <p:ph type="body" idx="1"/>
          </p:nvPr>
        </p:nvSpPr>
        <p:spPr>
          <a:xfrm>
            <a:off x="311700" y="1759377"/>
            <a:ext cx="8520600" cy="4555200"/>
          </a:xfrm>
        </p:spPr>
        <p:txBody>
          <a:bodyPr/>
          <a:lstStyle/>
          <a:p>
            <a:r>
              <a:rPr lang="en-US" altLang="zh-HK" b="1" dirty="0">
                <a:latin typeface="+mn-lt"/>
              </a:rPr>
              <a:t>Source Text: </a:t>
            </a:r>
            <a:r>
              <a:rPr lang="en-US" altLang="zh-HK" dirty="0">
                <a:latin typeface="+mn-lt"/>
              </a:rPr>
              <a:t>The CHP has also stepped up surveillance for possible human cases. </a:t>
            </a:r>
            <a:r>
              <a:rPr lang="en-US" altLang="zh-HK" b="1" u="sng" dirty="0">
                <a:solidFill>
                  <a:schemeClr val="accent2"/>
                </a:solidFill>
                <a:latin typeface="+mn-lt"/>
              </a:rPr>
              <a:t>Letters will be sent</a:t>
            </a:r>
            <a:r>
              <a:rPr lang="en-US" altLang="zh-HK" dirty="0">
                <a:solidFill>
                  <a:schemeClr val="accent2"/>
                </a:solidFill>
                <a:latin typeface="+mn-lt"/>
              </a:rPr>
              <a:t> </a:t>
            </a:r>
            <a:r>
              <a:rPr lang="en-US" altLang="zh-HK" dirty="0">
                <a:latin typeface="+mn-lt"/>
              </a:rPr>
              <a:t>to doctors and hospitals today urging them to report any suspected cases. </a:t>
            </a:r>
          </a:p>
          <a:p>
            <a:r>
              <a:rPr lang="en-US" altLang="zh-HK" b="1" dirty="0">
                <a:latin typeface="+mn-lt"/>
              </a:rPr>
              <a:t>Reference: </a:t>
            </a:r>
            <a:r>
              <a:rPr lang="zh-TW" altLang="zh-HK" dirty="0">
                <a:latin typeface="+mn-lt"/>
              </a:rPr>
              <a:t>中心已就可能出現的人類感染個案加強監測，今日</a:t>
            </a:r>
            <a:r>
              <a:rPr lang="zh-TW" altLang="zh-HK" b="1" u="sng" dirty="0">
                <a:solidFill>
                  <a:schemeClr val="accent2"/>
                </a:solidFill>
                <a:latin typeface="+mn-lt"/>
              </a:rPr>
              <a:t>亦會發信</a:t>
            </a:r>
            <a:r>
              <a:rPr lang="zh-TW" altLang="zh-HK" dirty="0">
                <a:latin typeface="+mn-lt"/>
              </a:rPr>
              <a:t>予醫生及醫院呼籲他們呈報可疑個案</a:t>
            </a:r>
            <a:r>
              <a:rPr lang="zh-TW" altLang="zh-HK" dirty="0" smtClean="0">
                <a:latin typeface="+mn-lt"/>
              </a:rPr>
              <a:t>。</a:t>
            </a:r>
            <a:endParaRPr lang="en-US" altLang="zh-HK" dirty="0">
              <a:latin typeface="+mn-lt"/>
            </a:endParaRPr>
          </a:p>
          <a:p>
            <a:endParaRPr lang="en-US" altLang="zh-HK" b="1" dirty="0">
              <a:latin typeface="+mn-lt"/>
            </a:endParaRPr>
          </a:p>
          <a:p>
            <a:r>
              <a:rPr lang="en" altLang="zh-HK" b="1" dirty="0">
                <a:solidFill>
                  <a:srgbClr val="CC0000"/>
                </a:solidFill>
                <a:latin typeface="+mn-lt"/>
              </a:rPr>
              <a:t>Google Translate</a:t>
            </a:r>
            <a:r>
              <a:rPr lang="en-US" altLang="zh-HK" b="1" dirty="0">
                <a:latin typeface="+mn-lt"/>
              </a:rPr>
              <a:t>: </a:t>
            </a:r>
            <a:r>
              <a:rPr lang="zh-TW" altLang="zh-HK" dirty="0">
                <a:latin typeface="+mn-lt"/>
              </a:rPr>
              <a:t>衛生防護中心也加強了對可能的人類病例的監測。信件將在今天發送給醫生和醫院，敦促他們報告任何疑似病例。</a:t>
            </a:r>
          </a:p>
          <a:p>
            <a:r>
              <a:rPr lang="en" altLang="zh-HK" b="1" dirty="0">
                <a:solidFill>
                  <a:srgbClr val="3C78D8"/>
                </a:solidFill>
                <a:latin typeface="+mn-lt"/>
              </a:rPr>
              <a:t>Microsoft Translator</a:t>
            </a:r>
            <a:r>
              <a:rPr lang="en-US" altLang="zh-HK" b="1" dirty="0">
                <a:latin typeface="+mn-lt"/>
              </a:rPr>
              <a:t>: </a:t>
            </a:r>
            <a:r>
              <a:rPr lang="zh-TW" altLang="zh-HK" dirty="0">
                <a:latin typeface="+mn-lt"/>
              </a:rPr>
              <a:t>此外</a:t>
            </a:r>
            <a:r>
              <a:rPr lang="en-US" altLang="zh-HK" dirty="0">
                <a:latin typeface="+mn-lt"/>
              </a:rPr>
              <a:t>, </a:t>
            </a:r>
            <a:r>
              <a:rPr lang="zh-TW" altLang="zh-HK" dirty="0">
                <a:latin typeface="+mn-lt"/>
              </a:rPr>
              <a:t>生防護中心亦加強監察可能發生的人類個案。</a:t>
            </a:r>
            <a:r>
              <a:rPr lang="zh-TW" altLang="zh-HK" b="1" u="sng" dirty="0">
                <a:solidFill>
                  <a:schemeClr val="accent2"/>
                </a:solidFill>
                <a:latin typeface="+mn-lt"/>
              </a:rPr>
              <a:t>警方</a:t>
            </a:r>
            <a:r>
              <a:rPr lang="en-US" altLang="zh-HK" b="1" u="sng" dirty="0">
                <a:solidFill>
                  <a:schemeClr val="accent2"/>
                </a:solidFill>
                <a:latin typeface="+mn-lt"/>
              </a:rPr>
              <a:t>(X)</a:t>
            </a:r>
            <a:r>
              <a:rPr lang="zh-TW" altLang="zh-HK" dirty="0">
                <a:latin typeface="+mn-lt"/>
              </a:rPr>
              <a:t>今日 </a:t>
            </a:r>
            <a:r>
              <a:rPr lang="en-US" altLang="zh-HK" b="1" u="sng" dirty="0">
                <a:solidFill>
                  <a:schemeClr val="accent2"/>
                </a:solidFill>
                <a:latin typeface="+mn-lt"/>
              </a:rPr>
              <a:t>(</a:t>
            </a:r>
            <a:r>
              <a:rPr lang="zh-TW" altLang="zh-HK" b="1" u="sng" dirty="0">
                <a:solidFill>
                  <a:schemeClr val="accent2"/>
                </a:solidFill>
                <a:latin typeface="+mn-lt"/>
              </a:rPr>
              <a:t>星期五</a:t>
            </a:r>
            <a:r>
              <a:rPr lang="en-US" altLang="zh-HK" b="1" u="sng" dirty="0">
                <a:solidFill>
                  <a:schemeClr val="accent2"/>
                </a:solidFill>
                <a:latin typeface="+mn-lt"/>
              </a:rPr>
              <a:t>)(X)</a:t>
            </a:r>
            <a:r>
              <a:rPr lang="en-US" altLang="zh-HK" dirty="0">
                <a:solidFill>
                  <a:schemeClr val="accent2"/>
                </a:solidFill>
                <a:latin typeface="+mn-lt"/>
              </a:rPr>
              <a:t> </a:t>
            </a:r>
            <a:r>
              <a:rPr lang="zh-TW" altLang="zh-HK" dirty="0">
                <a:latin typeface="+mn-lt"/>
              </a:rPr>
              <a:t>將信件送交醫生及醫院</a:t>
            </a:r>
            <a:r>
              <a:rPr lang="en-US" altLang="zh-HK" dirty="0">
                <a:latin typeface="+mn-lt"/>
              </a:rPr>
              <a:t>, </a:t>
            </a:r>
            <a:r>
              <a:rPr lang="zh-TW" altLang="zh-HK" dirty="0">
                <a:latin typeface="+mn-lt"/>
              </a:rPr>
              <a:t>促請他們舉報懷疑個案。</a:t>
            </a:r>
            <a:endParaRPr lang="en-US" altLang="zh-TW" dirty="0">
              <a:latin typeface="+mn-lt"/>
            </a:endParaRPr>
          </a:p>
          <a:p>
            <a:r>
              <a:rPr lang="en" altLang="zh-HK" b="1" dirty="0">
                <a:solidFill>
                  <a:srgbClr val="E69138"/>
                </a:solidFill>
                <a:latin typeface="+mn-lt"/>
              </a:rPr>
              <a:t>Sogou Translator</a:t>
            </a:r>
            <a:r>
              <a:rPr lang="en-US" altLang="zh-HK" b="1" dirty="0">
                <a:latin typeface="+mn-lt"/>
              </a:rPr>
              <a:t>: </a:t>
            </a:r>
            <a:r>
              <a:rPr lang="zh-TW" altLang="zh-HK" dirty="0">
                <a:latin typeface="+mn-lt"/>
              </a:rPr>
              <a:t>生防護中心亦加強監察可能出現的人類個案。</a:t>
            </a:r>
            <a:r>
              <a:rPr lang="zh-TW" altLang="zh-HK" dirty="0">
                <a:solidFill>
                  <a:schemeClr val="accent2"/>
                </a:solidFill>
                <a:latin typeface="+mn-lt"/>
              </a:rPr>
              <a:t> </a:t>
            </a:r>
            <a:r>
              <a:rPr lang="zh-TW" altLang="zh-HK" b="1" u="sng" dirty="0">
                <a:solidFill>
                  <a:schemeClr val="accent2"/>
                </a:solidFill>
                <a:latin typeface="+mn-lt"/>
              </a:rPr>
              <a:t>警方</a:t>
            </a:r>
            <a:r>
              <a:rPr lang="en-US" altLang="zh-HK" b="1" u="sng" dirty="0">
                <a:solidFill>
                  <a:schemeClr val="accent2"/>
                </a:solidFill>
                <a:latin typeface="+mn-lt"/>
              </a:rPr>
              <a:t>(X)</a:t>
            </a:r>
            <a:r>
              <a:rPr lang="zh-TW" altLang="zh-HK" dirty="0">
                <a:latin typeface="+mn-lt"/>
              </a:rPr>
              <a:t>今日會發信給醫生及醫院，促請他們舉報懷疑個案。</a:t>
            </a:r>
          </a:p>
          <a:p>
            <a:endParaRPr lang="zh-HK" altLang="en-US" sz="1600" dirty="0">
              <a:latin typeface="+mn-lt"/>
            </a:endParaRPr>
          </a:p>
        </p:txBody>
      </p:sp>
    </p:spTree>
    <p:extLst>
      <p:ext uri="{BB962C8B-B14F-4D97-AF65-F5344CB8AC3E}">
        <p14:creationId xmlns:p14="http://schemas.microsoft.com/office/powerpoint/2010/main" val="394645929"/>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35D8BD7E-2DA8-4AFE-A2A5-E6E59821363D}"/>
              </a:ext>
            </a:extLst>
          </p:cNvPr>
          <p:cNvSpPr>
            <a:spLocks noGrp="1"/>
          </p:cNvSpPr>
          <p:nvPr>
            <p:ph type="title"/>
          </p:nvPr>
        </p:nvSpPr>
        <p:spPr>
          <a:xfrm>
            <a:off x="311700" y="663705"/>
            <a:ext cx="8520600" cy="831300"/>
          </a:xfrm>
        </p:spPr>
        <p:txBody>
          <a:bodyPr/>
          <a:lstStyle/>
          <a:p>
            <a:r>
              <a:rPr lang="en-US" altLang="zh-HK" dirty="0">
                <a:latin typeface="+mn-lt"/>
              </a:rPr>
              <a:t>Issue 9:</a:t>
            </a:r>
            <a:r>
              <a:rPr lang="zh-TW" altLang="en-US" dirty="0">
                <a:latin typeface="+mn-lt"/>
              </a:rPr>
              <a:t> </a:t>
            </a:r>
            <a:r>
              <a:rPr lang="en-US" altLang="zh-HK" dirty="0">
                <a:latin typeface="+mn-lt"/>
              </a:rPr>
              <a:t>Wrong characters</a:t>
            </a:r>
            <a:endParaRPr lang="zh-HK" altLang="en-US" dirty="0">
              <a:latin typeface="+mn-lt"/>
            </a:endParaRPr>
          </a:p>
        </p:txBody>
      </p:sp>
      <p:sp>
        <p:nvSpPr>
          <p:cNvPr id="3" name="文字版面配置區 2">
            <a:extLst>
              <a:ext uri="{FF2B5EF4-FFF2-40B4-BE49-F238E27FC236}">
                <a16:creationId xmlns:a16="http://schemas.microsoft.com/office/drawing/2014/main" xmlns="" id="{3AE98689-4357-4CD2-8870-5FE73601A3BC}"/>
              </a:ext>
            </a:extLst>
          </p:cNvPr>
          <p:cNvSpPr>
            <a:spLocks noGrp="1"/>
          </p:cNvSpPr>
          <p:nvPr>
            <p:ph type="body" idx="1"/>
          </p:nvPr>
        </p:nvSpPr>
        <p:spPr>
          <a:xfrm>
            <a:off x="311700" y="1759377"/>
            <a:ext cx="8520600" cy="4555200"/>
          </a:xfrm>
        </p:spPr>
        <p:txBody>
          <a:bodyPr/>
          <a:lstStyle/>
          <a:p>
            <a:r>
              <a:rPr lang="en-US" altLang="zh-HK" sz="2000" b="1" dirty="0">
                <a:latin typeface="+mn-lt"/>
              </a:rPr>
              <a:t>Source Text: </a:t>
            </a:r>
            <a:r>
              <a:rPr lang="en-US" altLang="zh-HK" sz="2000" b="1" u="sng" dirty="0">
                <a:solidFill>
                  <a:schemeClr val="accent2"/>
                </a:solidFill>
                <a:latin typeface="+mn-lt"/>
              </a:rPr>
              <a:t>DH</a:t>
            </a:r>
            <a:r>
              <a:rPr lang="en-US" altLang="zh-HK" sz="2000" dirty="0">
                <a:latin typeface="+mn-lt"/>
              </a:rPr>
              <a:t> holds World Oral Health Day publicity event (with photo</a:t>
            </a:r>
            <a:r>
              <a:rPr lang="en-US" altLang="zh-HK" sz="2000" dirty="0" smtClean="0">
                <a:latin typeface="+mn-lt"/>
              </a:rPr>
              <a:t>)</a:t>
            </a:r>
            <a:endParaRPr lang="zh-TW" altLang="zh-HK" sz="2000" dirty="0">
              <a:latin typeface="+mn-lt"/>
            </a:endParaRPr>
          </a:p>
          <a:p>
            <a:r>
              <a:rPr lang="en-US" altLang="zh-HK" sz="2000" b="1" dirty="0">
                <a:latin typeface="+mn-lt"/>
              </a:rPr>
              <a:t>Reference:</a:t>
            </a:r>
            <a:r>
              <a:rPr lang="en-US" altLang="zh-HK" sz="2000" dirty="0">
                <a:latin typeface="+mn-lt"/>
              </a:rPr>
              <a:t> </a:t>
            </a:r>
            <a:r>
              <a:rPr lang="zh-TW" altLang="zh-HK" sz="2000" b="1" u="sng" dirty="0">
                <a:solidFill>
                  <a:schemeClr val="accent2"/>
                </a:solidFill>
                <a:latin typeface="+mn-lt"/>
              </a:rPr>
              <a:t>衞生署</a:t>
            </a:r>
            <a:r>
              <a:rPr lang="zh-TW" altLang="zh-HK" sz="2000" dirty="0">
                <a:latin typeface="+mn-lt"/>
              </a:rPr>
              <a:t>舉辦世界口腔健康日推廣活動（</a:t>
            </a:r>
            <a:r>
              <a:rPr lang="zh-TW" altLang="zh-HK" sz="2000" dirty="0" smtClean="0">
                <a:latin typeface="+mn-lt"/>
              </a:rPr>
              <a:t>附圖）</a:t>
            </a:r>
            <a:endParaRPr lang="en-US" altLang="zh-HK" sz="2000" dirty="0">
              <a:latin typeface="+mn-lt"/>
            </a:endParaRPr>
          </a:p>
          <a:p>
            <a:endParaRPr lang="zh-TW" altLang="zh-HK" sz="2000" dirty="0">
              <a:latin typeface="+mn-lt"/>
            </a:endParaRPr>
          </a:p>
          <a:p>
            <a:r>
              <a:rPr lang="en" altLang="zh-HK" sz="2000" b="1" dirty="0">
                <a:solidFill>
                  <a:srgbClr val="CC0000"/>
                </a:solidFill>
                <a:latin typeface="+mn-lt"/>
              </a:rPr>
              <a:t>Google Translate</a:t>
            </a:r>
            <a:r>
              <a:rPr lang="en-US" altLang="zh-HK" sz="2000" b="1" dirty="0">
                <a:latin typeface="+mn-lt"/>
              </a:rPr>
              <a:t>:</a:t>
            </a:r>
            <a:r>
              <a:rPr lang="en-US" altLang="zh-HK" sz="2000" dirty="0">
                <a:latin typeface="+mn-lt"/>
              </a:rPr>
              <a:t> </a:t>
            </a:r>
            <a:r>
              <a:rPr lang="zh-TW" altLang="zh-HK" sz="2000" b="1" u="sng" dirty="0">
                <a:solidFill>
                  <a:schemeClr val="accent2"/>
                </a:solidFill>
                <a:latin typeface="+mn-lt"/>
              </a:rPr>
              <a:t>衛生署</a:t>
            </a:r>
            <a:r>
              <a:rPr lang="zh-TW" altLang="zh-HK" sz="2000" dirty="0">
                <a:latin typeface="+mn-lt"/>
              </a:rPr>
              <a:t>舉行世界口腔健康日宣傳活動（附圖）</a:t>
            </a:r>
          </a:p>
          <a:p>
            <a:r>
              <a:rPr lang="en" altLang="zh-HK" sz="2000" b="1" dirty="0">
                <a:solidFill>
                  <a:srgbClr val="3C78D8"/>
                </a:solidFill>
                <a:latin typeface="+mn-lt"/>
              </a:rPr>
              <a:t>Microsoft Translator</a:t>
            </a:r>
            <a:r>
              <a:rPr lang="en-US" altLang="zh-HK" sz="2000" b="1" dirty="0">
                <a:latin typeface="+mn-lt"/>
              </a:rPr>
              <a:t>:</a:t>
            </a:r>
            <a:r>
              <a:rPr lang="en-US" altLang="zh-HK" sz="2000" dirty="0">
                <a:latin typeface="+mn-lt"/>
              </a:rPr>
              <a:t> </a:t>
            </a:r>
            <a:r>
              <a:rPr lang="zh-TW" altLang="zh-HK" sz="2000" b="1" u="sng" dirty="0">
                <a:solidFill>
                  <a:schemeClr val="accent2"/>
                </a:solidFill>
                <a:latin typeface="+mn-lt"/>
              </a:rPr>
              <a:t>弶鍍</a:t>
            </a:r>
            <a:r>
              <a:rPr lang="en-US" altLang="zh-HK" sz="2000" b="1" u="sng" dirty="0">
                <a:solidFill>
                  <a:schemeClr val="accent2"/>
                </a:solidFill>
                <a:latin typeface="+mn-lt"/>
              </a:rPr>
              <a:t> ' p (X)</a:t>
            </a:r>
            <a:r>
              <a:rPr lang="zh-TW" altLang="zh-HK" sz="2000" dirty="0">
                <a:latin typeface="+mn-lt"/>
              </a:rPr>
              <a:t>舉行世界口腔健康日宣傳活動</a:t>
            </a:r>
            <a:r>
              <a:rPr lang="en-US" altLang="zh-HK" sz="2000" dirty="0">
                <a:latin typeface="+mn-lt"/>
              </a:rPr>
              <a:t> (</a:t>
            </a:r>
            <a:r>
              <a:rPr lang="zh-TW" altLang="zh-HK" sz="2000" dirty="0">
                <a:latin typeface="+mn-lt"/>
              </a:rPr>
              <a:t>帶照片</a:t>
            </a:r>
            <a:r>
              <a:rPr lang="en-US" altLang="zh-HK" sz="2000" dirty="0">
                <a:latin typeface="+mn-lt"/>
              </a:rPr>
              <a:t>)</a:t>
            </a:r>
            <a:endParaRPr lang="zh-TW" altLang="zh-HK" sz="2000" dirty="0">
              <a:latin typeface="+mn-lt"/>
            </a:endParaRPr>
          </a:p>
          <a:p>
            <a:r>
              <a:rPr lang="en" altLang="zh-HK" sz="2000" b="1" dirty="0">
                <a:solidFill>
                  <a:srgbClr val="E69138"/>
                </a:solidFill>
                <a:latin typeface="+mn-lt"/>
              </a:rPr>
              <a:t>Sogou Translator</a:t>
            </a:r>
            <a:r>
              <a:rPr lang="en-US" altLang="zh-HK" sz="2000" b="1" dirty="0">
                <a:latin typeface="+mn-lt"/>
              </a:rPr>
              <a:t>:</a:t>
            </a:r>
            <a:r>
              <a:rPr lang="en-US" altLang="zh-HK" sz="2000" dirty="0">
                <a:latin typeface="+mn-lt"/>
              </a:rPr>
              <a:t> </a:t>
            </a:r>
            <a:r>
              <a:rPr lang="zh-TW" altLang="zh-HK" sz="2000" b="1" u="sng" dirty="0">
                <a:solidFill>
                  <a:schemeClr val="accent2"/>
                </a:solidFill>
                <a:latin typeface="+mn-lt"/>
              </a:rPr>
              <a:t>生署</a:t>
            </a:r>
            <a:r>
              <a:rPr lang="en-US" altLang="zh-HK" sz="2000" b="1" u="sng" dirty="0">
                <a:solidFill>
                  <a:schemeClr val="accent2"/>
                </a:solidFill>
                <a:latin typeface="+mn-lt"/>
              </a:rPr>
              <a:t>(X)</a:t>
            </a:r>
            <a:r>
              <a:rPr lang="zh-TW" altLang="zh-HK" sz="2000" dirty="0">
                <a:latin typeface="+mn-lt"/>
              </a:rPr>
              <a:t>舉辦世界口腔健康日宣傳活動</a:t>
            </a:r>
            <a:r>
              <a:rPr lang="en-US" altLang="zh-HK" sz="2000" dirty="0">
                <a:latin typeface="+mn-lt"/>
              </a:rPr>
              <a:t>(</a:t>
            </a:r>
            <a:r>
              <a:rPr lang="zh-TW" altLang="zh-HK" sz="2000" dirty="0">
                <a:latin typeface="+mn-lt"/>
              </a:rPr>
              <a:t>附圖</a:t>
            </a:r>
            <a:r>
              <a:rPr lang="en-US" altLang="zh-HK" sz="2000" dirty="0">
                <a:latin typeface="+mn-lt"/>
              </a:rPr>
              <a:t>)</a:t>
            </a:r>
            <a:endParaRPr lang="zh-TW" altLang="zh-HK" sz="2000" dirty="0">
              <a:latin typeface="+mn-lt"/>
            </a:endParaRPr>
          </a:p>
          <a:p>
            <a:endParaRPr lang="zh-HK" altLang="en-US" sz="1600" dirty="0">
              <a:latin typeface="+mn-lt"/>
            </a:endParaRPr>
          </a:p>
        </p:txBody>
      </p:sp>
    </p:spTree>
    <p:extLst>
      <p:ext uri="{BB962C8B-B14F-4D97-AF65-F5344CB8AC3E}">
        <p14:creationId xmlns:p14="http://schemas.microsoft.com/office/powerpoint/2010/main" val="1714222864"/>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35D8BD7E-2DA8-4AFE-A2A5-E6E59821363D}"/>
              </a:ext>
            </a:extLst>
          </p:cNvPr>
          <p:cNvSpPr>
            <a:spLocks noGrp="1"/>
          </p:cNvSpPr>
          <p:nvPr>
            <p:ph type="title"/>
          </p:nvPr>
        </p:nvSpPr>
        <p:spPr>
          <a:xfrm>
            <a:off x="311700" y="663705"/>
            <a:ext cx="8520600" cy="831300"/>
          </a:xfrm>
        </p:spPr>
        <p:txBody>
          <a:bodyPr/>
          <a:lstStyle/>
          <a:p>
            <a:r>
              <a:rPr lang="en-US" altLang="zh-HK" dirty="0">
                <a:latin typeface="+mn-lt"/>
              </a:rPr>
              <a:t>Issue 10:</a:t>
            </a:r>
            <a:r>
              <a:rPr lang="zh-TW" altLang="en-US" dirty="0">
                <a:latin typeface="+mn-lt"/>
              </a:rPr>
              <a:t> </a:t>
            </a:r>
            <a:r>
              <a:rPr lang="en-US" altLang="zh-HK" dirty="0">
                <a:latin typeface="+mn-lt"/>
              </a:rPr>
              <a:t>Collocation</a:t>
            </a:r>
            <a:endParaRPr lang="zh-HK" altLang="en-US" dirty="0">
              <a:latin typeface="+mn-lt"/>
            </a:endParaRPr>
          </a:p>
        </p:txBody>
      </p:sp>
      <p:sp>
        <p:nvSpPr>
          <p:cNvPr id="3" name="文字版面配置區 2">
            <a:extLst>
              <a:ext uri="{FF2B5EF4-FFF2-40B4-BE49-F238E27FC236}">
                <a16:creationId xmlns:a16="http://schemas.microsoft.com/office/drawing/2014/main" xmlns="" id="{3AE98689-4357-4CD2-8870-5FE73601A3BC}"/>
              </a:ext>
            </a:extLst>
          </p:cNvPr>
          <p:cNvSpPr>
            <a:spLocks noGrp="1"/>
          </p:cNvSpPr>
          <p:nvPr>
            <p:ph type="body" idx="1"/>
          </p:nvPr>
        </p:nvSpPr>
        <p:spPr>
          <a:xfrm>
            <a:off x="311700" y="1665593"/>
            <a:ext cx="8520600" cy="4555200"/>
          </a:xfrm>
        </p:spPr>
        <p:txBody>
          <a:bodyPr/>
          <a:lstStyle/>
          <a:p>
            <a:r>
              <a:rPr lang="en-US" altLang="zh-HK" sz="2000" b="1" dirty="0">
                <a:latin typeface="+mn-lt"/>
              </a:rPr>
              <a:t>Source Text: </a:t>
            </a:r>
            <a:r>
              <a:rPr lang="en-US" altLang="zh-HK" sz="2000" dirty="0">
                <a:latin typeface="+mn-lt"/>
              </a:rPr>
              <a:t>They should </a:t>
            </a:r>
            <a:r>
              <a:rPr lang="en-US" altLang="zh-HK" sz="2000" b="1" u="sng" dirty="0">
                <a:solidFill>
                  <a:schemeClr val="accent2"/>
                </a:solidFill>
                <a:latin typeface="+mn-lt"/>
              </a:rPr>
              <a:t>seek medical advice</a:t>
            </a:r>
            <a:r>
              <a:rPr lang="en-US" altLang="zh-HK" sz="2000" dirty="0">
                <a:solidFill>
                  <a:schemeClr val="accent2"/>
                </a:solidFill>
                <a:latin typeface="+mn-lt"/>
              </a:rPr>
              <a:t> </a:t>
            </a:r>
            <a:r>
              <a:rPr lang="en-US" altLang="zh-HK" sz="2000" dirty="0">
                <a:latin typeface="+mn-lt"/>
              </a:rPr>
              <a:t>and avoid school till 48 hours after </a:t>
            </a:r>
            <a:r>
              <a:rPr lang="en-US" altLang="zh-HK" sz="2000" b="1" u="sng" dirty="0">
                <a:solidFill>
                  <a:schemeClr val="accent5"/>
                </a:solidFill>
                <a:latin typeface="+mn-lt"/>
              </a:rPr>
              <a:t>the fever has subsided</a:t>
            </a:r>
            <a:r>
              <a:rPr lang="en-US" altLang="zh-HK" sz="2000" dirty="0">
                <a:latin typeface="+mn-lt"/>
              </a:rPr>
              <a:t>. </a:t>
            </a:r>
            <a:endParaRPr lang="zh-TW" altLang="zh-HK" sz="2000" dirty="0">
              <a:latin typeface="+mn-lt"/>
            </a:endParaRPr>
          </a:p>
          <a:p>
            <a:r>
              <a:rPr lang="en-US" altLang="zh-HK" sz="2000" b="1" dirty="0">
                <a:latin typeface="+mn-lt"/>
              </a:rPr>
              <a:t>Reference:</a:t>
            </a:r>
            <a:r>
              <a:rPr lang="en-US" altLang="zh-HK" sz="2000" dirty="0">
                <a:latin typeface="+mn-lt"/>
              </a:rPr>
              <a:t> </a:t>
            </a:r>
            <a:r>
              <a:rPr lang="zh-TW" altLang="zh-HK" sz="2000" dirty="0">
                <a:latin typeface="+mn-lt"/>
              </a:rPr>
              <a:t>他們應</a:t>
            </a:r>
            <a:r>
              <a:rPr lang="zh-TW" altLang="zh-HK" sz="2000" b="1" u="sng" dirty="0">
                <a:solidFill>
                  <a:schemeClr val="accent2"/>
                </a:solidFill>
                <a:latin typeface="+mn-lt"/>
              </a:rPr>
              <a:t>求診</a:t>
            </a:r>
            <a:r>
              <a:rPr lang="zh-TW" altLang="zh-HK" sz="2000" dirty="0">
                <a:latin typeface="+mn-lt"/>
              </a:rPr>
              <a:t>及避免上學，直至</a:t>
            </a:r>
            <a:r>
              <a:rPr lang="zh-TW" altLang="zh-HK" sz="2000" b="1" u="sng" dirty="0">
                <a:solidFill>
                  <a:schemeClr val="accent5"/>
                </a:solidFill>
                <a:latin typeface="+mn-lt"/>
              </a:rPr>
              <a:t>退燒</a:t>
            </a:r>
            <a:r>
              <a:rPr lang="zh-TW" altLang="zh-HK" sz="2000" dirty="0">
                <a:latin typeface="+mn-lt"/>
              </a:rPr>
              <a:t>後四十八小時</a:t>
            </a:r>
            <a:r>
              <a:rPr lang="zh-TW" altLang="zh-HK" sz="2000" dirty="0" smtClean="0">
                <a:latin typeface="+mn-lt"/>
              </a:rPr>
              <a:t>。</a:t>
            </a:r>
            <a:endParaRPr lang="en-US" altLang="zh-HK" sz="2000" dirty="0">
              <a:latin typeface="+mn-lt"/>
            </a:endParaRPr>
          </a:p>
          <a:p>
            <a:endParaRPr lang="zh-TW" altLang="zh-HK" sz="2000" dirty="0">
              <a:latin typeface="+mn-lt"/>
            </a:endParaRPr>
          </a:p>
          <a:p>
            <a:r>
              <a:rPr lang="en" altLang="zh-HK" sz="2000" b="1" dirty="0">
                <a:solidFill>
                  <a:srgbClr val="CC0000"/>
                </a:solidFill>
                <a:latin typeface="+mn-lt"/>
              </a:rPr>
              <a:t>Google Translate</a:t>
            </a:r>
            <a:r>
              <a:rPr lang="en-US" altLang="zh-HK" sz="2000" b="1" dirty="0">
                <a:latin typeface="+mn-lt"/>
              </a:rPr>
              <a:t>:</a:t>
            </a:r>
            <a:r>
              <a:rPr lang="en-US" altLang="zh-HK" sz="2000" dirty="0">
                <a:latin typeface="+mn-lt"/>
              </a:rPr>
              <a:t> </a:t>
            </a:r>
            <a:r>
              <a:rPr lang="zh-TW" altLang="zh-HK" sz="2000" dirty="0">
                <a:latin typeface="+mn-lt"/>
              </a:rPr>
              <a:t>他們應該</a:t>
            </a:r>
            <a:r>
              <a:rPr lang="zh-TW" altLang="zh-HK" sz="2000" b="1" u="sng" dirty="0">
                <a:solidFill>
                  <a:schemeClr val="accent2"/>
                </a:solidFill>
                <a:latin typeface="+mn-lt"/>
              </a:rPr>
              <a:t>尋求醫療建議</a:t>
            </a:r>
            <a:r>
              <a:rPr lang="zh-TW" altLang="zh-HK" sz="2000" dirty="0">
                <a:latin typeface="+mn-lt"/>
              </a:rPr>
              <a:t>，並在</a:t>
            </a:r>
            <a:r>
              <a:rPr lang="zh-TW" altLang="zh-HK" sz="2000" b="1" u="sng" dirty="0">
                <a:solidFill>
                  <a:schemeClr val="accent5"/>
                </a:solidFill>
                <a:latin typeface="+mn-lt"/>
              </a:rPr>
              <a:t>發燒平息</a:t>
            </a:r>
            <a:r>
              <a:rPr lang="en-US" altLang="zh-HK" sz="2000" b="1" u="sng" dirty="0">
                <a:solidFill>
                  <a:schemeClr val="accent5"/>
                </a:solidFill>
                <a:latin typeface="+mn-lt"/>
              </a:rPr>
              <a:t>(X)</a:t>
            </a:r>
            <a:r>
              <a:rPr lang="zh-TW" altLang="zh-HK" sz="2000" dirty="0">
                <a:latin typeface="+mn-lt"/>
              </a:rPr>
              <a:t>後</a:t>
            </a:r>
            <a:r>
              <a:rPr lang="en-US" altLang="zh-HK" sz="2000" dirty="0">
                <a:latin typeface="+mn-lt"/>
              </a:rPr>
              <a:t>48</a:t>
            </a:r>
            <a:r>
              <a:rPr lang="zh-TW" altLang="zh-HK" sz="2000" dirty="0">
                <a:latin typeface="+mn-lt"/>
              </a:rPr>
              <a:t>小時內避免學校。</a:t>
            </a:r>
          </a:p>
          <a:p>
            <a:r>
              <a:rPr lang="en" altLang="zh-HK" sz="2000" b="1" dirty="0">
                <a:solidFill>
                  <a:srgbClr val="3C78D8"/>
                </a:solidFill>
                <a:latin typeface="+mn-lt"/>
              </a:rPr>
              <a:t>Microsoft Translator</a:t>
            </a:r>
            <a:r>
              <a:rPr lang="en-US" altLang="zh-HK" sz="2000" b="1" dirty="0">
                <a:latin typeface="+mn-lt"/>
              </a:rPr>
              <a:t>:</a:t>
            </a:r>
            <a:r>
              <a:rPr lang="en-US" altLang="zh-HK" sz="2000" dirty="0">
                <a:latin typeface="+mn-lt"/>
              </a:rPr>
              <a:t> </a:t>
            </a:r>
            <a:r>
              <a:rPr lang="zh-TW" altLang="zh-HK" sz="2000" dirty="0">
                <a:latin typeface="+mn-lt"/>
              </a:rPr>
              <a:t>在</a:t>
            </a:r>
            <a:r>
              <a:rPr lang="zh-TW" altLang="zh-HK" sz="2000" b="1" u="sng" dirty="0">
                <a:solidFill>
                  <a:schemeClr val="accent5"/>
                </a:solidFill>
                <a:latin typeface="+mn-lt"/>
              </a:rPr>
              <a:t>發燒消退</a:t>
            </a:r>
            <a:r>
              <a:rPr lang="en-US" altLang="zh-HK" sz="2000" dirty="0">
                <a:latin typeface="+mn-lt"/>
              </a:rPr>
              <a:t>48</a:t>
            </a:r>
            <a:r>
              <a:rPr lang="zh-TW" altLang="zh-HK" sz="2000" dirty="0">
                <a:latin typeface="+mn-lt"/>
              </a:rPr>
              <a:t>小時後</a:t>
            </a:r>
            <a:r>
              <a:rPr lang="en-US" altLang="zh-HK" sz="2000" dirty="0">
                <a:latin typeface="+mn-lt"/>
              </a:rPr>
              <a:t>, </a:t>
            </a:r>
            <a:r>
              <a:rPr lang="zh-TW" altLang="zh-HK" sz="2000" dirty="0">
                <a:latin typeface="+mn-lt"/>
              </a:rPr>
              <a:t>他們應該</a:t>
            </a:r>
            <a:r>
              <a:rPr lang="zh-TW" altLang="zh-HK" sz="2000" b="1" u="sng" dirty="0">
                <a:solidFill>
                  <a:schemeClr val="accent2"/>
                </a:solidFill>
                <a:latin typeface="+mn-lt"/>
              </a:rPr>
              <a:t>尋求醫療建議</a:t>
            </a:r>
            <a:r>
              <a:rPr lang="en-US" altLang="zh-HK" sz="2000" dirty="0">
                <a:latin typeface="+mn-lt"/>
              </a:rPr>
              <a:t>, </a:t>
            </a:r>
            <a:r>
              <a:rPr lang="zh-TW" altLang="zh-HK" sz="2000" dirty="0">
                <a:latin typeface="+mn-lt"/>
              </a:rPr>
              <a:t>避免上學。</a:t>
            </a:r>
          </a:p>
          <a:p>
            <a:r>
              <a:rPr lang="en" altLang="zh-HK" sz="2000" b="1" dirty="0">
                <a:solidFill>
                  <a:srgbClr val="E69138"/>
                </a:solidFill>
                <a:latin typeface="+mn-lt"/>
              </a:rPr>
              <a:t>Sogou Translator</a:t>
            </a:r>
            <a:r>
              <a:rPr lang="en-US" altLang="zh-HK" sz="2000" b="1" dirty="0">
                <a:latin typeface="+mn-lt"/>
              </a:rPr>
              <a:t>:</a:t>
            </a:r>
            <a:r>
              <a:rPr lang="en-US" altLang="zh-HK" sz="2000" dirty="0">
                <a:latin typeface="+mn-lt"/>
              </a:rPr>
              <a:t> </a:t>
            </a:r>
            <a:r>
              <a:rPr lang="zh-TW" altLang="zh-HK" sz="2000" dirty="0">
                <a:latin typeface="+mn-lt"/>
              </a:rPr>
              <a:t>他們應</a:t>
            </a:r>
            <a:r>
              <a:rPr lang="zh-TW" altLang="zh-HK" sz="2000" b="1" u="sng" dirty="0">
                <a:solidFill>
                  <a:schemeClr val="accent2"/>
                </a:solidFill>
                <a:latin typeface="+mn-lt"/>
              </a:rPr>
              <a:t>尋求醫療諮詢</a:t>
            </a:r>
            <a:r>
              <a:rPr lang="zh-TW" altLang="zh-HK" sz="2000" dirty="0">
                <a:latin typeface="+mn-lt"/>
              </a:rPr>
              <a:t>，避免上學，直到</a:t>
            </a:r>
            <a:r>
              <a:rPr lang="zh-TW" altLang="zh-HK" sz="2000" b="1" u="sng" dirty="0">
                <a:solidFill>
                  <a:schemeClr val="accent5"/>
                </a:solidFill>
                <a:latin typeface="+mn-lt"/>
              </a:rPr>
              <a:t>發燒消退</a:t>
            </a:r>
            <a:r>
              <a:rPr lang="zh-TW" altLang="zh-HK" sz="2000" dirty="0">
                <a:latin typeface="+mn-lt"/>
              </a:rPr>
              <a:t>後</a:t>
            </a:r>
            <a:r>
              <a:rPr lang="en-US" altLang="zh-HK" sz="2000" dirty="0">
                <a:latin typeface="+mn-lt"/>
              </a:rPr>
              <a:t>48</a:t>
            </a:r>
            <a:r>
              <a:rPr lang="zh-TW" altLang="zh-HK" sz="2000" dirty="0">
                <a:latin typeface="+mn-lt"/>
              </a:rPr>
              <a:t>小時。</a:t>
            </a:r>
          </a:p>
          <a:p>
            <a:pPr marL="114300" indent="0">
              <a:buNone/>
            </a:pPr>
            <a:endParaRPr lang="zh-HK" altLang="en-US" sz="1600" dirty="0">
              <a:latin typeface="+mn-lt"/>
            </a:endParaRPr>
          </a:p>
        </p:txBody>
      </p:sp>
    </p:spTree>
    <p:extLst>
      <p:ext uri="{BB962C8B-B14F-4D97-AF65-F5344CB8AC3E}">
        <p14:creationId xmlns:p14="http://schemas.microsoft.com/office/powerpoint/2010/main" val="2791718147"/>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Shape 232"/>
          <p:cNvSpPr txBox="1">
            <a:spLocks noGrp="1"/>
          </p:cNvSpPr>
          <p:nvPr>
            <p:ph type="title"/>
          </p:nvPr>
        </p:nvSpPr>
        <p:spPr>
          <a:xfrm>
            <a:off x="485875" y="2286000"/>
            <a:ext cx="8183700" cy="1047600"/>
          </a:xfrm>
          <a:prstGeom prst="rect">
            <a:avLst/>
          </a:prstGeom>
        </p:spPr>
        <p:txBody>
          <a:bodyPr spcFirstLastPara="1" wrap="square" lIns="91425" tIns="91425" rIns="91425" bIns="91425" anchor="b" anchorCtr="0">
            <a:noAutofit/>
          </a:bodyPr>
          <a:lstStyle/>
          <a:p>
            <a:pPr lvl="0"/>
            <a:r>
              <a:rPr lang="en-US" altLang="zh-HK" dirty="0">
                <a:latin typeface="+mn-lt"/>
              </a:rPr>
              <a:t>Concluding Remarks</a:t>
            </a:r>
            <a:endParaRPr dirty="0">
              <a:latin typeface="+mn-lt"/>
            </a:endParaRPr>
          </a:p>
        </p:txBody>
      </p:sp>
    </p:spTree>
    <p:extLst>
      <p:ext uri="{BB962C8B-B14F-4D97-AF65-F5344CB8AC3E}">
        <p14:creationId xmlns:p14="http://schemas.microsoft.com/office/powerpoint/2010/main" val="1789138710"/>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FD289D49-56C0-498E-B066-A376C9F3B74A}"/>
              </a:ext>
            </a:extLst>
          </p:cNvPr>
          <p:cNvSpPr>
            <a:spLocks noGrp="1"/>
          </p:cNvSpPr>
          <p:nvPr>
            <p:ph type="title"/>
          </p:nvPr>
        </p:nvSpPr>
        <p:spPr/>
        <p:txBody>
          <a:bodyPr/>
          <a:lstStyle/>
          <a:p>
            <a:r>
              <a:rPr lang="en-US" altLang="zh-CN" dirty="0" smtClean="0">
                <a:latin typeface="+mn-lt"/>
              </a:rPr>
              <a:t>Application </a:t>
            </a:r>
            <a:r>
              <a:rPr lang="en-US" altLang="zh-HK" dirty="0" smtClean="0">
                <a:latin typeface="+mn-lt"/>
              </a:rPr>
              <a:t>of </a:t>
            </a:r>
            <a:r>
              <a:rPr lang="en-US" altLang="zh-HK" dirty="0">
                <a:latin typeface="+mn-lt"/>
              </a:rPr>
              <a:t>NMT technology</a:t>
            </a:r>
            <a:endParaRPr lang="zh-HK" altLang="en-US" dirty="0">
              <a:latin typeface="+mn-lt"/>
            </a:endParaRPr>
          </a:p>
        </p:txBody>
      </p:sp>
      <p:sp>
        <p:nvSpPr>
          <p:cNvPr id="3" name="文字版面配置區 2">
            <a:extLst>
              <a:ext uri="{FF2B5EF4-FFF2-40B4-BE49-F238E27FC236}">
                <a16:creationId xmlns:a16="http://schemas.microsoft.com/office/drawing/2014/main" xmlns="" id="{5F028AA2-691B-4BF4-8781-A7321ED4FDA4}"/>
              </a:ext>
            </a:extLst>
          </p:cNvPr>
          <p:cNvSpPr>
            <a:spLocks noGrp="1"/>
          </p:cNvSpPr>
          <p:nvPr>
            <p:ph type="body" idx="1"/>
          </p:nvPr>
        </p:nvSpPr>
        <p:spPr/>
        <p:txBody>
          <a:bodyPr/>
          <a:lstStyle/>
          <a:p>
            <a:r>
              <a:rPr lang="en" altLang="zh-HK" sz="2400" dirty="0">
                <a:solidFill>
                  <a:srgbClr val="CC0000"/>
                </a:solidFill>
                <a:latin typeface="+mn-lt"/>
              </a:rPr>
              <a:t>Google Translate, </a:t>
            </a:r>
            <a:r>
              <a:rPr lang="en" altLang="zh-HK" sz="2400" dirty="0">
                <a:solidFill>
                  <a:srgbClr val="3C78D8"/>
                </a:solidFill>
                <a:latin typeface="+mn-lt"/>
              </a:rPr>
              <a:t>Microsoft Translator </a:t>
            </a:r>
            <a:r>
              <a:rPr lang="en-GB" altLang="zh-HK" sz="2400" dirty="0">
                <a:solidFill>
                  <a:schemeClr val="tx2"/>
                </a:solidFill>
                <a:latin typeface="+mn-lt"/>
              </a:rPr>
              <a:t>and</a:t>
            </a:r>
            <a:r>
              <a:rPr lang="en-GB" altLang="zh-HK" sz="2400" dirty="0">
                <a:solidFill>
                  <a:srgbClr val="3C78D8"/>
                </a:solidFill>
                <a:latin typeface="+mn-lt"/>
              </a:rPr>
              <a:t> </a:t>
            </a:r>
            <a:r>
              <a:rPr lang="en" altLang="zh-HK" sz="2400" dirty="0">
                <a:solidFill>
                  <a:srgbClr val="E69138"/>
                </a:solidFill>
                <a:latin typeface="+mn-lt"/>
              </a:rPr>
              <a:t>Sogou Translator</a:t>
            </a:r>
            <a:r>
              <a:rPr lang="en" altLang="zh-HK" sz="2400" dirty="0">
                <a:solidFill>
                  <a:srgbClr val="CC0000"/>
                </a:solidFill>
                <a:latin typeface="+mn-lt"/>
              </a:rPr>
              <a:t> </a:t>
            </a:r>
            <a:r>
              <a:rPr lang="en-US" altLang="zh-HK" sz="2400" dirty="0" smtClean="0">
                <a:latin typeface="+mn-lt"/>
              </a:rPr>
              <a:t>were sometimes </a:t>
            </a:r>
            <a:r>
              <a:rPr lang="en-US" altLang="zh-HK" sz="2400" dirty="0">
                <a:latin typeface="+mn-lt"/>
              </a:rPr>
              <a:t>able to generate readable and publishable results</a:t>
            </a:r>
            <a:endParaRPr lang="en" altLang="zh-HK" sz="2400" b="1" dirty="0">
              <a:solidFill>
                <a:srgbClr val="E69138"/>
              </a:solidFill>
              <a:latin typeface="+mn-lt"/>
            </a:endParaRPr>
          </a:p>
          <a:p>
            <a:r>
              <a:rPr lang="en" altLang="zh-HK" sz="2400" dirty="0">
                <a:solidFill>
                  <a:srgbClr val="E69138"/>
                </a:solidFill>
                <a:latin typeface="+mn-lt"/>
              </a:rPr>
              <a:t>Sogou Translator </a:t>
            </a:r>
            <a:r>
              <a:rPr lang="en-US" altLang="zh-HK" sz="2400" dirty="0">
                <a:solidFill>
                  <a:schemeClr val="tx2"/>
                </a:solidFill>
                <a:latin typeface="+mn-lt"/>
              </a:rPr>
              <a:t>tended to get higher scores </a:t>
            </a:r>
            <a:r>
              <a:rPr lang="en-US" altLang="zh-HK" sz="2400" dirty="0">
                <a:latin typeface="+mn-lt"/>
              </a:rPr>
              <a:t>in our automatic and manual tests</a:t>
            </a:r>
          </a:p>
          <a:p>
            <a:r>
              <a:rPr lang="en-US" altLang="zh-HK" sz="2400" dirty="0">
                <a:latin typeface="+mn-lt"/>
              </a:rPr>
              <a:t>Common translation issues: </a:t>
            </a:r>
            <a:r>
              <a:rPr lang="en-US" altLang="zh-HK" sz="2400" dirty="0">
                <a:solidFill>
                  <a:schemeClr val="accent2"/>
                </a:solidFill>
                <a:latin typeface="+mn-lt"/>
              </a:rPr>
              <a:t>pre-editing</a:t>
            </a:r>
            <a:r>
              <a:rPr lang="en-US" altLang="zh-HK" sz="2400" dirty="0">
                <a:latin typeface="+mn-lt"/>
              </a:rPr>
              <a:t> and </a:t>
            </a:r>
            <a:r>
              <a:rPr lang="en-US" altLang="zh-HK" sz="2400" dirty="0">
                <a:solidFill>
                  <a:schemeClr val="accent2"/>
                </a:solidFill>
                <a:latin typeface="+mn-lt"/>
              </a:rPr>
              <a:t>post-editing</a:t>
            </a:r>
            <a:r>
              <a:rPr lang="en-US" altLang="zh-HK" sz="2400" dirty="0">
                <a:latin typeface="+mn-lt"/>
              </a:rPr>
              <a:t> </a:t>
            </a:r>
          </a:p>
          <a:p>
            <a:endParaRPr lang="en-US" altLang="zh-HK" sz="2000" dirty="0">
              <a:latin typeface="+mn-lt"/>
            </a:endParaRPr>
          </a:p>
          <a:p>
            <a:endParaRPr lang="en-US" altLang="zh-HK" sz="2000" dirty="0">
              <a:latin typeface="+mn-lt"/>
            </a:endParaRPr>
          </a:p>
          <a:p>
            <a:endParaRPr lang="en-US" altLang="zh-HK" sz="2000" dirty="0">
              <a:latin typeface="+mn-lt"/>
            </a:endParaRPr>
          </a:p>
          <a:p>
            <a:endParaRPr lang="zh-HK" altLang="en-US" sz="2000" dirty="0">
              <a:latin typeface="+mn-lt"/>
            </a:endParaRPr>
          </a:p>
        </p:txBody>
      </p:sp>
    </p:spTree>
    <p:extLst>
      <p:ext uri="{BB962C8B-B14F-4D97-AF65-F5344CB8AC3E}">
        <p14:creationId xmlns:p14="http://schemas.microsoft.com/office/powerpoint/2010/main" val="4149019878"/>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FD289D49-56C0-498E-B066-A376C9F3B74A}"/>
              </a:ext>
            </a:extLst>
          </p:cNvPr>
          <p:cNvSpPr>
            <a:spLocks noGrp="1"/>
          </p:cNvSpPr>
          <p:nvPr>
            <p:ph type="title"/>
          </p:nvPr>
        </p:nvSpPr>
        <p:spPr/>
        <p:txBody>
          <a:bodyPr/>
          <a:lstStyle/>
          <a:p>
            <a:r>
              <a:rPr lang="en-US" altLang="zh-HK" dirty="0">
                <a:latin typeface="+mn-lt"/>
              </a:rPr>
              <a:t>Future work</a:t>
            </a:r>
            <a:endParaRPr lang="zh-HK" altLang="en-US" dirty="0">
              <a:latin typeface="+mn-lt"/>
            </a:endParaRPr>
          </a:p>
        </p:txBody>
      </p:sp>
      <p:sp>
        <p:nvSpPr>
          <p:cNvPr id="3" name="文字版面配置區 2">
            <a:extLst>
              <a:ext uri="{FF2B5EF4-FFF2-40B4-BE49-F238E27FC236}">
                <a16:creationId xmlns:a16="http://schemas.microsoft.com/office/drawing/2014/main" xmlns="" id="{5F028AA2-691B-4BF4-8781-A7321ED4FDA4}"/>
              </a:ext>
            </a:extLst>
          </p:cNvPr>
          <p:cNvSpPr>
            <a:spLocks noGrp="1"/>
          </p:cNvSpPr>
          <p:nvPr>
            <p:ph type="body" idx="1"/>
          </p:nvPr>
        </p:nvSpPr>
        <p:spPr/>
        <p:txBody>
          <a:bodyPr/>
          <a:lstStyle/>
          <a:p>
            <a:r>
              <a:rPr lang="en-US" altLang="zh-HK" sz="2400" dirty="0">
                <a:latin typeface="+mn-lt"/>
              </a:rPr>
              <a:t>Expanding our </a:t>
            </a:r>
            <a:r>
              <a:rPr lang="en-US" altLang="zh-HK" sz="2400" dirty="0">
                <a:solidFill>
                  <a:schemeClr val="accent2"/>
                </a:solidFill>
                <a:latin typeface="+mn-lt"/>
              </a:rPr>
              <a:t>testing datasets </a:t>
            </a:r>
          </a:p>
          <a:p>
            <a:r>
              <a:rPr lang="en-US" altLang="zh-HK" sz="2400" dirty="0">
                <a:latin typeface="+mn-lt"/>
              </a:rPr>
              <a:t>Deriving </a:t>
            </a:r>
            <a:r>
              <a:rPr lang="en-US" altLang="zh-HK" sz="2400" dirty="0">
                <a:solidFill>
                  <a:schemeClr val="accent2"/>
                </a:solidFill>
                <a:latin typeface="+mn-lt"/>
              </a:rPr>
              <a:t>pre-editing and post-editing guidelines</a:t>
            </a:r>
          </a:p>
          <a:p>
            <a:r>
              <a:rPr lang="en-US" altLang="zh-HK" sz="2400" dirty="0">
                <a:latin typeface="+mn-lt"/>
              </a:rPr>
              <a:t>Considering </a:t>
            </a:r>
            <a:r>
              <a:rPr lang="en-US" altLang="zh-HK" sz="2400" dirty="0">
                <a:solidFill>
                  <a:schemeClr val="accent2"/>
                </a:solidFill>
                <a:latin typeface="+mn-lt"/>
              </a:rPr>
              <a:t>other forms </a:t>
            </a:r>
            <a:r>
              <a:rPr lang="en-US" altLang="zh-HK" sz="2400" dirty="0">
                <a:solidFill>
                  <a:schemeClr val="tx2"/>
                </a:solidFill>
                <a:latin typeface="+mn-lt"/>
              </a:rPr>
              <a:t>of public health information </a:t>
            </a:r>
          </a:p>
          <a:p>
            <a:r>
              <a:rPr lang="en-US" altLang="zh-HK" sz="2400" dirty="0">
                <a:latin typeface="+mn-lt"/>
              </a:rPr>
              <a:t>Increasing the number of </a:t>
            </a:r>
            <a:r>
              <a:rPr lang="en-US" altLang="zh-HK" sz="2400" dirty="0">
                <a:solidFill>
                  <a:schemeClr val="accent2"/>
                </a:solidFill>
                <a:latin typeface="+mn-lt"/>
              </a:rPr>
              <a:t>machine translation engines </a:t>
            </a:r>
            <a:r>
              <a:rPr lang="en-US" altLang="zh-HK" sz="2400" dirty="0">
                <a:latin typeface="+mn-lt"/>
              </a:rPr>
              <a:t>to be evaluated</a:t>
            </a:r>
          </a:p>
          <a:p>
            <a:endParaRPr lang="en-US" altLang="zh-HK" sz="2400" dirty="0">
              <a:latin typeface="+mn-lt"/>
            </a:endParaRPr>
          </a:p>
          <a:p>
            <a:endParaRPr lang="en-US" altLang="zh-HK" sz="2400" dirty="0">
              <a:latin typeface="+mn-lt"/>
            </a:endParaRPr>
          </a:p>
          <a:p>
            <a:endParaRPr lang="en-US" altLang="zh-HK" sz="2400" dirty="0">
              <a:latin typeface="+mn-lt"/>
            </a:endParaRPr>
          </a:p>
          <a:p>
            <a:endParaRPr lang="zh-HK" altLang="en-US" sz="2400" dirty="0">
              <a:latin typeface="+mn-lt"/>
            </a:endParaRPr>
          </a:p>
        </p:txBody>
      </p:sp>
    </p:spTree>
    <p:extLst>
      <p:ext uri="{BB962C8B-B14F-4D97-AF65-F5344CB8AC3E}">
        <p14:creationId xmlns:p14="http://schemas.microsoft.com/office/powerpoint/2010/main" val="2525377398"/>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Shape 246"/>
          <p:cNvSpPr txBox="1">
            <a:spLocks noGrp="1"/>
          </p:cNvSpPr>
          <p:nvPr>
            <p:ph type="title"/>
          </p:nvPr>
        </p:nvSpPr>
        <p:spPr>
          <a:xfrm>
            <a:off x="490250" y="701800"/>
            <a:ext cx="5604000" cy="54543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en">
                <a:latin typeface="+mn-lt"/>
              </a:rPr>
              <a:t>Deep Learning Research and Application Centre</a:t>
            </a:r>
            <a:endParaRPr dirty="0">
              <a:latin typeface="+mn-lt"/>
            </a:endParaRPr>
          </a:p>
          <a:p>
            <a:pPr marL="0" lvl="0" indent="0">
              <a:spcBef>
                <a:spcPts val="1600"/>
              </a:spcBef>
              <a:spcAft>
                <a:spcPts val="0"/>
              </a:spcAft>
              <a:buNone/>
            </a:pPr>
            <a:r>
              <a:rPr lang="en" sz="2400" i="1" dirty="0">
                <a:latin typeface="+mn-lt"/>
              </a:rPr>
              <a:t>Hang Seng Management College</a:t>
            </a:r>
            <a:endParaRPr dirty="0">
              <a:latin typeface="+mn-lt"/>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Shape 87"/>
          <p:cNvSpPr txBox="1">
            <a:spLocks noGrp="1"/>
          </p:cNvSpPr>
          <p:nvPr>
            <p:ph type="title"/>
          </p:nvPr>
        </p:nvSpPr>
        <p:spPr>
          <a:xfrm>
            <a:off x="311700" y="593367"/>
            <a:ext cx="8520600" cy="8313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latin typeface="+mn-lt"/>
              </a:rPr>
              <a:t>Public Health Information</a:t>
            </a:r>
            <a:endParaRPr dirty="0">
              <a:latin typeface="+mn-lt"/>
            </a:endParaRPr>
          </a:p>
        </p:txBody>
      </p:sp>
      <p:sp>
        <p:nvSpPr>
          <p:cNvPr id="88" name="Shape 88"/>
          <p:cNvSpPr txBox="1">
            <a:spLocks noGrp="1"/>
          </p:cNvSpPr>
          <p:nvPr>
            <p:ph type="body" idx="1"/>
          </p:nvPr>
        </p:nvSpPr>
        <p:spPr>
          <a:xfrm>
            <a:off x="311700" y="1536633"/>
            <a:ext cx="8520600" cy="4555200"/>
          </a:xfrm>
          <a:prstGeom prst="rect">
            <a:avLst/>
          </a:prstGeom>
        </p:spPr>
        <p:txBody>
          <a:bodyPr spcFirstLastPara="1" wrap="square" lIns="91425" tIns="91425" rIns="91425" bIns="91425" anchor="t" anchorCtr="0">
            <a:noAutofit/>
          </a:bodyPr>
          <a:lstStyle/>
          <a:p>
            <a:pPr marL="457200" lvl="0" indent="-381000" rtl="0">
              <a:spcBef>
                <a:spcPts val="0"/>
              </a:spcBef>
              <a:spcAft>
                <a:spcPts val="0"/>
              </a:spcAft>
              <a:buSzPts val="2400"/>
              <a:buAutoNum type="arabicPeriod"/>
            </a:pPr>
            <a:r>
              <a:rPr lang="en" sz="2400">
                <a:solidFill>
                  <a:schemeClr val="dk1"/>
                </a:solidFill>
                <a:latin typeface="+mn-lt"/>
              </a:rPr>
              <a:t>Public health departments</a:t>
            </a:r>
            <a:r>
              <a:rPr lang="en" sz="2400">
                <a:latin typeface="+mn-lt"/>
              </a:rPr>
              <a:t> play a pivotal role in disseminating accurate and comprehensible health promotion messages to the public (</a:t>
            </a:r>
            <a:r>
              <a:rPr lang="en" sz="2400" dirty="0" err="1">
                <a:latin typeface="+mn-lt"/>
              </a:rPr>
              <a:t>Regidor</a:t>
            </a:r>
            <a:r>
              <a:rPr lang="en" sz="2400" dirty="0">
                <a:latin typeface="+mn-lt"/>
              </a:rPr>
              <a:t> et al., 2007)</a:t>
            </a:r>
            <a:endParaRPr sz="2400" dirty="0">
              <a:latin typeface="+mn-lt"/>
            </a:endParaRPr>
          </a:p>
          <a:p>
            <a:pPr marL="457200" lvl="0" indent="-381000" rtl="0">
              <a:spcBef>
                <a:spcPts val="0"/>
              </a:spcBef>
              <a:spcAft>
                <a:spcPts val="0"/>
              </a:spcAft>
              <a:buSzPts val="2400"/>
              <a:buAutoNum type="arabicPeriod"/>
            </a:pPr>
            <a:r>
              <a:rPr lang="en" sz="2400" dirty="0">
                <a:latin typeface="+mn-lt"/>
              </a:rPr>
              <a:t>Public health information is available in </a:t>
            </a:r>
            <a:r>
              <a:rPr lang="en" sz="2400" dirty="0">
                <a:solidFill>
                  <a:schemeClr val="dk1"/>
                </a:solidFill>
                <a:latin typeface="+mn-lt"/>
              </a:rPr>
              <a:t>different formats</a:t>
            </a:r>
            <a:r>
              <a:rPr lang="en" sz="2400" dirty="0">
                <a:latin typeface="+mn-lt"/>
              </a:rPr>
              <a:t> including pamphlets, posters, press releases, web pages, TV announcements, video clips and even mobile applications.</a:t>
            </a:r>
            <a:endParaRPr sz="2400" dirty="0">
              <a:latin typeface="+mn-lt"/>
            </a:endParaRPr>
          </a:p>
          <a:p>
            <a:pPr marL="0" lvl="0" indent="0" rtl="0">
              <a:spcBef>
                <a:spcPts val="1600"/>
              </a:spcBef>
              <a:spcAft>
                <a:spcPts val="0"/>
              </a:spcAft>
              <a:buNone/>
            </a:pPr>
            <a:endParaRPr sz="2400" dirty="0">
              <a:latin typeface="+mn-lt"/>
            </a:endParaRPr>
          </a:p>
          <a:p>
            <a:pPr marL="0" lvl="0" indent="0" rtl="0">
              <a:spcBef>
                <a:spcPts val="1600"/>
              </a:spcBef>
              <a:spcAft>
                <a:spcPts val="1600"/>
              </a:spcAft>
              <a:buNone/>
            </a:pPr>
            <a:endParaRPr sz="3000" dirty="0">
              <a:latin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8">
                                            <p:txEl>
                                              <p:pRg st="0" end="0"/>
                                            </p:txEl>
                                          </p:spTgt>
                                        </p:tgtEl>
                                        <p:attrNameLst>
                                          <p:attrName>style.visibility</p:attrName>
                                        </p:attrNameLst>
                                      </p:cBhvr>
                                      <p:to>
                                        <p:strVal val="visible"/>
                                      </p:to>
                                    </p:set>
                                    <p:animEffect transition="in" filter="fade">
                                      <p:cBhvr>
                                        <p:cTn id="7" dur="1"/>
                                        <p:tgtEl>
                                          <p:spTgt spid="8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8">
                                            <p:txEl>
                                              <p:pRg st="1" end="1"/>
                                            </p:txEl>
                                          </p:spTgt>
                                        </p:tgtEl>
                                        <p:attrNameLst>
                                          <p:attrName>style.visibility</p:attrName>
                                        </p:attrNameLst>
                                      </p:cBhvr>
                                      <p:to>
                                        <p:strVal val="visible"/>
                                      </p:to>
                                    </p:set>
                                    <p:animEffect transition="in" filter="fade">
                                      <p:cBhvr>
                                        <p:cTn id="12" dur="1"/>
                                        <p:tgtEl>
                                          <p:spTgt spid="8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FD289D49-56C0-498E-B066-A376C9F3B74A}"/>
              </a:ext>
            </a:extLst>
          </p:cNvPr>
          <p:cNvSpPr>
            <a:spLocks noGrp="1"/>
          </p:cNvSpPr>
          <p:nvPr>
            <p:ph type="title"/>
          </p:nvPr>
        </p:nvSpPr>
        <p:spPr/>
        <p:txBody>
          <a:bodyPr/>
          <a:lstStyle/>
          <a:p>
            <a:r>
              <a:rPr lang="en-US" altLang="zh-HK" dirty="0" smtClean="0">
                <a:latin typeface="+mn-lt"/>
              </a:rPr>
              <a:t>Deep Learning Research and Application Centre</a:t>
            </a:r>
            <a:endParaRPr lang="zh-HK" altLang="en-US" dirty="0">
              <a:latin typeface="+mn-lt"/>
            </a:endParaRPr>
          </a:p>
        </p:txBody>
      </p:sp>
      <p:sp>
        <p:nvSpPr>
          <p:cNvPr id="3" name="文字版面配置區 2">
            <a:extLst>
              <a:ext uri="{FF2B5EF4-FFF2-40B4-BE49-F238E27FC236}">
                <a16:creationId xmlns:a16="http://schemas.microsoft.com/office/drawing/2014/main" xmlns="" id="{5F028AA2-691B-4BF4-8781-A7321ED4FDA4}"/>
              </a:ext>
            </a:extLst>
          </p:cNvPr>
          <p:cNvSpPr>
            <a:spLocks noGrp="1"/>
          </p:cNvSpPr>
          <p:nvPr>
            <p:ph type="body" idx="1"/>
          </p:nvPr>
        </p:nvSpPr>
        <p:spPr/>
        <p:txBody>
          <a:bodyPr/>
          <a:lstStyle/>
          <a:p>
            <a:r>
              <a:rPr lang="en-US" altLang="zh-HK" sz="2400" dirty="0" smtClean="0">
                <a:latin typeface="+mn-lt"/>
              </a:rPr>
              <a:t>Funding of HK$6.8 million (~US$890,000)</a:t>
            </a:r>
          </a:p>
          <a:p>
            <a:r>
              <a:rPr lang="en-US" altLang="zh-HK" sz="2400" dirty="0" smtClean="0">
                <a:latin typeface="+mn-lt"/>
              </a:rPr>
              <a:t>Hardware: </a:t>
            </a:r>
            <a:r>
              <a:rPr lang="en-US" altLang="zh-HK" sz="2400" dirty="0" smtClean="0">
                <a:solidFill>
                  <a:schemeClr val="tx1"/>
                </a:solidFill>
                <a:latin typeface="+mn-lt"/>
              </a:rPr>
              <a:t>Graphics processing unit (GPU)-accelerated</a:t>
            </a:r>
            <a:r>
              <a:rPr lang="en-US" altLang="zh-HK" sz="2400" dirty="0" smtClean="0">
                <a:latin typeface="+mn-lt"/>
              </a:rPr>
              <a:t> hardware for </a:t>
            </a:r>
            <a:r>
              <a:rPr lang="en-US" altLang="zh-HK" sz="2400" dirty="0" smtClean="0">
                <a:latin typeface="+mn-lt"/>
              </a:rPr>
              <a:t>much </a:t>
            </a:r>
            <a:r>
              <a:rPr lang="en-US" altLang="zh-HK" sz="2400" dirty="0" smtClean="0">
                <a:latin typeface="+mn-lt"/>
              </a:rPr>
              <a:t>faster training and decoding</a:t>
            </a:r>
          </a:p>
          <a:p>
            <a:r>
              <a:rPr lang="en-US" altLang="zh-HK" sz="2400" dirty="0" smtClean="0">
                <a:latin typeface="+mn-lt"/>
              </a:rPr>
              <a:t>Software: </a:t>
            </a:r>
            <a:r>
              <a:rPr lang="en-US" altLang="zh-HK" sz="2400" dirty="0" err="1" smtClean="0">
                <a:latin typeface="+mn-lt"/>
              </a:rPr>
              <a:t>PyTorch</a:t>
            </a:r>
            <a:r>
              <a:rPr lang="en-US" altLang="zh-HK" sz="2400" dirty="0" smtClean="0">
                <a:latin typeface="+mn-lt"/>
              </a:rPr>
              <a:t>, </a:t>
            </a:r>
            <a:r>
              <a:rPr lang="en-US" altLang="zh-HK" sz="2400" dirty="0" err="1" smtClean="0">
                <a:latin typeface="+mn-lt"/>
              </a:rPr>
              <a:t>Tensorflow</a:t>
            </a:r>
            <a:r>
              <a:rPr lang="en-US" altLang="zh-HK" sz="2400" dirty="0" smtClean="0">
                <a:latin typeface="+mn-lt"/>
              </a:rPr>
              <a:t>, </a:t>
            </a:r>
            <a:r>
              <a:rPr lang="en-US" altLang="zh-HK" sz="2400" dirty="0" err="1" smtClean="0">
                <a:latin typeface="+mn-lt"/>
              </a:rPr>
              <a:t>Keras</a:t>
            </a:r>
            <a:r>
              <a:rPr lang="en-US" altLang="zh-HK" sz="2400" dirty="0" smtClean="0">
                <a:latin typeface="+mn-lt"/>
              </a:rPr>
              <a:t>, Transformer</a:t>
            </a:r>
            <a:r>
              <a:rPr lang="is-IS" altLang="zh-HK" sz="2400" dirty="0" smtClean="0">
                <a:latin typeface="+mn-lt"/>
              </a:rPr>
              <a:t>…</a:t>
            </a:r>
            <a:endParaRPr lang="en-US" altLang="zh-HK" sz="2400" dirty="0" smtClean="0">
              <a:latin typeface="+mn-lt"/>
            </a:endParaRPr>
          </a:p>
          <a:p>
            <a:r>
              <a:rPr lang="en-US" altLang="zh-HK" sz="2400" dirty="0" smtClean="0">
                <a:latin typeface="+mn-lt"/>
              </a:rPr>
              <a:t>Projects involving </a:t>
            </a:r>
            <a:r>
              <a:rPr lang="en-US" altLang="zh-HK" sz="2400" dirty="0" smtClean="0">
                <a:solidFill>
                  <a:schemeClr val="tx1"/>
                </a:solidFill>
                <a:latin typeface="+mn-lt"/>
              </a:rPr>
              <a:t>deep neural networks</a:t>
            </a:r>
            <a:endParaRPr lang="en-US" altLang="zh-HK" sz="2400" dirty="0">
              <a:solidFill>
                <a:schemeClr val="tx1"/>
              </a:solidFill>
              <a:latin typeface="+mn-lt"/>
            </a:endParaRPr>
          </a:p>
          <a:p>
            <a:endParaRPr lang="en-US" altLang="zh-HK" sz="2400" dirty="0">
              <a:latin typeface="+mn-lt"/>
            </a:endParaRPr>
          </a:p>
          <a:p>
            <a:endParaRPr lang="en-US" altLang="zh-HK" sz="2400" dirty="0">
              <a:latin typeface="+mn-lt"/>
            </a:endParaRPr>
          </a:p>
          <a:p>
            <a:endParaRPr lang="en-US" altLang="zh-HK" sz="2400" dirty="0">
              <a:latin typeface="+mn-lt"/>
            </a:endParaRPr>
          </a:p>
          <a:p>
            <a:endParaRPr lang="zh-HK" altLang="en-US" sz="2400" dirty="0">
              <a:latin typeface="+mn-lt"/>
            </a:endParaRPr>
          </a:p>
        </p:txBody>
      </p:sp>
    </p:spTree>
    <p:extLst>
      <p:ext uri="{BB962C8B-B14F-4D97-AF65-F5344CB8AC3E}">
        <p14:creationId xmlns:p14="http://schemas.microsoft.com/office/powerpoint/2010/main" val="299634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FD289D49-56C0-498E-B066-A376C9F3B74A}"/>
              </a:ext>
            </a:extLst>
          </p:cNvPr>
          <p:cNvSpPr>
            <a:spLocks noGrp="1"/>
          </p:cNvSpPr>
          <p:nvPr>
            <p:ph type="title"/>
          </p:nvPr>
        </p:nvSpPr>
        <p:spPr/>
        <p:txBody>
          <a:bodyPr/>
          <a:lstStyle/>
          <a:p>
            <a:r>
              <a:rPr lang="en-US" altLang="zh-HK" dirty="0" smtClean="0">
                <a:latin typeface="+mn-lt"/>
              </a:rPr>
              <a:t>Projects</a:t>
            </a:r>
            <a:endParaRPr lang="zh-HK" altLang="en-US" dirty="0">
              <a:latin typeface="+mn-lt"/>
            </a:endParaRPr>
          </a:p>
        </p:txBody>
      </p:sp>
      <p:sp>
        <p:nvSpPr>
          <p:cNvPr id="3" name="文字版面配置區 2">
            <a:extLst>
              <a:ext uri="{FF2B5EF4-FFF2-40B4-BE49-F238E27FC236}">
                <a16:creationId xmlns:a16="http://schemas.microsoft.com/office/drawing/2014/main" xmlns="" id="{5F028AA2-691B-4BF4-8781-A7321ED4FDA4}"/>
              </a:ext>
            </a:extLst>
          </p:cNvPr>
          <p:cNvSpPr>
            <a:spLocks noGrp="1"/>
          </p:cNvSpPr>
          <p:nvPr>
            <p:ph type="body" idx="1"/>
          </p:nvPr>
        </p:nvSpPr>
        <p:spPr/>
        <p:txBody>
          <a:bodyPr/>
          <a:lstStyle/>
          <a:p>
            <a:r>
              <a:rPr lang="en-US" altLang="zh-HK" sz="2400" dirty="0" smtClean="0">
                <a:solidFill>
                  <a:schemeClr val="tx1"/>
                </a:solidFill>
                <a:latin typeface="+mn-lt"/>
              </a:rPr>
              <a:t>Machine translation</a:t>
            </a:r>
            <a:r>
              <a:rPr lang="en-US" altLang="zh-HK" sz="2400" dirty="0" smtClean="0">
                <a:latin typeface="+mn-lt"/>
              </a:rPr>
              <a:t> (e.g., automatic translation of listing documents; recent funding: HK$1.4 million (~US$178,000))</a:t>
            </a:r>
          </a:p>
          <a:p>
            <a:r>
              <a:rPr lang="en-US" altLang="zh-HK" sz="2400" dirty="0" smtClean="0">
                <a:solidFill>
                  <a:schemeClr val="tx1"/>
                </a:solidFill>
                <a:latin typeface="+mn-lt"/>
              </a:rPr>
              <a:t>Text </a:t>
            </a:r>
            <a:r>
              <a:rPr lang="en-US" altLang="zh-HK" sz="2400" dirty="0" smtClean="0">
                <a:solidFill>
                  <a:schemeClr val="tx1"/>
                </a:solidFill>
                <a:latin typeface="+mn-lt"/>
              </a:rPr>
              <a:t>mining, text summarization </a:t>
            </a:r>
            <a:r>
              <a:rPr lang="en-US" altLang="zh-HK" sz="2400" dirty="0" smtClean="0">
                <a:solidFill>
                  <a:schemeClr val="tx1"/>
                </a:solidFill>
                <a:latin typeface="+mn-lt"/>
              </a:rPr>
              <a:t>and information retrieval</a:t>
            </a:r>
            <a:r>
              <a:rPr lang="en-US" altLang="zh-HK" sz="2400" dirty="0" smtClean="0">
                <a:latin typeface="+mn-lt"/>
              </a:rPr>
              <a:t> (e.g., clinical data or medical articles)</a:t>
            </a:r>
          </a:p>
          <a:p>
            <a:r>
              <a:rPr lang="en-US" altLang="zh-HK" sz="2400" dirty="0" smtClean="0">
                <a:solidFill>
                  <a:schemeClr val="tx1"/>
                </a:solidFill>
                <a:latin typeface="+mn-lt"/>
              </a:rPr>
              <a:t>Classification and </a:t>
            </a:r>
            <a:r>
              <a:rPr lang="en-US" altLang="zh-HK" sz="2400" dirty="0">
                <a:solidFill>
                  <a:schemeClr val="tx1"/>
                </a:solidFill>
                <a:latin typeface="+mn-lt"/>
              </a:rPr>
              <a:t>i</a:t>
            </a:r>
            <a:r>
              <a:rPr lang="en-US" altLang="zh-HK" sz="2400" dirty="0" smtClean="0">
                <a:solidFill>
                  <a:schemeClr val="tx1"/>
                </a:solidFill>
                <a:latin typeface="+mn-lt"/>
              </a:rPr>
              <a:t>mage </a:t>
            </a:r>
            <a:r>
              <a:rPr lang="en-US" altLang="zh-HK" sz="2400" dirty="0" smtClean="0">
                <a:solidFill>
                  <a:schemeClr val="tx1"/>
                </a:solidFill>
                <a:latin typeface="+mn-lt"/>
              </a:rPr>
              <a:t>analysis</a:t>
            </a:r>
            <a:r>
              <a:rPr lang="en-US" altLang="zh-HK" sz="2400" dirty="0" smtClean="0">
                <a:latin typeface="+mn-lt"/>
              </a:rPr>
              <a:t> (e.g., more accurate classification of medical images for computer-aided medical diagnosis)</a:t>
            </a:r>
          </a:p>
          <a:p>
            <a:r>
              <a:rPr lang="en-US" altLang="zh-HK" sz="2400" dirty="0" smtClean="0">
                <a:solidFill>
                  <a:schemeClr val="tx1"/>
                </a:solidFill>
                <a:latin typeface="+mn-lt"/>
              </a:rPr>
              <a:t>Prediction</a:t>
            </a:r>
            <a:r>
              <a:rPr lang="en-US" altLang="zh-HK" sz="2400" dirty="0" smtClean="0">
                <a:latin typeface="+mn-lt"/>
              </a:rPr>
              <a:t> (e.g., epidemic outbreaks and stock prices)</a:t>
            </a:r>
          </a:p>
          <a:p>
            <a:endParaRPr lang="en-US" altLang="zh-HK" sz="2400" dirty="0" smtClean="0">
              <a:latin typeface="+mn-lt"/>
            </a:endParaRPr>
          </a:p>
          <a:p>
            <a:endParaRPr lang="en-US" altLang="zh-HK" sz="2400" dirty="0">
              <a:latin typeface="+mn-lt"/>
            </a:endParaRPr>
          </a:p>
          <a:p>
            <a:endParaRPr lang="en-US" altLang="zh-HK" sz="2400" dirty="0">
              <a:latin typeface="+mn-lt"/>
            </a:endParaRPr>
          </a:p>
          <a:p>
            <a:endParaRPr lang="en-US" altLang="zh-HK" sz="2400" dirty="0">
              <a:latin typeface="+mn-lt"/>
            </a:endParaRPr>
          </a:p>
          <a:p>
            <a:endParaRPr lang="en-US" altLang="zh-HK" sz="2400" dirty="0">
              <a:latin typeface="+mn-lt"/>
            </a:endParaRPr>
          </a:p>
          <a:p>
            <a:endParaRPr lang="zh-HK" altLang="en-US" sz="2400" dirty="0">
              <a:latin typeface="+mn-lt"/>
            </a:endParaRPr>
          </a:p>
        </p:txBody>
      </p:sp>
    </p:spTree>
    <p:extLst>
      <p:ext uri="{BB962C8B-B14F-4D97-AF65-F5344CB8AC3E}">
        <p14:creationId xmlns:p14="http://schemas.microsoft.com/office/powerpoint/2010/main" val="1394728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FD289D49-56C0-498E-B066-A376C9F3B74A}"/>
              </a:ext>
            </a:extLst>
          </p:cNvPr>
          <p:cNvSpPr>
            <a:spLocks noGrp="1"/>
          </p:cNvSpPr>
          <p:nvPr>
            <p:ph type="title"/>
          </p:nvPr>
        </p:nvSpPr>
        <p:spPr/>
        <p:txBody>
          <a:bodyPr/>
          <a:lstStyle/>
          <a:p>
            <a:r>
              <a:rPr lang="en-US" altLang="zh-HK" dirty="0" smtClean="0">
                <a:latin typeface="+mn-lt"/>
              </a:rPr>
              <a:t>References</a:t>
            </a:r>
            <a:endParaRPr lang="zh-HK" altLang="en-US" dirty="0">
              <a:latin typeface="+mn-lt"/>
            </a:endParaRPr>
          </a:p>
        </p:txBody>
      </p:sp>
      <p:sp>
        <p:nvSpPr>
          <p:cNvPr id="3" name="文字版面配置區 2">
            <a:extLst>
              <a:ext uri="{FF2B5EF4-FFF2-40B4-BE49-F238E27FC236}">
                <a16:creationId xmlns:a16="http://schemas.microsoft.com/office/drawing/2014/main" xmlns="" id="{5F028AA2-691B-4BF4-8781-A7321ED4FDA4}"/>
              </a:ext>
            </a:extLst>
          </p:cNvPr>
          <p:cNvSpPr>
            <a:spLocks noGrp="1"/>
          </p:cNvSpPr>
          <p:nvPr>
            <p:ph type="body" idx="1"/>
          </p:nvPr>
        </p:nvSpPr>
        <p:spPr/>
        <p:txBody>
          <a:bodyPr/>
          <a:lstStyle/>
          <a:p>
            <a:pPr marL="114300" indent="0">
              <a:buNone/>
            </a:pPr>
            <a:r>
              <a:rPr lang="en-US" altLang="zh-HK" sz="2400" dirty="0" smtClean="0">
                <a:solidFill>
                  <a:schemeClr val="tx1"/>
                </a:solidFill>
                <a:latin typeface="+mn-lt"/>
              </a:rPr>
              <a:t>Please refer to the proceedings.</a:t>
            </a:r>
            <a:endParaRPr lang="en-US" altLang="zh-HK" sz="2400" dirty="0" smtClean="0">
              <a:solidFill>
                <a:schemeClr val="tx1"/>
              </a:solidFill>
              <a:latin typeface="+mn-lt"/>
            </a:endParaRPr>
          </a:p>
          <a:p>
            <a:endParaRPr lang="en-US" altLang="zh-HK" sz="2400" dirty="0" smtClean="0">
              <a:latin typeface="+mn-lt"/>
            </a:endParaRPr>
          </a:p>
          <a:p>
            <a:endParaRPr lang="en-US" altLang="zh-HK" sz="2400" dirty="0">
              <a:latin typeface="+mn-lt"/>
            </a:endParaRPr>
          </a:p>
          <a:p>
            <a:endParaRPr lang="en-US" altLang="zh-HK" sz="2400" dirty="0">
              <a:latin typeface="+mn-lt"/>
            </a:endParaRPr>
          </a:p>
          <a:p>
            <a:endParaRPr lang="en-US" altLang="zh-HK" sz="2400" dirty="0">
              <a:latin typeface="+mn-lt"/>
            </a:endParaRPr>
          </a:p>
          <a:p>
            <a:endParaRPr lang="en-US" altLang="zh-HK" sz="2400" dirty="0">
              <a:latin typeface="+mn-lt"/>
            </a:endParaRPr>
          </a:p>
          <a:p>
            <a:endParaRPr lang="zh-HK" altLang="en-US" sz="2400" dirty="0">
              <a:latin typeface="+mn-lt"/>
            </a:endParaRPr>
          </a:p>
        </p:txBody>
      </p:sp>
    </p:spTree>
    <p:extLst>
      <p:ext uri="{BB962C8B-B14F-4D97-AF65-F5344CB8AC3E}">
        <p14:creationId xmlns:p14="http://schemas.microsoft.com/office/powerpoint/2010/main" val="81214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Shape 257"/>
          <p:cNvSpPr txBox="1">
            <a:spLocks noGrp="1"/>
          </p:cNvSpPr>
          <p:nvPr>
            <p:ph type="title"/>
          </p:nvPr>
        </p:nvSpPr>
        <p:spPr>
          <a:xfrm>
            <a:off x="311700" y="740800"/>
            <a:ext cx="2808000" cy="10077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US" dirty="0" smtClean="0">
                <a:latin typeface="+mn-lt"/>
              </a:rPr>
              <a:t>Thank you</a:t>
            </a:r>
            <a:endParaRPr dirty="0">
              <a:latin typeface="+mn-lt"/>
            </a:endParaRPr>
          </a:p>
        </p:txBody>
      </p:sp>
      <p:sp>
        <p:nvSpPr>
          <p:cNvPr id="258" name="Shape 258"/>
          <p:cNvSpPr txBox="1">
            <a:spLocks noGrp="1"/>
          </p:cNvSpPr>
          <p:nvPr>
            <p:ph type="body" idx="1"/>
          </p:nvPr>
        </p:nvSpPr>
        <p:spPr>
          <a:xfrm>
            <a:off x="311700" y="1852800"/>
            <a:ext cx="2808000" cy="42393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sz="1600" dirty="0" smtClean="0">
                <a:latin typeface="+mn-lt"/>
                <a:hlinkClick r:id="rId3"/>
              </a:rPr>
              <a:t>scsiu@hsmc.edu.hk</a:t>
            </a:r>
            <a:endParaRPr lang="en-US" sz="1600" dirty="0" smtClean="0">
              <a:latin typeface="+mn-lt"/>
            </a:endParaRPr>
          </a:p>
          <a:p>
            <a:pPr marL="0" lvl="0" indent="0">
              <a:spcBef>
                <a:spcPts val="0"/>
              </a:spcBef>
              <a:spcAft>
                <a:spcPts val="0"/>
              </a:spcAft>
              <a:buNone/>
            </a:pPr>
            <a:r>
              <a:rPr lang="en-US" sz="1600" dirty="0" smtClean="0">
                <a:latin typeface="+mn-lt"/>
              </a:rPr>
              <a:t>saicheong.com</a:t>
            </a:r>
          </a:p>
        </p:txBody>
      </p:sp>
      <p:pic>
        <p:nvPicPr>
          <p:cNvPr id="259" name="Shape 259" title="Upward shot of Golden Gate Bridge against blue sky"/>
          <p:cNvPicPr preferRelativeResize="0"/>
          <p:nvPr/>
        </p:nvPicPr>
        <p:blipFill rotWithShape="1">
          <a:blip r:embed="rId4">
            <a:alphaModFix/>
          </a:blip>
          <a:srcRect l="19071" t="9" r="4853"/>
          <a:stretch/>
        </p:blipFill>
        <p:spPr>
          <a:xfrm>
            <a:off x="3274676" y="0"/>
            <a:ext cx="5869325" cy="6858009"/>
          </a:xfrm>
          <a:prstGeom prst="rect">
            <a:avLst/>
          </a:prstGeom>
          <a:noFill/>
          <a:ln>
            <a:noFill/>
          </a:ln>
        </p:spPr>
      </p:pic>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HK" dirty="0" smtClean="0">
                <a:latin typeface="+mn-lt"/>
              </a:rPr>
              <a:t>More about Artificial Neural Networks</a:t>
            </a:r>
            <a:endParaRPr lang="zh-HK" altLang="en-US" dirty="0">
              <a:latin typeface="+mn-lt"/>
            </a:endParaRPr>
          </a:p>
        </p:txBody>
      </p:sp>
      <p:sp>
        <p:nvSpPr>
          <p:cNvPr id="3" name="文字版面配置區 2"/>
          <p:cNvSpPr>
            <a:spLocks noGrp="1"/>
          </p:cNvSpPr>
          <p:nvPr>
            <p:ph type="body" idx="1"/>
          </p:nvPr>
        </p:nvSpPr>
        <p:spPr/>
        <p:txBody>
          <a:bodyPr/>
          <a:lstStyle/>
          <a:p>
            <a:pPr marL="114300" indent="0">
              <a:buNone/>
            </a:pPr>
            <a:r>
              <a:rPr lang="en-US" altLang="zh-HK" sz="3200" dirty="0" smtClean="0">
                <a:latin typeface="+mn-lt"/>
              </a:rPr>
              <a:t>Neural </a:t>
            </a:r>
            <a:r>
              <a:rPr lang="en-US" altLang="zh-HK" sz="3200" dirty="0">
                <a:latin typeface="+mn-lt"/>
              </a:rPr>
              <a:t>networks and back-propagation explained in a simple </a:t>
            </a:r>
            <a:r>
              <a:rPr lang="en-US" altLang="zh-HK" sz="3200" dirty="0" smtClean="0">
                <a:latin typeface="+mn-lt"/>
              </a:rPr>
              <a:t>way (</a:t>
            </a:r>
            <a:r>
              <a:rPr lang="en-US" altLang="zh-HK" sz="3200" dirty="0" smtClean="0">
                <a:latin typeface="+mn-lt"/>
                <a:hlinkClick r:id="rId2"/>
              </a:rPr>
              <a:t>https://medium.com/datathings/neural-networks-and-backpropagation-explained-in-a-simple-way-f540a3611f5e</a:t>
            </a:r>
            <a:r>
              <a:rPr lang="en-US" altLang="zh-HK" sz="3200" dirty="0" smtClean="0">
                <a:latin typeface="+mn-lt"/>
              </a:rPr>
              <a:t>) </a:t>
            </a:r>
            <a:endParaRPr lang="zh-HK" altLang="en-US" sz="3200" dirty="0">
              <a:latin typeface="+mn-lt"/>
            </a:endParaRPr>
          </a:p>
        </p:txBody>
      </p:sp>
    </p:spTree>
    <p:extLst>
      <p:ext uri="{BB962C8B-B14F-4D97-AF65-F5344CB8AC3E}">
        <p14:creationId xmlns:p14="http://schemas.microsoft.com/office/powerpoint/2010/main" val="3763713522"/>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HK" dirty="0" smtClean="0">
                <a:latin typeface="+mn-lt"/>
              </a:rPr>
              <a:t>More about Artificial Neural Networks</a:t>
            </a:r>
            <a:endParaRPr lang="zh-HK" altLang="en-US" dirty="0">
              <a:latin typeface="+mn-lt"/>
            </a:endParaRPr>
          </a:p>
        </p:txBody>
      </p:sp>
      <p:sp>
        <p:nvSpPr>
          <p:cNvPr id="3" name="文字版面配置區 2"/>
          <p:cNvSpPr>
            <a:spLocks noGrp="1"/>
          </p:cNvSpPr>
          <p:nvPr>
            <p:ph type="body" idx="1"/>
          </p:nvPr>
        </p:nvSpPr>
        <p:spPr/>
        <p:txBody>
          <a:bodyPr/>
          <a:lstStyle/>
          <a:p>
            <a:pPr marL="114300" indent="0">
              <a:buNone/>
            </a:pPr>
            <a:r>
              <a:rPr lang="en-US" altLang="zh-HK" sz="3200" dirty="0">
                <a:latin typeface="+mn-lt"/>
              </a:rPr>
              <a:t>Back-Propagation is very simple. Who made it </a:t>
            </a:r>
            <a:r>
              <a:rPr lang="en-US" altLang="zh-HK" sz="3200" dirty="0" smtClean="0">
                <a:latin typeface="+mn-lt"/>
              </a:rPr>
              <a:t>Complicated? (</a:t>
            </a:r>
            <a:r>
              <a:rPr lang="en-US" altLang="zh-HK" sz="3200" dirty="0" smtClean="0">
                <a:latin typeface="+mn-lt"/>
                <a:hlinkClick r:id="rId2"/>
              </a:rPr>
              <a:t>https</a:t>
            </a:r>
            <a:r>
              <a:rPr lang="en-US" altLang="zh-HK" sz="3200" dirty="0">
                <a:latin typeface="+mn-lt"/>
                <a:hlinkClick r:id="rId2"/>
              </a:rPr>
              <a:t>://medium.com/@</a:t>
            </a:r>
            <a:r>
              <a:rPr lang="en-US" altLang="zh-HK" sz="3200" dirty="0" smtClean="0">
                <a:latin typeface="+mn-lt"/>
                <a:hlinkClick r:id="rId2"/>
              </a:rPr>
              <a:t>14prakash/back-propagation-is-very-simple-who-made-it-complicated-97b794c97e5c</a:t>
            </a:r>
            <a:r>
              <a:rPr lang="en-US" altLang="zh-HK" sz="3200" dirty="0" smtClean="0">
                <a:latin typeface="+mn-lt"/>
              </a:rPr>
              <a:t>) </a:t>
            </a:r>
            <a:endParaRPr lang="zh-HK" altLang="en-US" sz="3200" dirty="0">
              <a:latin typeface="+mn-lt"/>
            </a:endParaRPr>
          </a:p>
        </p:txBody>
      </p:sp>
    </p:spTree>
    <p:extLst>
      <p:ext uri="{BB962C8B-B14F-4D97-AF65-F5344CB8AC3E}">
        <p14:creationId xmlns:p14="http://schemas.microsoft.com/office/powerpoint/2010/main" val="129232155"/>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HK" dirty="0" smtClean="0">
                <a:latin typeface="+mn-lt"/>
              </a:rPr>
              <a:t>More about BLEU</a:t>
            </a:r>
            <a:endParaRPr lang="zh-HK" altLang="en-US" dirty="0">
              <a:latin typeface="+mn-lt"/>
            </a:endParaRPr>
          </a:p>
        </p:txBody>
      </p:sp>
      <p:pic>
        <p:nvPicPr>
          <p:cNvPr id="5" name="圖片 4"/>
          <p:cNvPicPr>
            <a:picLocks noChangeAspect="1"/>
          </p:cNvPicPr>
          <p:nvPr/>
        </p:nvPicPr>
        <p:blipFill>
          <a:blip r:embed="rId2"/>
          <a:stretch>
            <a:fillRect/>
          </a:stretch>
        </p:blipFill>
        <p:spPr>
          <a:xfrm>
            <a:off x="311700" y="2422096"/>
            <a:ext cx="8504668" cy="3352049"/>
          </a:xfrm>
          <a:prstGeom prst="rect">
            <a:avLst/>
          </a:prstGeom>
        </p:spPr>
      </p:pic>
      <p:pic>
        <p:nvPicPr>
          <p:cNvPr id="6" name="圖片 5">
            <a:extLst>
              <a:ext uri="{FF2B5EF4-FFF2-40B4-BE49-F238E27FC236}">
                <a16:creationId xmlns:a16="http://schemas.microsoft.com/office/drawing/2014/main" xmlns="" id="{927DE7FF-9CDF-4582-B63D-8C871E2C534D}"/>
              </a:ext>
            </a:extLst>
          </p:cNvPr>
          <p:cNvPicPr>
            <a:picLocks noChangeAspect="1"/>
          </p:cNvPicPr>
          <p:nvPr/>
        </p:nvPicPr>
        <p:blipFill>
          <a:blip r:embed="rId3"/>
          <a:stretch>
            <a:fillRect/>
          </a:stretch>
        </p:blipFill>
        <p:spPr>
          <a:xfrm>
            <a:off x="1775010" y="1219951"/>
            <a:ext cx="5593979" cy="1202145"/>
          </a:xfrm>
          <a:prstGeom prst="rect">
            <a:avLst/>
          </a:prstGeom>
        </p:spPr>
      </p:pic>
      <p:sp>
        <p:nvSpPr>
          <p:cNvPr id="7" name="矩形 6"/>
          <p:cNvSpPr/>
          <p:nvPr/>
        </p:nvSpPr>
        <p:spPr>
          <a:xfrm>
            <a:off x="407201" y="5774145"/>
            <a:ext cx="8313665" cy="830997"/>
          </a:xfrm>
          <a:prstGeom prst="rect">
            <a:avLst/>
          </a:prstGeom>
        </p:spPr>
        <p:txBody>
          <a:bodyPr wrap="square">
            <a:spAutoFit/>
          </a:bodyPr>
          <a:lstStyle/>
          <a:p>
            <a:r>
              <a:rPr lang="en-US" altLang="zh-HK" sz="2400" dirty="0" smtClean="0"/>
              <a:t>For more information, visit</a:t>
            </a:r>
          </a:p>
          <a:p>
            <a:r>
              <a:rPr lang="en-US" altLang="zh-HK" sz="2400" dirty="0">
                <a:hlinkClick r:id="rId4"/>
              </a:rPr>
              <a:t>https://</a:t>
            </a:r>
            <a:r>
              <a:rPr lang="en-US" altLang="zh-HK" sz="2400" dirty="0" smtClean="0">
                <a:hlinkClick r:id="rId4"/>
              </a:rPr>
              <a:t>www.aclweb.org/anthology/P02-1040.pdf</a:t>
            </a:r>
            <a:r>
              <a:rPr lang="en-US" altLang="zh-HK" sz="2400" dirty="0" smtClean="0"/>
              <a:t> </a:t>
            </a:r>
            <a:endParaRPr lang="zh-HK" altLang="en-US" sz="2400" dirty="0"/>
          </a:p>
        </p:txBody>
      </p:sp>
    </p:spTree>
    <p:extLst>
      <p:ext uri="{BB962C8B-B14F-4D97-AF65-F5344CB8AC3E}">
        <p14:creationId xmlns:p14="http://schemas.microsoft.com/office/powerpoint/2010/main" val="2846586767"/>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HK" dirty="0" smtClean="0">
                <a:latin typeface="+mn-lt"/>
              </a:rPr>
              <a:t>Training and Backpropagation</a:t>
            </a:r>
            <a:endParaRPr lang="zh-HK" altLang="en-US" dirty="0">
              <a:latin typeface="+mn-lt"/>
            </a:endParaRPr>
          </a:p>
        </p:txBody>
      </p:sp>
      <p:sp>
        <p:nvSpPr>
          <p:cNvPr id="5" name="矩形 4"/>
          <p:cNvSpPr/>
          <p:nvPr/>
        </p:nvSpPr>
        <p:spPr>
          <a:xfrm>
            <a:off x="407253" y="5551290"/>
            <a:ext cx="8313665" cy="830997"/>
          </a:xfrm>
          <a:prstGeom prst="rect">
            <a:avLst/>
          </a:prstGeom>
        </p:spPr>
        <p:txBody>
          <a:bodyPr wrap="square">
            <a:spAutoFit/>
          </a:bodyPr>
          <a:lstStyle/>
          <a:p>
            <a:r>
              <a:rPr lang="en-US" altLang="zh-HK" sz="2400" dirty="0" smtClean="0"/>
              <a:t>For more information</a:t>
            </a:r>
            <a:r>
              <a:rPr lang="en-US" altLang="zh-HK" sz="2400" dirty="0"/>
              <a:t>, visit </a:t>
            </a:r>
            <a:r>
              <a:rPr lang="en-US" altLang="zh-HK" sz="2400" dirty="0">
                <a:hlinkClick r:id="rId2"/>
              </a:rPr>
              <a:t>https://www.jeremyjordan.me/neural-networks-training</a:t>
            </a:r>
            <a:r>
              <a:rPr lang="en-US" altLang="zh-HK" sz="2400" dirty="0" smtClean="0">
                <a:hlinkClick r:id="rId2"/>
              </a:rPr>
              <a:t>/</a:t>
            </a:r>
            <a:r>
              <a:rPr lang="en-US" altLang="zh-HK" sz="2400" dirty="0"/>
              <a:t> </a:t>
            </a:r>
            <a:endParaRPr lang="en-US" altLang="zh-HK" sz="2400" dirty="0" smtClean="0"/>
          </a:p>
        </p:txBody>
      </p:sp>
      <p:pic>
        <p:nvPicPr>
          <p:cNvPr id="3" name="圖片 2"/>
          <p:cNvPicPr>
            <a:picLocks noChangeAspect="1"/>
          </p:cNvPicPr>
          <p:nvPr/>
        </p:nvPicPr>
        <p:blipFill>
          <a:blip r:embed="rId3"/>
          <a:stretch>
            <a:fillRect/>
          </a:stretch>
        </p:blipFill>
        <p:spPr>
          <a:xfrm>
            <a:off x="407252" y="3438227"/>
            <a:ext cx="8425048" cy="2126487"/>
          </a:xfrm>
          <a:prstGeom prst="rect">
            <a:avLst/>
          </a:prstGeom>
        </p:spPr>
      </p:pic>
      <p:pic>
        <p:nvPicPr>
          <p:cNvPr id="6" name="圖片 5"/>
          <p:cNvPicPr>
            <a:picLocks noChangeAspect="1"/>
          </p:cNvPicPr>
          <p:nvPr/>
        </p:nvPicPr>
        <p:blipFill>
          <a:blip r:embed="rId4"/>
          <a:stretch>
            <a:fillRect/>
          </a:stretch>
        </p:blipFill>
        <p:spPr>
          <a:xfrm>
            <a:off x="175240" y="1381094"/>
            <a:ext cx="8422850" cy="2184960"/>
          </a:xfrm>
          <a:prstGeom prst="rect">
            <a:avLst/>
          </a:prstGeom>
        </p:spPr>
      </p:pic>
    </p:spTree>
    <p:extLst>
      <p:ext uri="{BB962C8B-B14F-4D97-AF65-F5344CB8AC3E}">
        <p14:creationId xmlns:p14="http://schemas.microsoft.com/office/powerpoint/2010/main" val="3366603439"/>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HK" dirty="0" smtClean="0">
                <a:latin typeface="+mn-lt"/>
              </a:rPr>
              <a:t>Word Embedding (1</a:t>
            </a:r>
            <a:r>
              <a:rPr lang="en-US" altLang="zh-TW" dirty="0" smtClean="0">
                <a:latin typeface="+mn-lt"/>
              </a:rPr>
              <a:t>): One-hot Vector</a:t>
            </a:r>
            <a:endParaRPr lang="zh-HK" altLang="en-US" dirty="0">
              <a:latin typeface="+mn-lt"/>
            </a:endParaRPr>
          </a:p>
        </p:txBody>
      </p:sp>
      <p:sp>
        <p:nvSpPr>
          <p:cNvPr id="5" name="矩形 4"/>
          <p:cNvSpPr/>
          <p:nvPr/>
        </p:nvSpPr>
        <p:spPr>
          <a:xfrm>
            <a:off x="407253" y="5551290"/>
            <a:ext cx="8313665" cy="1200329"/>
          </a:xfrm>
          <a:prstGeom prst="rect">
            <a:avLst/>
          </a:prstGeom>
        </p:spPr>
        <p:txBody>
          <a:bodyPr wrap="square">
            <a:spAutoFit/>
          </a:bodyPr>
          <a:lstStyle/>
          <a:p>
            <a:r>
              <a:rPr lang="en-US" altLang="zh-HK" sz="2400" dirty="0" smtClean="0"/>
              <a:t>For more information, visit</a:t>
            </a:r>
          </a:p>
          <a:p>
            <a:r>
              <a:rPr lang="en-US" altLang="zh-HK" sz="2400" dirty="0">
                <a:hlinkClick r:id="rId2"/>
              </a:rPr>
              <a:t>https://medium.com/@</a:t>
            </a:r>
            <a:r>
              <a:rPr lang="en-US" altLang="zh-HK" sz="2400" dirty="0" smtClean="0">
                <a:hlinkClick r:id="rId2"/>
              </a:rPr>
              <a:t>athif.shaffy/one-hot-encoding-of-text-b69124bef0a7</a:t>
            </a:r>
            <a:r>
              <a:rPr lang="en-US" altLang="zh-HK" sz="2400" dirty="0" smtClean="0"/>
              <a:t> </a:t>
            </a:r>
            <a:endParaRPr lang="zh-HK" altLang="en-US" sz="2400" dirty="0"/>
          </a:p>
        </p:txBody>
      </p:sp>
      <p:pic>
        <p:nvPicPr>
          <p:cNvPr id="5124" name="Picture 4" descr="https://cdn-images-1.medium.com/max/800/1*YEJf9BQQh0ma1ECs6x_7yQ.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54160" y="1580321"/>
            <a:ext cx="6419850" cy="35909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8741737"/>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HK" dirty="0" smtClean="0">
                <a:latin typeface="+mn-lt"/>
              </a:rPr>
              <a:t>Problem</a:t>
            </a:r>
            <a:endParaRPr lang="zh-HK" altLang="en-US" dirty="0">
              <a:latin typeface="+mn-lt"/>
            </a:endParaRPr>
          </a:p>
        </p:txBody>
      </p:sp>
      <p:sp>
        <p:nvSpPr>
          <p:cNvPr id="3" name="矩形 2"/>
          <p:cNvSpPr/>
          <p:nvPr/>
        </p:nvSpPr>
        <p:spPr>
          <a:xfrm>
            <a:off x="1684990" y="1682949"/>
            <a:ext cx="5969904" cy="523220"/>
          </a:xfrm>
          <a:prstGeom prst="rect">
            <a:avLst/>
          </a:prstGeom>
        </p:spPr>
        <p:txBody>
          <a:bodyPr wrap="none">
            <a:spAutoFit/>
          </a:bodyPr>
          <a:lstStyle/>
          <a:p>
            <a:r>
              <a:rPr lang="en-US" altLang="zh-HK" sz="2800" dirty="0"/>
              <a:t>a · b </a:t>
            </a:r>
            <a:r>
              <a:rPr lang="en-US" altLang="zh-HK" sz="2800" dirty="0" smtClean="0"/>
              <a:t>= </a:t>
            </a:r>
            <a:r>
              <a:rPr lang="en-US" altLang="zh-HK" sz="2800" dirty="0"/>
              <a:t>a</a:t>
            </a:r>
            <a:r>
              <a:rPr lang="en-US" altLang="zh-HK" sz="2800" baseline="-25000" dirty="0"/>
              <a:t>x</a:t>
            </a:r>
            <a:r>
              <a:rPr lang="en-US" altLang="zh-HK" sz="2800" dirty="0"/>
              <a:t> × </a:t>
            </a:r>
            <a:r>
              <a:rPr lang="en-US" altLang="zh-HK" sz="2800" dirty="0" err="1"/>
              <a:t>b</a:t>
            </a:r>
            <a:r>
              <a:rPr lang="en-US" altLang="zh-HK" sz="2800" baseline="-25000" dirty="0" err="1"/>
              <a:t>x</a:t>
            </a:r>
            <a:r>
              <a:rPr lang="en-US" altLang="zh-HK" sz="2800" dirty="0"/>
              <a:t> + a</a:t>
            </a:r>
            <a:r>
              <a:rPr lang="en-US" altLang="zh-HK" sz="2800" baseline="-25000" dirty="0"/>
              <a:t>y</a:t>
            </a:r>
            <a:r>
              <a:rPr lang="en-US" altLang="zh-HK" sz="2800" dirty="0"/>
              <a:t> × </a:t>
            </a:r>
            <a:r>
              <a:rPr lang="en-US" altLang="zh-HK" sz="2800" dirty="0" smtClean="0"/>
              <a:t>b</a:t>
            </a:r>
            <a:r>
              <a:rPr lang="en-US" altLang="zh-HK" sz="2800" baseline="-25000" dirty="0" smtClean="0"/>
              <a:t>y </a:t>
            </a:r>
            <a:r>
              <a:rPr lang="en-US" altLang="zh-HK" sz="2800" dirty="0" smtClean="0"/>
              <a:t>= </a:t>
            </a:r>
            <a:r>
              <a:rPr lang="en-US" altLang="zh-HK" sz="2800" dirty="0"/>
              <a:t>|a</a:t>
            </a:r>
            <a:r>
              <a:rPr lang="en-US" altLang="zh-HK" sz="2800" dirty="0" smtClean="0"/>
              <a:t>||</a:t>
            </a:r>
            <a:r>
              <a:rPr lang="en-US" altLang="zh-HK" sz="2800" dirty="0" err="1" smtClean="0"/>
              <a:t>b|cos</a:t>
            </a:r>
            <a:r>
              <a:rPr lang="en-US" altLang="zh-HK" sz="2800" dirty="0" smtClean="0"/>
              <a:t>(</a:t>
            </a:r>
            <a:r>
              <a:rPr lang="el-GR" altLang="zh-HK" sz="2800" dirty="0"/>
              <a:t>θ)</a:t>
            </a:r>
            <a:endParaRPr lang="zh-HK" altLang="en-US" sz="2800" dirty="0"/>
          </a:p>
        </p:txBody>
      </p:sp>
      <p:pic>
        <p:nvPicPr>
          <p:cNvPr id="6146" name="Picture 2" descr="dot product magnitudes and ang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84990" y="2698229"/>
            <a:ext cx="2718568" cy="2304152"/>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dot product component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59635" y="2698228"/>
            <a:ext cx="2531534" cy="2304152"/>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p:cNvSpPr/>
          <p:nvPr/>
        </p:nvSpPr>
        <p:spPr>
          <a:xfrm>
            <a:off x="415167" y="5387517"/>
            <a:ext cx="8313665" cy="1200329"/>
          </a:xfrm>
          <a:prstGeom prst="rect">
            <a:avLst/>
          </a:prstGeom>
        </p:spPr>
        <p:txBody>
          <a:bodyPr wrap="square">
            <a:spAutoFit/>
          </a:bodyPr>
          <a:lstStyle/>
          <a:p>
            <a:r>
              <a:rPr lang="en-US" altLang="zh-HK" sz="2400" dirty="0" smtClean="0"/>
              <a:t>For more information, visit</a:t>
            </a:r>
          </a:p>
          <a:p>
            <a:r>
              <a:rPr lang="en-US" altLang="zh-HK" sz="2400" dirty="0">
                <a:hlinkClick r:id="rId4"/>
              </a:rPr>
              <a:t>https://</a:t>
            </a:r>
            <a:r>
              <a:rPr lang="en-US" altLang="zh-HK" sz="2400" dirty="0" smtClean="0">
                <a:hlinkClick r:id="rId4"/>
              </a:rPr>
              <a:t>www.mathsisfun.com/algebra/vectors-dot-product.html</a:t>
            </a:r>
            <a:r>
              <a:rPr lang="en-US" altLang="zh-HK" sz="2400" dirty="0" smtClean="0"/>
              <a:t> </a:t>
            </a:r>
            <a:endParaRPr lang="zh-HK" altLang="en-US" sz="2400" dirty="0"/>
          </a:p>
        </p:txBody>
      </p:sp>
    </p:spTree>
    <p:extLst>
      <p:ext uri="{BB962C8B-B14F-4D97-AF65-F5344CB8AC3E}">
        <p14:creationId xmlns:p14="http://schemas.microsoft.com/office/powerpoint/2010/main" val="149128122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Shape 93"/>
          <p:cNvSpPr txBox="1">
            <a:spLocks noGrp="1"/>
          </p:cNvSpPr>
          <p:nvPr>
            <p:ph type="title"/>
          </p:nvPr>
        </p:nvSpPr>
        <p:spPr>
          <a:xfrm>
            <a:off x="311700" y="593367"/>
            <a:ext cx="8520600" cy="8313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latin typeface="+mn-lt"/>
              </a:rPr>
              <a:t>Sources of Public Health Information in Hong Kong</a:t>
            </a:r>
            <a:endParaRPr dirty="0">
              <a:latin typeface="+mn-lt"/>
            </a:endParaRPr>
          </a:p>
        </p:txBody>
      </p:sp>
      <p:sp>
        <p:nvSpPr>
          <p:cNvPr id="94" name="Shape 94"/>
          <p:cNvSpPr txBox="1">
            <a:spLocks noGrp="1"/>
          </p:cNvSpPr>
          <p:nvPr>
            <p:ph type="body" idx="1"/>
          </p:nvPr>
        </p:nvSpPr>
        <p:spPr>
          <a:xfrm>
            <a:off x="311700" y="1738483"/>
            <a:ext cx="8520600" cy="4555200"/>
          </a:xfrm>
          <a:prstGeom prst="rect">
            <a:avLst/>
          </a:prstGeom>
        </p:spPr>
        <p:txBody>
          <a:bodyPr spcFirstLastPara="1" wrap="square" lIns="91425" tIns="91425" rIns="91425" bIns="91425" anchor="t" anchorCtr="0">
            <a:noAutofit/>
          </a:bodyPr>
          <a:lstStyle/>
          <a:p>
            <a:pPr marL="457200" lvl="0" indent="-381000" rtl="0">
              <a:spcBef>
                <a:spcPts val="0"/>
              </a:spcBef>
              <a:spcAft>
                <a:spcPts val="0"/>
              </a:spcAft>
              <a:buSzPts val="2400"/>
              <a:buAutoNum type="arabicPeriod"/>
            </a:pPr>
            <a:r>
              <a:rPr lang="en" sz="2400">
                <a:solidFill>
                  <a:schemeClr val="dk1"/>
                </a:solidFill>
                <a:latin typeface="+mn-lt"/>
              </a:rPr>
              <a:t>The Department of Health:</a:t>
            </a:r>
            <a:r>
              <a:rPr lang="en" sz="2400">
                <a:latin typeface="+mn-lt"/>
              </a:rPr>
              <a:t> Health education, surveillance and epidemiology</a:t>
            </a:r>
            <a:endParaRPr sz="2400" dirty="0">
              <a:latin typeface="+mn-lt"/>
            </a:endParaRPr>
          </a:p>
          <a:p>
            <a:pPr marL="457200" lvl="0" indent="-381000" rtl="0">
              <a:spcBef>
                <a:spcPts val="0"/>
              </a:spcBef>
              <a:spcAft>
                <a:spcPts val="0"/>
              </a:spcAft>
              <a:buSzPts val="2400"/>
              <a:buAutoNum type="arabicPeriod"/>
            </a:pPr>
            <a:r>
              <a:rPr lang="en" sz="2400" dirty="0">
                <a:solidFill>
                  <a:schemeClr val="dk1"/>
                </a:solidFill>
                <a:latin typeface="+mn-lt"/>
              </a:rPr>
              <a:t>The Hospital Authority:</a:t>
            </a:r>
            <a:r>
              <a:rPr lang="en" sz="2400" dirty="0">
                <a:latin typeface="+mn-lt"/>
              </a:rPr>
              <a:t> Management of public hospitals</a:t>
            </a:r>
            <a:endParaRPr sz="2400" dirty="0">
              <a:latin typeface="+mn-lt"/>
            </a:endParaRPr>
          </a:p>
          <a:p>
            <a:pPr marL="457200" lvl="0" indent="-381000" rtl="0">
              <a:spcBef>
                <a:spcPts val="0"/>
              </a:spcBef>
              <a:spcAft>
                <a:spcPts val="0"/>
              </a:spcAft>
              <a:buSzPts val="2400"/>
              <a:buAutoNum type="arabicPeriod"/>
            </a:pPr>
            <a:r>
              <a:rPr lang="en" sz="2400" dirty="0">
                <a:solidFill>
                  <a:schemeClr val="dk1"/>
                </a:solidFill>
                <a:latin typeface="+mn-lt"/>
              </a:rPr>
              <a:t>Private medical organizations and hospitals</a:t>
            </a:r>
            <a:endParaRPr sz="2400" dirty="0">
              <a:solidFill>
                <a:schemeClr val="dk1"/>
              </a:solidFill>
              <a:latin typeface="+mn-lt"/>
            </a:endParaRPr>
          </a:p>
          <a:p>
            <a:pPr marL="0" lvl="0" indent="0" rtl="0">
              <a:spcBef>
                <a:spcPts val="1600"/>
              </a:spcBef>
              <a:spcAft>
                <a:spcPts val="0"/>
              </a:spcAft>
              <a:buNone/>
            </a:pPr>
            <a:endParaRPr sz="2400" dirty="0">
              <a:latin typeface="+mn-lt"/>
            </a:endParaRPr>
          </a:p>
          <a:p>
            <a:pPr marL="0" lvl="0" indent="0" rtl="0">
              <a:spcBef>
                <a:spcPts val="1600"/>
              </a:spcBef>
              <a:spcAft>
                <a:spcPts val="1600"/>
              </a:spcAft>
              <a:buNone/>
            </a:pPr>
            <a:endParaRPr sz="3000" dirty="0">
              <a:latin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4">
                                            <p:txEl>
                                              <p:pRg st="0" end="0"/>
                                            </p:txEl>
                                          </p:spTgt>
                                        </p:tgtEl>
                                        <p:attrNameLst>
                                          <p:attrName>style.visibility</p:attrName>
                                        </p:attrNameLst>
                                      </p:cBhvr>
                                      <p:to>
                                        <p:strVal val="visible"/>
                                      </p:to>
                                    </p:set>
                                    <p:animEffect transition="in" filter="fade">
                                      <p:cBhvr>
                                        <p:cTn id="7" dur="1"/>
                                        <p:tgtEl>
                                          <p:spTgt spid="9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4">
                                            <p:txEl>
                                              <p:pRg st="1" end="1"/>
                                            </p:txEl>
                                          </p:spTgt>
                                        </p:tgtEl>
                                        <p:attrNameLst>
                                          <p:attrName>style.visibility</p:attrName>
                                        </p:attrNameLst>
                                      </p:cBhvr>
                                      <p:to>
                                        <p:strVal val="visible"/>
                                      </p:to>
                                    </p:set>
                                    <p:animEffect transition="in" filter="fade">
                                      <p:cBhvr>
                                        <p:cTn id="12" dur="1"/>
                                        <p:tgtEl>
                                          <p:spTgt spid="9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4">
                                            <p:txEl>
                                              <p:pRg st="2" end="2"/>
                                            </p:txEl>
                                          </p:spTgt>
                                        </p:tgtEl>
                                        <p:attrNameLst>
                                          <p:attrName>style.visibility</p:attrName>
                                        </p:attrNameLst>
                                      </p:cBhvr>
                                      <p:to>
                                        <p:strVal val="visible"/>
                                      </p:to>
                                    </p:set>
                                    <p:animEffect transition="in" filter="fade">
                                      <p:cBhvr>
                                        <p:cTn id="17" dur="1"/>
                                        <p:tgtEl>
                                          <p:spTgt spid="9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HK" dirty="0" smtClean="0">
                <a:latin typeface="+mn-lt"/>
              </a:rPr>
              <a:t>Word Embedding (2): Continuous Bag of Words and Skip-gram</a:t>
            </a:r>
            <a:endParaRPr lang="zh-HK" altLang="en-US" dirty="0">
              <a:latin typeface="+mn-lt"/>
            </a:endParaRPr>
          </a:p>
        </p:txBody>
      </p:sp>
      <p:sp>
        <p:nvSpPr>
          <p:cNvPr id="5" name="矩形 4"/>
          <p:cNvSpPr/>
          <p:nvPr/>
        </p:nvSpPr>
        <p:spPr>
          <a:xfrm>
            <a:off x="407253" y="5551290"/>
            <a:ext cx="8313665" cy="830997"/>
          </a:xfrm>
          <a:prstGeom prst="rect">
            <a:avLst/>
          </a:prstGeom>
        </p:spPr>
        <p:txBody>
          <a:bodyPr wrap="square">
            <a:spAutoFit/>
          </a:bodyPr>
          <a:lstStyle/>
          <a:p>
            <a:r>
              <a:rPr lang="en-US" altLang="zh-HK" sz="2400" dirty="0" smtClean="0"/>
              <a:t>For more information, visit</a:t>
            </a:r>
          </a:p>
          <a:p>
            <a:r>
              <a:rPr lang="en-US" altLang="zh-HK" sz="2400" dirty="0">
                <a:hlinkClick r:id="rId2"/>
              </a:rPr>
              <a:t>https://mubaris.com/2017/12/14/word2vec</a:t>
            </a:r>
            <a:r>
              <a:rPr lang="en-US" altLang="zh-HK" sz="2400" dirty="0" smtClean="0">
                <a:hlinkClick r:id="rId2"/>
              </a:rPr>
              <a:t>/</a:t>
            </a:r>
            <a:r>
              <a:rPr lang="en-US" altLang="zh-HK" sz="2400" dirty="0" smtClean="0"/>
              <a:t> </a:t>
            </a:r>
            <a:endParaRPr lang="zh-HK" altLang="en-US" sz="2400" dirty="0"/>
          </a:p>
        </p:txBody>
      </p:sp>
      <p:pic>
        <p:nvPicPr>
          <p:cNvPr id="4" name="圖片 3"/>
          <p:cNvPicPr>
            <a:picLocks noChangeAspect="1"/>
          </p:cNvPicPr>
          <p:nvPr/>
        </p:nvPicPr>
        <p:blipFill>
          <a:blip r:embed="rId3"/>
          <a:stretch>
            <a:fillRect/>
          </a:stretch>
        </p:blipFill>
        <p:spPr>
          <a:xfrm>
            <a:off x="1504950" y="1807965"/>
            <a:ext cx="6134100" cy="3743325"/>
          </a:xfrm>
          <a:prstGeom prst="rect">
            <a:avLst/>
          </a:prstGeom>
        </p:spPr>
      </p:pic>
    </p:spTree>
    <p:extLst>
      <p:ext uri="{BB962C8B-B14F-4D97-AF65-F5344CB8AC3E}">
        <p14:creationId xmlns:p14="http://schemas.microsoft.com/office/powerpoint/2010/main" val="1733018706"/>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07254" y="375001"/>
            <a:ext cx="8520600" cy="831300"/>
          </a:xfrm>
        </p:spPr>
        <p:txBody>
          <a:bodyPr/>
          <a:lstStyle/>
          <a:p>
            <a:r>
              <a:rPr lang="en-US" altLang="zh-HK" sz="2800" dirty="0" smtClean="0">
                <a:latin typeface="+mn-lt"/>
              </a:rPr>
              <a:t>Activation functions</a:t>
            </a:r>
            <a:endParaRPr lang="zh-HK" altLang="en-US" sz="2800" dirty="0">
              <a:latin typeface="+mn-lt"/>
            </a:endParaRPr>
          </a:p>
        </p:txBody>
      </p:sp>
      <p:pic>
        <p:nvPicPr>
          <p:cNvPr id="3" name="圖片 2"/>
          <p:cNvPicPr>
            <a:picLocks noChangeAspect="1"/>
          </p:cNvPicPr>
          <p:nvPr/>
        </p:nvPicPr>
        <p:blipFill>
          <a:blip r:embed="rId2"/>
          <a:stretch>
            <a:fillRect/>
          </a:stretch>
        </p:blipFill>
        <p:spPr>
          <a:xfrm>
            <a:off x="1394791" y="1042527"/>
            <a:ext cx="6545526" cy="5098965"/>
          </a:xfrm>
          <a:prstGeom prst="rect">
            <a:avLst/>
          </a:prstGeom>
        </p:spPr>
      </p:pic>
      <p:sp>
        <p:nvSpPr>
          <p:cNvPr id="5" name="矩形 4"/>
          <p:cNvSpPr/>
          <p:nvPr/>
        </p:nvSpPr>
        <p:spPr>
          <a:xfrm>
            <a:off x="407254" y="6141492"/>
            <a:ext cx="8313665" cy="584775"/>
          </a:xfrm>
          <a:prstGeom prst="rect">
            <a:avLst/>
          </a:prstGeom>
        </p:spPr>
        <p:txBody>
          <a:bodyPr wrap="square">
            <a:spAutoFit/>
          </a:bodyPr>
          <a:lstStyle/>
          <a:p>
            <a:r>
              <a:rPr lang="en-US" altLang="zh-HK" sz="1600" dirty="0" smtClean="0"/>
              <a:t>For more information, visit</a:t>
            </a:r>
          </a:p>
          <a:p>
            <a:r>
              <a:rPr lang="en-US" altLang="zh-HK" sz="1600" dirty="0">
                <a:hlinkClick r:id="rId3"/>
              </a:rPr>
              <a:t>https://</a:t>
            </a:r>
            <a:r>
              <a:rPr lang="en-US" altLang="zh-HK" sz="1600" dirty="0" smtClean="0">
                <a:hlinkClick r:id="rId3"/>
              </a:rPr>
              <a:t>towardsdatascience.com/activation-functions-neural-networks-1cbd9f8d91d6</a:t>
            </a:r>
            <a:r>
              <a:rPr lang="en-US" altLang="zh-HK" sz="1600" dirty="0" smtClean="0"/>
              <a:t> </a:t>
            </a:r>
            <a:endParaRPr lang="zh-HK" altLang="en-US" sz="1600" dirty="0"/>
          </a:p>
        </p:txBody>
      </p:sp>
    </p:spTree>
    <p:extLst>
      <p:ext uri="{BB962C8B-B14F-4D97-AF65-F5344CB8AC3E}">
        <p14:creationId xmlns:p14="http://schemas.microsoft.com/office/powerpoint/2010/main" val="1140523210"/>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07254" y="375001"/>
            <a:ext cx="8520600" cy="831300"/>
          </a:xfrm>
        </p:spPr>
        <p:txBody>
          <a:bodyPr/>
          <a:lstStyle/>
          <a:p>
            <a:r>
              <a:rPr lang="en-US" altLang="zh-HK" sz="2800" dirty="0" smtClean="0">
                <a:latin typeface="+mn-lt"/>
              </a:rPr>
              <a:t>Softmax for Multi-class Classification (1)</a:t>
            </a:r>
            <a:endParaRPr lang="zh-HK" altLang="en-US" sz="2800" dirty="0">
              <a:latin typeface="+mn-lt"/>
            </a:endParaRPr>
          </a:p>
        </p:txBody>
      </p:sp>
      <p:sp>
        <p:nvSpPr>
          <p:cNvPr id="7" name="矩形 6"/>
          <p:cNvSpPr/>
          <p:nvPr/>
        </p:nvSpPr>
        <p:spPr>
          <a:xfrm>
            <a:off x="407253" y="5551290"/>
            <a:ext cx="8313665" cy="1200329"/>
          </a:xfrm>
          <a:prstGeom prst="rect">
            <a:avLst/>
          </a:prstGeom>
        </p:spPr>
        <p:txBody>
          <a:bodyPr wrap="square">
            <a:spAutoFit/>
          </a:bodyPr>
          <a:lstStyle/>
          <a:p>
            <a:r>
              <a:rPr lang="en-US" altLang="zh-HK" sz="2400" dirty="0" smtClean="0"/>
              <a:t>For more information, visit</a:t>
            </a:r>
          </a:p>
          <a:p>
            <a:r>
              <a:rPr lang="en-US" altLang="zh-HK" sz="2400" dirty="0">
                <a:hlinkClick r:id="rId2"/>
              </a:rPr>
              <a:t>https://www.depends-on-the-definition.com/guide-to-multi-label-classification-with-neural-networks</a:t>
            </a:r>
            <a:r>
              <a:rPr lang="en-US" altLang="zh-HK" sz="2400" dirty="0" smtClean="0">
                <a:hlinkClick r:id="rId2"/>
              </a:rPr>
              <a:t>/</a:t>
            </a:r>
            <a:r>
              <a:rPr lang="en-US" altLang="zh-HK" sz="2400" dirty="0" smtClean="0"/>
              <a:t> </a:t>
            </a:r>
            <a:endParaRPr lang="zh-HK" altLang="en-US" sz="2400" dirty="0"/>
          </a:p>
        </p:txBody>
      </p:sp>
      <p:sp>
        <p:nvSpPr>
          <p:cNvPr id="13" name="矩形 12"/>
          <p:cNvSpPr/>
          <p:nvPr/>
        </p:nvSpPr>
        <p:spPr>
          <a:xfrm>
            <a:off x="407252" y="1097311"/>
            <a:ext cx="8313665" cy="1015663"/>
          </a:xfrm>
          <a:prstGeom prst="rect">
            <a:avLst/>
          </a:prstGeom>
        </p:spPr>
        <p:txBody>
          <a:bodyPr wrap="square">
            <a:spAutoFit/>
          </a:bodyPr>
          <a:lstStyle/>
          <a:p>
            <a:r>
              <a:rPr lang="en-US" altLang="zh-HK" sz="2000" dirty="0"/>
              <a:t>The </a:t>
            </a:r>
            <a:r>
              <a:rPr lang="en-US" altLang="zh-HK" sz="2000" dirty="0" err="1"/>
              <a:t>softmax</a:t>
            </a:r>
            <a:r>
              <a:rPr lang="en-US" altLang="zh-HK" sz="2000" dirty="0"/>
              <a:t> function is a generalization of the logistic function that “squashes” a K-dimensional </a:t>
            </a:r>
            <a:r>
              <a:rPr lang="en-US" altLang="zh-HK" sz="2000" dirty="0" smtClean="0"/>
              <a:t>vector </a:t>
            </a:r>
            <a:r>
              <a:rPr lang="en-US" altLang="zh-HK" sz="2000" b="1" dirty="0" smtClean="0"/>
              <a:t>z</a:t>
            </a:r>
            <a:r>
              <a:rPr lang="en-US" altLang="zh-HK" sz="2000" dirty="0" smtClean="0"/>
              <a:t> of </a:t>
            </a:r>
            <a:r>
              <a:rPr lang="en-US" altLang="zh-HK" sz="2000" dirty="0"/>
              <a:t>arbitrary real values to a K-dimensional </a:t>
            </a:r>
            <a:r>
              <a:rPr lang="en-US" altLang="zh-HK" sz="2000" dirty="0" smtClean="0"/>
              <a:t>vector of </a:t>
            </a:r>
            <a:r>
              <a:rPr lang="en-US" altLang="zh-HK" sz="2000" dirty="0"/>
              <a:t>real values in the range [0, 1] that add up to 1.</a:t>
            </a:r>
            <a:endParaRPr lang="zh-HK" altLang="en-US" sz="2000" dirty="0"/>
          </a:p>
        </p:txBody>
      </p:sp>
      <p:pic>
        <p:nvPicPr>
          <p:cNvPr id="7177" name="Picture 9" descr="Sigmoid for mutli-label classifica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7252" y="2469157"/>
            <a:ext cx="8423201" cy="1702468"/>
          </a:xfrm>
          <a:prstGeom prst="rect">
            <a:avLst/>
          </a:prstGeom>
          <a:noFill/>
          <a:extLst>
            <a:ext uri="{909E8E84-426E-40DD-AFC4-6F175D3DCCD1}">
              <a14:hiddenFill xmlns:a14="http://schemas.microsoft.com/office/drawing/2010/main">
                <a:solidFill>
                  <a:srgbClr val="FFFFFF"/>
                </a:solidFill>
              </a14:hiddenFill>
            </a:ext>
          </a:extLst>
        </p:spPr>
      </p:pic>
      <p:sp>
        <p:nvSpPr>
          <p:cNvPr id="15" name="矩形 14"/>
          <p:cNvSpPr/>
          <p:nvPr/>
        </p:nvSpPr>
        <p:spPr>
          <a:xfrm>
            <a:off x="3482676" y="4314421"/>
            <a:ext cx="2272352" cy="1169551"/>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altLang="zh-HK" dirty="0"/>
              <a:t>[0.031062774127550943,</a:t>
            </a:r>
          </a:p>
          <a:p>
            <a:r>
              <a:rPr lang="en-US" altLang="zh-HK" dirty="0"/>
              <a:t> 0.0844373744524495,</a:t>
            </a:r>
          </a:p>
          <a:p>
            <a:r>
              <a:rPr lang="en-US" altLang="zh-HK" dirty="0"/>
              <a:t> 0.22952458061688552,</a:t>
            </a:r>
          </a:p>
          <a:p>
            <a:r>
              <a:rPr lang="en-US" altLang="zh-HK" dirty="0"/>
              <a:t> 0.623912496675563,</a:t>
            </a:r>
          </a:p>
          <a:p>
            <a:r>
              <a:rPr lang="en-US" altLang="zh-HK" dirty="0"/>
              <a:t> 0.031062774127550943]</a:t>
            </a:r>
            <a:endParaRPr lang="zh-HK" altLang="en-US" dirty="0"/>
          </a:p>
        </p:txBody>
      </p:sp>
      <p:sp>
        <p:nvSpPr>
          <p:cNvPr id="17" name="矩形 16"/>
          <p:cNvSpPr/>
          <p:nvPr/>
        </p:nvSpPr>
        <p:spPr>
          <a:xfrm>
            <a:off x="1399100" y="4326173"/>
            <a:ext cx="582211" cy="1169551"/>
          </a:xfrm>
          <a:prstGeom prst="rect">
            <a:avLst/>
          </a:prstGeom>
        </p:spPr>
        <p:style>
          <a:lnRef idx="2">
            <a:schemeClr val="dk1"/>
          </a:lnRef>
          <a:fillRef idx="1">
            <a:schemeClr val="lt1"/>
          </a:fillRef>
          <a:effectRef idx="0">
            <a:schemeClr val="dk1"/>
          </a:effectRef>
          <a:fontRef idx="minor">
            <a:schemeClr val="dk1"/>
          </a:fontRef>
        </p:style>
        <p:txBody>
          <a:bodyPr wrap="none">
            <a:spAutoFit/>
          </a:bodyPr>
          <a:lstStyle/>
          <a:p>
            <a:r>
              <a:rPr lang="en-US" altLang="zh-HK" dirty="0"/>
              <a:t>[1.0, </a:t>
            </a:r>
            <a:endParaRPr lang="en-US" altLang="zh-HK" dirty="0" smtClean="0"/>
          </a:p>
          <a:p>
            <a:r>
              <a:rPr lang="en-US" altLang="zh-HK" dirty="0" smtClean="0"/>
              <a:t> 2.0</a:t>
            </a:r>
            <a:r>
              <a:rPr lang="en-US" altLang="zh-HK" dirty="0"/>
              <a:t>, </a:t>
            </a:r>
            <a:endParaRPr lang="en-US" altLang="zh-HK" dirty="0" smtClean="0"/>
          </a:p>
          <a:p>
            <a:r>
              <a:rPr lang="en-US" altLang="zh-HK" dirty="0"/>
              <a:t> </a:t>
            </a:r>
            <a:r>
              <a:rPr lang="en-US" altLang="zh-HK" dirty="0" smtClean="0"/>
              <a:t>3.0</a:t>
            </a:r>
            <a:r>
              <a:rPr lang="en-US" altLang="zh-HK" dirty="0"/>
              <a:t>, </a:t>
            </a:r>
            <a:endParaRPr lang="en-US" altLang="zh-HK" dirty="0" smtClean="0"/>
          </a:p>
          <a:p>
            <a:r>
              <a:rPr lang="en-US" altLang="zh-HK" dirty="0" smtClean="0"/>
              <a:t> 4.0</a:t>
            </a:r>
            <a:r>
              <a:rPr lang="en-US" altLang="zh-HK" dirty="0"/>
              <a:t>, </a:t>
            </a:r>
            <a:endParaRPr lang="en-US" altLang="zh-HK" dirty="0" smtClean="0"/>
          </a:p>
          <a:p>
            <a:r>
              <a:rPr lang="en-US" altLang="zh-HK" dirty="0"/>
              <a:t> </a:t>
            </a:r>
            <a:r>
              <a:rPr lang="en-US" altLang="zh-HK" dirty="0" smtClean="0"/>
              <a:t>1.0</a:t>
            </a:r>
            <a:r>
              <a:rPr lang="en-US" altLang="zh-HK" dirty="0"/>
              <a:t>]</a:t>
            </a:r>
            <a:endParaRPr lang="zh-HK" altLang="en-US" dirty="0"/>
          </a:p>
        </p:txBody>
      </p:sp>
    </p:spTree>
    <p:extLst>
      <p:ext uri="{BB962C8B-B14F-4D97-AF65-F5344CB8AC3E}">
        <p14:creationId xmlns:p14="http://schemas.microsoft.com/office/powerpoint/2010/main" val="3270634388"/>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07254" y="375001"/>
            <a:ext cx="8520600" cy="831300"/>
          </a:xfrm>
        </p:spPr>
        <p:txBody>
          <a:bodyPr/>
          <a:lstStyle/>
          <a:p>
            <a:r>
              <a:rPr lang="en-US" altLang="zh-HK" sz="2800" dirty="0" smtClean="0">
                <a:latin typeface="+mn-lt"/>
              </a:rPr>
              <a:t>Softmax for Multi-class Classification (2)</a:t>
            </a:r>
            <a:endParaRPr lang="zh-HK" altLang="en-US" sz="2800" dirty="0">
              <a:latin typeface="+mn-lt"/>
            </a:endParaRPr>
          </a:p>
        </p:txBody>
      </p:sp>
      <p:sp>
        <p:nvSpPr>
          <p:cNvPr id="5" name="矩形 4"/>
          <p:cNvSpPr/>
          <p:nvPr/>
        </p:nvSpPr>
        <p:spPr>
          <a:xfrm>
            <a:off x="407254" y="1206301"/>
            <a:ext cx="8313665" cy="1200329"/>
          </a:xfrm>
          <a:prstGeom prst="rect">
            <a:avLst/>
          </a:prstGeom>
        </p:spPr>
        <p:txBody>
          <a:bodyPr wrap="square">
            <a:spAutoFit/>
          </a:bodyPr>
          <a:lstStyle/>
          <a:p>
            <a:r>
              <a:rPr lang="en-US" altLang="zh-HK" sz="2400" dirty="0"/>
              <a:t>Softmax function takes an N-dimensional vector of real numbers and transforms it into a vector of real number in range (0,1) which add </a:t>
            </a:r>
            <a:r>
              <a:rPr lang="en-US" altLang="zh-HK" sz="2400" dirty="0" smtClean="0"/>
              <a:t>up to </a:t>
            </a:r>
            <a:r>
              <a:rPr lang="en-US" altLang="zh-HK" sz="2400" dirty="0"/>
              <a:t>1. </a:t>
            </a:r>
            <a:endParaRPr lang="zh-HK" altLang="en-US" sz="2400" dirty="0"/>
          </a:p>
        </p:txBody>
      </p:sp>
      <p:pic>
        <p:nvPicPr>
          <p:cNvPr id="6" name="圖片 5"/>
          <p:cNvPicPr>
            <a:picLocks noChangeAspect="1"/>
          </p:cNvPicPr>
          <p:nvPr/>
        </p:nvPicPr>
        <p:blipFill>
          <a:blip r:embed="rId2"/>
          <a:stretch>
            <a:fillRect/>
          </a:stretch>
        </p:blipFill>
        <p:spPr>
          <a:xfrm>
            <a:off x="2943494" y="2584051"/>
            <a:ext cx="3116113" cy="2789818"/>
          </a:xfrm>
          <a:prstGeom prst="rect">
            <a:avLst/>
          </a:prstGeom>
        </p:spPr>
      </p:pic>
      <p:sp>
        <p:nvSpPr>
          <p:cNvPr id="7" name="矩形 6"/>
          <p:cNvSpPr/>
          <p:nvPr/>
        </p:nvSpPr>
        <p:spPr>
          <a:xfrm>
            <a:off x="407253" y="5551290"/>
            <a:ext cx="8313665" cy="830997"/>
          </a:xfrm>
          <a:prstGeom prst="rect">
            <a:avLst/>
          </a:prstGeom>
        </p:spPr>
        <p:txBody>
          <a:bodyPr wrap="square">
            <a:spAutoFit/>
          </a:bodyPr>
          <a:lstStyle/>
          <a:p>
            <a:r>
              <a:rPr lang="en-US" altLang="zh-HK" sz="2400" dirty="0" smtClean="0"/>
              <a:t>For more information, visit</a:t>
            </a:r>
          </a:p>
          <a:p>
            <a:r>
              <a:rPr lang="zh-HK" altLang="en-US" sz="2400" dirty="0" smtClean="0">
                <a:hlinkClick r:id="rId3"/>
              </a:rPr>
              <a:t>https</a:t>
            </a:r>
            <a:r>
              <a:rPr lang="zh-HK" altLang="en-US" sz="2400" dirty="0">
                <a:hlinkClick r:id="rId3"/>
              </a:rPr>
              <a:t>://deepnotes.io/softmax-crossentrop</a:t>
            </a:r>
            <a:r>
              <a:rPr lang="zh-HK" altLang="en-US" sz="2400" dirty="0" smtClean="0">
                <a:hlinkClick r:id="rId3"/>
              </a:rPr>
              <a:t>y</a:t>
            </a:r>
            <a:r>
              <a:rPr lang="zh-HK" altLang="en-US" sz="2400" dirty="0" smtClean="0"/>
              <a:t> </a:t>
            </a:r>
            <a:endParaRPr lang="zh-HK" altLang="en-US" sz="2400" dirty="0"/>
          </a:p>
        </p:txBody>
      </p:sp>
    </p:spTree>
    <p:extLst>
      <p:ext uri="{BB962C8B-B14F-4D97-AF65-F5344CB8AC3E}">
        <p14:creationId xmlns:p14="http://schemas.microsoft.com/office/powerpoint/2010/main" val="1661447495"/>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HK" dirty="0" smtClean="0">
                <a:latin typeface="+mn-lt"/>
              </a:rPr>
              <a:t>Standard RNN VS Long Short-term Memory</a:t>
            </a:r>
            <a:endParaRPr lang="zh-HK" altLang="en-US" dirty="0">
              <a:latin typeface="+mn-lt"/>
            </a:endParaRPr>
          </a:p>
        </p:txBody>
      </p:sp>
      <p:pic>
        <p:nvPicPr>
          <p:cNvPr id="4" name="圖片 3"/>
          <p:cNvPicPr>
            <a:picLocks noChangeAspect="1"/>
          </p:cNvPicPr>
          <p:nvPr/>
        </p:nvPicPr>
        <p:blipFill>
          <a:blip r:embed="rId2"/>
          <a:stretch>
            <a:fillRect/>
          </a:stretch>
        </p:blipFill>
        <p:spPr>
          <a:xfrm>
            <a:off x="1847104" y="1424667"/>
            <a:ext cx="5449792" cy="2015570"/>
          </a:xfrm>
          <a:prstGeom prst="rect">
            <a:avLst/>
          </a:prstGeom>
        </p:spPr>
      </p:pic>
      <p:pic>
        <p:nvPicPr>
          <p:cNvPr id="7" name="圖片 6"/>
          <p:cNvPicPr>
            <a:picLocks noChangeAspect="1"/>
          </p:cNvPicPr>
          <p:nvPr/>
        </p:nvPicPr>
        <p:blipFill>
          <a:blip r:embed="rId3"/>
          <a:stretch>
            <a:fillRect/>
          </a:stretch>
        </p:blipFill>
        <p:spPr>
          <a:xfrm>
            <a:off x="1724274" y="3535772"/>
            <a:ext cx="5572621" cy="2079106"/>
          </a:xfrm>
          <a:prstGeom prst="rect">
            <a:avLst/>
          </a:prstGeom>
        </p:spPr>
      </p:pic>
      <p:sp>
        <p:nvSpPr>
          <p:cNvPr id="8" name="矩形 7"/>
          <p:cNvSpPr/>
          <p:nvPr/>
        </p:nvSpPr>
        <p:spPr>
          <a:xfrm>
            <a:off x="415167" y="5614878"/>
            <a:ext cx="8313665" cy="830997"/>
          </a:xfrm>
          <a:prstGeom prst="rect">
            <a:avLst/>
          </a:prstGeom>
        </p:spPr>
        <p:txBody>
          <a:bodyPr wrap="square">
            <a:spAutoFit/>
          </a:bodyPr>
          <a:lstStyle/>
          <a:p>
            <a:r>
              <a:rPr lang="en-US" altLang="zh-HK" sz="2400" dirty="0" smtClean="0"/>
              <a:t>For more information, visit</a:t>
            </a:r>
          </a:p>
          <a:p>
            <a:r>
              <a:rPr lang="en-US" altLang="zh-HK" sz="2400" dirty="0"/>
              <a:t>http://colah.github.io/posts/2015-08-Understanding-LSTMs/</a:t>
            </a:r>
            <a:endParaRPr lang="zh-HK" altLang="en-US" sz="2400" dirty="0"/>
          </a:p>
        </p:txBody>
      </p:sp>
    </p:spTree>
    <p:extLst>
      <p:ext uri="{BB962C8B-B14F-4D97-AF65-F5344CB8AC3E}">
        <p14:creationId xmlns:p14="http://schemas.microsoft.com/office/powerpoint/2010/main" val="2127254275"/>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Shape 178"/>
          <p:cNvSpPr txBox="1">
            <a:spLocks noGrp="1"/>
          </p:cNvSpPr>
          <p:nvPr>
            <p:ph type="title"/>
          </p:nvPr>
        </p:nvSpPr>
        <p:spPr>
          <a:xfrm>
            <a:off x="311700" y="593367"/>
            <a:ext cx="8520600" cy="8313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smtClean="0">
                <a:latin typeface="+mn-lt"/>
              </a:rPr>
              <a:t>Attention Mechanism</a:t>
            </a:r>
            <a:endParaRPr dirty="0">
              <a:latin typeface="+mn-lt"/>
            </a:endParaRPr>
          </a:p>
        </p:txBody>
      </p:sp>
      <p:sp>
        <p:nvSpPr>
          <p:cNvPr id="179" name="Shape 179"/>
          <p:cNvSpPr txBox="1">
            <a:spLocks noGrp="1"/>
          </p:cNvSpPr>
          <p:nvPr>
            <p:ph type="body" idx="1"/>
          </p:nvPr>
        </p:nvSpPr>
        <p:spPr>
          <a:xfrm>
            <a:off x="311700" y="1536633"/>
            <a:ext cx="8520600" cy="4555200"/>
          </a:xfrm>
          <a:prstGeom prst="rect">
            <a:avLst/>
          </a:prstGeom>
          <a:ln>
            <a:noFill/>
          </a:ln>
        </p:spPr>
        <p:txBody>
          <a:bodyPr spcFirstLastPara="1" wrap="square" lIns="91425" tIns="91425" rIns="91425" bIns="91425" anchor="t" anchorCtr="0">
            <a:noAutofit/>
          </a:bodyPr>
          <a:lstStyle/>
          <a:p>
            <a:pPr marL="0" lvl="0" indent="0" rtl="0">
              <a:lnSpc>
                <a:spcPct val="100000"/>
              </a:lnSpc>
              <a:spcBef>
                <a:spcPts val="0"/>
              </a:spcBef>
              <a:spcAft>
                <a:spcPts val="0"/>
              </a:spcAft>
              <a:buNone/>
            </a:pPr>
            <a:r>
              <a:rPr lang="en" dirty="0" smtClean="0">
                <a:solidFill>
                  <a:schemeClr val="tx2"/>
                </a:solidFill>
                <a:latin typeface="+mn-lt"/>
              </a:rPr>
              <a:t>Given</a:t>
            </a:r>
            <a:r>
              <a:rPr lang="en" b="1" dirty="0" smtClean="0">
                <a:solidFill>
                  <a:schemeClr val="dk1"/>
                </a:solidFill>
                <a:latin typeface="+mn-lt"/>
              </a:rPr>
              <a:t> </a:t>
            </a:r>
            <a:r>
              <a:rPr lang="en" b="1" dirty="0" smtClean="0">
                <a:solidFill>
                  <a:schemeClr val="dk1"/>
                </a:solidFill>
                <a:latin typeface="+mn-lt"/>
              </a:rPr>
              <a:t>[I</a:t>
            </a:r>
            <a:r>
              <a:rPr lang="en" b="1" dirty="0">
                <a:solidFill>
                  <a:schemeClr val="dk1"/>
                </a:solidFill>
                <a:latin typeface="+mn-lt"/>
              </a:rPr>
              <a:t>] </a:t>
            </a:r>
            <a:r>
              <a:rPr lang="en" dirty="0">
                <a:latin typeface="+mn-lt"/>
              </a:rPr>
              <a:t> / [go] / [to] / [school] / [by] / [bus] / </a:t>
            </a:r>
            <a:r>
              <a:rPr lang="en" dirty="0" smtClean="0">
                <a:latin typeface="+mn-lt"/>
              </a:rPr>
              <a:t>[.], what </a:t>
            </a:r>
            <a:r>
              <a:rPr lang="en-US" dirty="0" smtClean="0">
                <a:latin typeface="+mn-lt"/>
              </a:rPr>
              <a:t>is the next word?</a:t>
            </a:r>
            <a:r>
              <a:rPr lang="en-US" dirty="0">
                <a:latin typeface="+mn-lt"/>
              </a:rPr>
              <a:t> </a:t>
            </a:r>
            <a:endParaRPr lang="en-US" dirty="0" smtClean="0">
              <a:latin typeface="+mn-lt"/>
            </a:endParaRPr>
          </a:p>
          <a:p>
            <a:pPr marL="0" lvl="0" indent="0" rtl="0">
              <a:lnSpc>
                <a:spcPct val="100000"/>
              </a:lnSpc>
              <a:spcBef>
                <a:spcPts val="0"/>
              </a:spcBef>
              <a:spcAft>
                <a:spcPts val="0"/>
              </a:spcAft>
              <a:buNone/>
            </a:pPr>
            <a:r>
              <a:rPr lang="en" dirty="0" smtClean="0">
                <a:solidFill>
                  <a:schemeClr val="accent5"/>
                </a:solidFill>
                <a:latin typeface="+mn-lt"/>
              </a:rPr>
              <a:t>我</a:t>
            </a:r>
            <a:endParaRPr dirty="0">
              <a:solidFill>
                <a:schemeClr val="accent5"/>
              </a:solidFill>
              <a:latin typeface="+mn-lt"/>
            </a:endParaRPr>
          </a:p>
          <a:p>
            <a:pPr marL="0" lvl="0" indent="0" rtl="0">
              <a:lnSpc>
                <a:spcPct val="100000"/>
              </a:lnSpc>
              <a:spcBef>
                <a:spcPts val="0"/>
              </a:spcBef>
              <a:spcAft>
                <a:spcPts val="0"/>
              </a:spcAft>
              <a:buNone/>
            </a:pPr>
            <a:r>
              <a:rPr lang="en" dirty="0">
                <a:latin typeface="+mn-lt"/>
              </a:rPr>
              <a:t>[I] / [go] / [to] / [school] / </a:t>
            </a:r>
            <a:r>
              <a:rPr lang="en" b="1" dirty="0">
                <a:solidFill>
                  <a:schemeClr val="dk1"/>
                </a:solidFill>
                <a:latin typeface="+mn-lt"/>
              </a:rPr>
              <a:t>[by] </a:t>
            </a:r>
            <a:r>
              <a:rPr lang="en" dirty="0">
                <a:latin typeface="+mn-lt"/>
              </a:rPr>
              <a:t>/ [bus] / [.]  / [我] ⇒ ? </a:t>
            </a:r>
            <a:endParaRPr dirty="0">
              <a:latin typeface="+mn-lt"/>
            </a:endParaRPr>
          </a:p>
          <a:p>
            <a:pPr marL="0" lvl="0" indent="0" rtl="0">
              <a:lnSpc>
                <a:spcPct val="100000"/>
              </a:lnSpc>
              <a:spcBef>
                <a:spcPts val="0"/>
              </a:spcBef>
              <a:spcAft>
                <a:spcPts val="0"/>
              </a:spcAft>
              <a:buNone/>
            </a:pPr>
            <a:r>
              <a:rPr lang="en" dirty="0">
                <a:solidFill>
                  <a:schemeClr val="accent5"/>
                </a:solidFill>
                <a:latin typeface="+mn-lt"/>
              </a:rPr>
              <a:t>乘</a:t>
            </a:r>
            <a:endParaRPr dirty="0">
              <a:solidFill>
                <a:schemeClr val="accent5"/>
              </a:solidFill>
              <a:latin typeface="+mn-lt"/>
            </a:endParaRPr>
          </a:p>
          <a:p>
            <a:pPr marL="0" lvl="0" indent="0" rtl="0">
              <a:lnSpc>
                <a:spcPct val="100000"/>
              </a:lnSpc>
              <a:spcBef>
                <a:spcPts val="0"/>
              </a:spcBef>
              <a:spcAft>
                <a:spcPts val="0"/>
              </a:spcAft>
              <a:buNone/>
            </a:pPr>
            <a:r>
              <a:rPr lang="en" dirty="0">
                <a:latin typeface="+mn-lt"/>
              </a:rPr>
              <a:t>[I] / [go] / [to] / [school] / [by] / </a:t>
            </a:r>
            <a:r>
              <a:rPr lang="en" b="1" dirty="0">
                <a:solidFill>
                  <a:schemeClr val="dk1"/>
                </a:solidFill>
                <a:latin typeface="+mn-lt"/>
              </a:rPr>
              <a:t>[bus]</a:t>
            </a:r>
            <a:r>
              <a:rPr lang="en" dirty="0">
                <a:latin typeface="+mn-lt"/>
              </a:rPr>
              <a:t> / [.]  / [我] / [乘] ⇒ ?</a:t>
            </a:r>
            <a:endParaRPr dirty="0">
              <a:latin typeface="+mn-lt"/>
            </a:endParaRPr>
          </a:p>
          <a:p>
            <a:pPr marL="0" lvl="0" indent="0" rtl="0">
              <a:lnSpc>
                <a:spcPct val="100000"/>
              </a:lnSpc>
              <a:spcBef>
                <a:spcPts val="0"/>
              </a:spcBef>
              <a:spcAft>
                <a:spcPts val="0"/>
              </a:spcAft>
              <a:buNone/>
            </a:pPr>
            <a:r>
              <a:rPr lang="en" dirty="0">
                <a:solidFill>
                  <a:schemeClr val="accent5"/>
                </a:solidFill>
                <a:latin typeface="+mn-lt"/>
              </a:rPr>
              <a:t>公車</a:t>
            </a:r>
            <a:endParaRPr dirty="0">
              <a:solidFill>
                <a:schemeClr val="accent5"/>
              </a:solidFill>
              <a:latin typeface="+mn-lt"/>
            </a:endParaRPr>
          </a:p>
          <a:p>
            <a:pPr marL="0" lvl="0" indent="0" rtl="0">
              <a:lnSpc>
                <a:spcPct val="100000"/>
              </a:lnSpc>
              <a:spcBef>
                <a:spcPts val="0"/>
              </a:spcBef>
              <a:spcAft>
                <a:spcPts val="0"/>
              </a:spcAft>
              <a:buNone/>
            </a:pPr>
            <a:r>
              <a:rPr lang="en" dirty="0">
                <a:latin typeface="+mn-lt"/>
              </a:rPr>
              <a:t>[I] / </a:t>
            </a:r>
            <a:r>
              <a:rPr lang="en" b="1" dirty="0">
                <a:solidFill>
                  <a:schemeClr val="dk1"/>
                </a:solidFill>
                <a:latin typeface="+mn-lt"/>
              </a:rPr>
              <a:t>[go]</a:t>
            </a:r>
            <a:r>
              <a:rPr lang="en" dirty="0">
                <a:latin typeface="+mn-lt"/>
              </a:rPr>
              <a:t> / </a:t>
            </a:r>
            <a:r>
              <a:rPr lang="en" b="1" dirty="0">
                <a:solidFill>
                  <a:schemeClr val="dk1"/>
                </a:solidFill>
                <a:latin typeface="+mn-lt"/>
              </a:rPr>
              <a:t>[to]</a:t>
            </a:r>
            <a:r>
              <a:rPr lang="en" dirty="0">
                <a:latin typeface="+mn-lt"/>
              </a:rPr>
              <a:t> / [school] / [by] / [bus] / [.]  / [我] / [乘] / [公車] ⇒ ?</a:t>
            </a:r>
            <a:endParaRPr dirty="0">
              <a:latin typeface="+mn-lt"/>
            </a:endParaRPr>
          </a:p>
          <a:p>
            <a:pPr marL="0" lvl="0" indent="0" rtl="0">
              <a:lnSpc>
                <a:spcPct val="100000"/>
              </a:lnSpc>
              <a:spcBef>
                <a:spcPts val="0"/>
              </a:spcBef>
              <a:spcAft>
                <a:spcPts val="0"/>
              </a:spcAft>
              <a:buNone/>
            </a:pPr>
            <a:r>
              <a:rPr lang="en" dirty="0">
                <a:solidFill>
                  <a:schemeClr val="accent5"/>
                </a:solidFill>
                <a:latin typeface="+mn-lt"/>
              </a:rPr>
              <a:t>去</a:t>
            </a:r>
            <a:endParaRPr dirty="0">
              <a:solidFill>
                <a:schemeClr val="accent5"/>
              </a:solidFill>
              <a:latin typeface="+mn-lt"/>
            </a:endParaRPr>
          </a:p>
          <a:p>
            <a:pPr marL="0" lvl="0" indent="0" rtl="0">
              <a:lnSpc>
                <a:spcPct val="100000"/>
              </a:lnSpc>
              <a:spcBef>
                <a:spcPts val="0"/>
              </a:spcBef>
              <a:spcAft>
                <a:spcPts val="0"/>
              </a:spcAft>
              <a:buNone/>
            </a:pPr>
            <a:r>
              <a:rPr lang="en" dirty="0">
                <a:latin typeface="+mn-lt"/>
              </a:rPr>
              <a:t>[I] / [go] / [to] / </a:t>
            </a:r>
            <a:r>
              <a:rPr lang="en" b="1" dirty="0">
                <a:solidFill>
                  <a:schemeClr val="dk1"/>
                </a:solidFill>
                <a:latin typeface="+mn-lt"/>
              </a:rPr>
              <a:t>[school]</a:t>
            </a:r>
            <a:r>
              <a:rPr lang="en" dirty="0">
                <a:latin typeface="+mn-lt"/>
              </a:rPr>
              <a:t> / [by] / [bus] / [.]  / [我] / [乘] / [公車] / [去] ⇒ ?</a:t>
            </a:r>
            <a:endParaRPr dirty="0">
              <a:latin typeface="+mn-lt"/>
            </a:endParaRPr>
          </a:p>
          <a:p>
            <a:pPr marL="0" lvl="0" indent="0" rtl="0">
              <a:lnSpc>
                <a:spcPct val="100000"/>
              </a:lnSpc>
              <a:spcBef>
                <a:spcPts val="0"/>
              </a:spcBef>
              <a:spcAft>
                <a:spcPts val="0"/>
              </a:spcAft>
              <a:buNone/>
            </a:pPr>
            <a:r>
              <a:rPr lang="en" dirty="0">
                <a:solidFill>
                  <a:schemeClr val="accent5"/>
                </a:solidFill>
                <a:latin typeface="+mn-lt"/>
              </a:rPr>
              <a:t>學校</a:t>
            </a:r>
            <a:endParaRPr dirty="0">
              <a:solidFill>
                <a:schemeClr val="accent5"/>
              </a:solidFill>
              <a:latin typeface="+mn-lt"/>
            </a:endParaRPr>
          </a:p>
          <a:p>
            <a:pPr marL="0" lvl="0" indent="0" rtl="0">
              <a:lnSpc>
                <a:spcPct val="100000"/>
              </a:lnSpc>
              <a:spcBef>
                <a:spcPts val="0"/>
              </a:spcBef>
              <a:spcAft>
                <a:spcPts val="0"/>
              </a:spcAft>
              <a:buNone/>
            </a:pPr>
            <a:r>
              <a:rPr lang="en" dirty="0">
                <a:latin typeface="+mn-lt"/>
              </a:rPr>
              <a:t>[I] / [go] / [to] / [school] / [by] / [bus] / </a:t>
            </a:r>
            <a:r>
              <a:rPr lang="en" b="1" dirty="0">
                <a:solidFill>
                  <a:schemeClr val="dk1"/>
                </a:solidFill>
                <a:latin typeface="+mn-lt"/>
              </a:rPr>
              <a:t>[.]</a:t>
            </a:r>
            <a:r>
              <a:rPr lang="en" dirty="0">
                <a:latin typeface="+mn-lt"/>
              </a:rPr>
              <a:t>  / [我] / [乘] / [公車] / [去] / [學校] / ⇒ ?</a:t>
            </a:r>
            <a:endParaRPr dirty="0">
              <a:latin typeface="+mn-lt"/>
            </a:endParaRPr>
          </a:p>
          <a:p>
            <a:pPr marL="0" lvl="0" indent="0" rtl="0">
              <a:lnSpc>
                <a:spcPct val="100000"/>
              </a:lnSpc>
              <a:spcBef>
                <a:spcPts val="0"/>
              </a:spcBef>
              <a:spcAft>
                <a:spcPts val="0"/>
              </a:spcAft>
              <a:buNone/>
            </a:pPr>
            <a:r>
              <a:rPr lang="en" dirty="0">
                <a:latin typeface="+mn-lt"/>
              </a:rPr>
              <a:t>。</a:t>
            </a:r>
            <a:endParaRPr dirty="0">
              <a:latin typeface="+mn-lt"/>
            </a:endParaRPr>
          </a:p>
          <a:p>
            <a:pPr marL="0" lvl="0" indent="0" rtl="0">
              <a:lnSpc>
                <a:spcPct val="100000"/>
              </a:lnSpc>
              <a:spcBef>
                <a:spcPts val="0"/>
              </a:spcBef>
              <a:spcAft>
                <a:spcPts val="0"/>
              </a:spcAft>
              <a:buNone/>
            </a:pPr>
            <a:endParaRPr dirty="0">
              <a:latin typeface="+mn-lt"/>
            </a:endParaRPr>
          </a:p>
          <a:p>
            <a:pPr marL="0" lvl="0" indent="0" rtl="0">
              <a:lnSpc>
                <a:spcPct val="100000"/>
              </a:lnSpc>
              <a:spcBef>
                <a:spcPts val="0"/>
              </a:spcBef>
              <a:spcAft>
                <a:spcPts val="0"/>
              </a:spcAft>
              <a:buNone/>
            </a:pPr>
            <a:r>
              <a:rPr lang="en" dirty="0">
                <a:latin typeface="+mn-lt"/>
              </a:rPr>
              <a:t>Translation: </a:t>
            </a:r>
            <a:r>
              <a:rPr lang="en" dirty="0">
                <a:solidFill>
                  <a:schemeClr val="accent5"/>
                </a:solidFill>
                <a:latin typeface="+mn-lt"/>
              </a:rPr>
              <a:t>我乘公車去學校。</a:t>
            </a:r>
            <a:endParaRPr dirty="0">
              <a:solidFill>
                <a:schemeClr val="accent5"/>
              </a:solidFill>
              <a:latin typeface="+mn-lt"/>
            </a:endParaRPr>
          </a:p>
          <a:p>
            <a:pPr marL="0" lvl="0" indent="0" rtl="0">
              <a:spcBef>
                <a:spcPts val="0"/>
              </a:spcBef>
              <a:spcAft>
                <a:spcPts val="1600"/>
              </a:spcAft>
              <a:buNone/>
            </a:pPr>
            <a:endParaRPr dirty="0">
              <a:latin typeface="+mn-lt"/>
            </a:endParaRPr>
          </a:p>
        </p:txBody>
      </p:sp>
      <p:sp>
        <p:nvSpPr>
          <p:cNvPr id="180" name="Shape 180"/>
          <p:cNvSpPr txBox="1"/>
          <p:nvPr/>
        </p:nvSpPr>
        <p:spPr>
          <a:xfrm>
            <a:off x="311700" y="6026725"/>
            <a:ext cx="5650200" cy="441600"/>
          </a:xfrm>
          <a:prstGeom prst="rect">
            <a:avLst/>
          </a:prstGeom>
          <a:noFill/>
          <a:ln>
            <a:noFill/>
          </a:ln>
        </p:spPr>
        <p:txBody>
          <a:bodyPr spcFirstLastPara="1" wrap="square" lIns="91425" tIns="91425" rIns="91425" bIns="91425" anchor="ctr" anchorCtr="0">
            <a:noAutofit/>
          </a:bodyPr>
          <a:lstStyle/>
          <a:p>
            <a:pPr marL="0" lvl="0" indent="0" rtl="0">
              <a:lnSpc>
                <a:spcPct val="115000"/>
              </a:lnSpc>
              <a:spcBef>
                <a:spcPts val="0"/>
              </a:spcBef>
              <a:spcAft>
                <a:spcPts val="1600"/>
              </a:spcAft>
              <a:buNone/>
            </a:pPr>
            <a:r>
              <a:rPr lang="en" sz="1800">
                <a:solidFill>
                  <a:schemeClr val="lt2"/>
                </a:solidFill>
                <a:latin typeface="+mn-lt"/>
                <a:ea typeface="Source Sans Pro"/>
                <a:cs typeface="Source Sans Pro"/>
                <a:sym typeface="Source Sans Pro"/>
              </a:rPr>
              <a:t>Note: [ ] refers to internal representation</a:t>
            </a:r>
            <a:endParaRPr>
              <a:latin typeface="+mn-lt"/>
            </a:endParaRPr>
          </a:p>
        </p:txBody>
      </p:sp>
    </p:spTree>
    <p:extLst>
      <p:ext uri="{BB962C8B-B14F-4D97-AF65-F5344CB8AC3E}">
        <p14:creationId xmlns:p14="http://schemas.microsoft.com/office/powerpoint/2010/main" val="431481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9">
                                            <p:txEl>
                                              <p:pRg st="0" end="0"/>
                                            </p:txEl>
                                          </p:spTgt>
                                        </p:tgtEl>
                                        <p:attrNameLst>
                                          <p:attrName>style.visibility</p:attrName>
                                        </p:attrNameLst>
                                      </p:cBhvr>
                                      <p:to>
                                        <p:strVal val="visible"/>
                                      </p:to>
                                    </p:set>
                                    <p:animEffect transition="in" filter="fade">
                                      <p:cBhvr>
                                        <p:cTn id="7" dur="1"/>
                                        <p:tgtEl>
                                          <p:spTgt spid="17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9">
                                            <p:txEl>
                                              <p:pRg st="1" end="1"/>
                                            </p:txEl>
                                          </p:spTgt>
                                        </p:tgtEl>
                                        <p:attrNameLst>
                                          <p:attrName>style.visibility</p:attrName>
                                        </p:attrNameLst>
                                      </p:cBhvr>
                                      <p:to>
                                        <p:strVal val="visible"/>
                                      </p:to>
                                    </p:set>
                                    <p:animEffect transition="in" filter="fade">
                                      <p:cBhvr>
                                        <p:cTn id="12" dur="1"/>
                                        <p:tgtEl>
                                          <p:spTgt spid="17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79">
                                            <p:txEl>
                                              <p:pRg st="2" end="2"/>
                                            </p:txEl>
                                          </p:spTgt>
                                        </p:tgtEl>
                                        <p:attrNameLst>
                                          <p:attrName>style.visibility</p:attrName>
                                        </p:attrNameLst>
                                      </p:cBhvr>
                                      <p:to>
                                        <p:strVal val="visible"/>
                                      </p:to>
                                    </p:set>
                                    <p:animEffect transition="in" filter="fade">
                                      <p:cBhvr>
                                        <p:cTn id="17" dur="1"/>
                                        <p:tgtEl>
                                          <p:spTgt spid="17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79">
                                            <p:txEl>
                                              <p:pRg st="3" end="3"/>
                                            </p:txEl>
                                          </p:spTgt>
                                        </p:tgtEl>
                                        <p:attrNameLst>
                                          <p:attrName>style.visibility</p:attrName>
                                        </p:attrNameLst>
                                      </p:cBhvr>
                                      <p:to>
                                        <p:strVal val="visible"/>
                                      </p:to>
                                    </p:set>
                                    <p:animEffect transition="in" filter="fade">
                                      <p:cBhvr>
                                        <p:cTn id="22" dur="1"/>
                                        <p:tgtEl>
                                          <p:spTgt spid="17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79">
                                            <p:txEl>
                                              <p:pRg st="4" end="4"/>
                                            </p:txEl>
                                          </p:spTgt>
                                        </p:tgtEl>
                                        <p:attrNameLst>
                                          <p:attrName>style.visibility</p:attrName>
                                        </p:attrNameLst>
                                      </p:cBhvr>
                                      <p:to>
                                        <p:strVal val="visible"/>
                                      </p:to>
                                    </p:set>
                                    <p:animEffect transition="in" filter="fade">
                                      <p:cBhvr>
                                        <p:cTn id="27" dur="1"/>
                                        <p:tgtEl>
                                          <p:spTgt spid="179">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79">
                                            <p:txEl>
                                              <p:pRg st="5" end="5"/>
                                            </p:txEl>
                                          </p:spTgt>
                                        </p:tgtEl>
                                        <p:attrNameLst>
                                          <p:attrName>style.visibility</p:attrName>
                                        </p:attrNameLst>
                                      </p:cBhvr>
                                      <p:to>
                                        <p:strVal val="visible"/>
                                      </p:to>
                                    </p:set>
                                    <p:animEffect transition="in" filter="fade">
                                      <p:cBhvr>
                                        <p:cTn id="32" dur="1"/>
                                        <p:tgtEl>
                                          <p:spTgt spid="179">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79">
                                            <p:txEl>
                                              <p:pRg st="6" end="6"/>
                                            </p:txEl>
                                          </p:spTgt>
                                        </p:tgtEl>
                                        <p:attrNameLst>
                                          <p:attrName>style.visibility</p:attrName>
                                        </p:attrNameLst>
                                      </p:cBhvr>
                                      <p:to>
                                        <p:strVal val="visible"/>
                                      </p:to>
                                    </p:set>
                                    <p:animEffect transition="in" filter="fade">
                                      <p:cBhvr>
                                        <p:cTn id="37" dur="1"/>
                                        <p:tgtEl>
                                          <p:spTgt spid="179">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79">
                                            <p:txEl>
                                              <p:pRg st="7" end="7"/>
                                            </p:txEl>
                                          </p:spTgt>
                                        </p:tgtEl>
                                        <p:attrNameLst>
                                          <p:attrName>style.visibility</p:attrName>
                                        </p:attrNameLst>
                                      </p:cBhvr>
                                      <p:to>
                                        <p:strVal val="visible"/>
                                      </p:to>
                                    </p:set>
                                    <p:animEffect transition="in" filter="fade">
                                      <p:cBhvr>
                                        <p:cTn id="42" dur="1"/>
                                        <p:tgtEl>
                                          <p:spTgt spid="179">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79">
                                            <p:txEl>
                                              <p:pRg st="8" end="8"/>
                                            </p:txEl>
                                          </p:spTgt>
                                        </p:tgtEl>
                                        <p:attrNameLst>
                                          <p:attrName>style.visibility</p:attrName>
                                        </p:attrNameLst>
                                      </p:cBhvr>
                                      <p:to>
                                        <p:strVal val="visible"/>
                                      </p:to>
                                    </p:set>
                                    <p:animEffect transition="in" filter="fade">
                                      <p:cBhvr>
                                        <p:cTn id="47" dur="1"/>
                                        <p:tgtEl>
                                          <p:spTgt spid="179">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79">
                                            <p:txEl>
                                              <p:pRg st="9" end="9"/>
                                            </p:txEl>
                                          </p:spTgt>
                                        </p:tgtEl>
                                        <p:attrNameLst>
                                          <p:attrName>style.visibility</p:attrName>
                                        </p:attrNameLst>
                                      </p:cBhvr>
                                      <p:to>
                                        <p:strVal val="visible"/>
                                      </p:to>
                                    </p:set>
                                    <p:animEffect transition="in" filter="fade">
                                      <p:cBhvr>
                                        <p:cTn id="52" dur="1"/>
                                        <p:tgtEl>
                                          <p:spTgt spid="179">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179">
                                            <p:txEl>
                                              <p:pRg st="10" end="10"/>
                                            </p:txEl>
                                          </p:spTgt>
                                        </p:tgtEl>
                                        <p:attrNameLst>
                                          <p:attrName>style.visibility</p:attrName>
                                        </p:attrNameLst>
                                      </p:cBhvr>
                                      <p:to>
                                        <p:strVal val="visible"/>
                                      </p:to>
                                    </p:set>
                                    <p:animEffect transition="in" filter="fade">
                                      <p:cBhvr>
                                        <p:cTn id="57" dur="1"/>
                                        <p:tgtEl>
                                          <p:spTgt spid="179">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179">
                                            <p:txEl>
                                              <p:pRg st="11" end="11"/>
                                            </p:txEl>
                                          </p:spTgt>
                                        </p:tgtEl>
                                        <p:attrNameLst>
                                          <p:attrName>style.visibility</p:attrName>
                                        </p:attrNameLst>
                                      </p:cBhvr>
                                      <p:to>
                                        <p:strVal val="visible"/>
                                      </p:to>
                                    </p:set>
                                    <p:animEffect transition="in" filter="fade">
                                      <p:cBhvr>
                                        <p:cTn id="62" dur="1"/>
                                        <p:tgtEl>
                                          <p:spTgt spid="179">
                                            <p:txEl>
                                              <p:pRg st="11" end="11"/>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179">
                                            <p:txEl>
                                              <p:pRg st="13" end="13"/>
                                            </p:txEl>
                                          </p:spTgt>
                                        </p:tgtEl>
                                        <p:attrNameLst>
                                          <p:attrName>style.visibility</p:attrName>
                                        </p:attrNameLst>
                                      </p:cBhvr>
                                      <p:to>
                                        <p:strVal val="visible"/>
                                      </p:to>
                                    </p:set>
                                    <p:animEffect transition="in" filter="fade">
                                      <p:cBhvr>
                                        <p:cTn id="67" dur="1"/>
                                        <p:tgtEl>
                                          <p:spTgt spid="179">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HK" dirty="0" smtClean="0">
                <a:latin typeface="+mn-lt"/>
              </a:rPr>
              <a:t>RNN Encoder-decoder with Attention</a:t>
            </a:r>
            <a:endParaRPr lang="zh-HK" altLang="en-US" dirty="0">
              <a:latin typeface="+mn-lt"/>
            </a:endParaRPr>
          </a:p>
        </p:txBody>
      </p:sp>
      <p:sp>
        <p:nvSpPr>
          <p:cNvPr id="5" name="矩形 4"/>
          <p:cNvSpPr/>
          <p:nvPr/>
        </p:nvSpPr>
        <p:spPr>
          <a:xfrm>
            <a:off x="407253" y="5551290"/>
            <a:ext cx="8313665" cy="1200329"/>
          </a:xfrm>
          <a:prstGeom prst="rect">
            <a:avLst/>
          </a:prstGeom>
        </p:spPr>
        <p:txBody>
          <a:bodyPr wrap="square">
            <a:spAutoFit/>
          </a:bodyPr>
          <a:lstStyle/>
          <a:p>
            <a:r>
              <a:rPr lang="en-US" altLang="zh-HK" sz="2400" dirty="0" smtClean="0"/>
              <a:t>For more information, visit</a:t>
            </a:r>
          </a:p>
          <a:p>
            <a:r>
              <a:rPr lang="en-US" altLang="zh-HK" sz="2400" dirty="0">
                <a:hlinkClick r:id="rId2"/>
              </a:rPr>
              <a:t>https://</a:t>
            </a:r>
            <a:r>
              <a:rPr lang="en-US" altLang="zh-HK" sz="2400" dirty="0" smtClean="0">
                <a:hlinkClick r:id="rId2"/>
              </a:rPr>
              <a:t>ai.googleblog.com/2016/09/a-neural-network-for-machine.html</a:t>
            </a:r>
            <a:r>
              <a:rPr lang="en-US" altLang="zh-HK" sz="2400" dirty="0" smtClean="0"/>
              <a:t> </a:t>
            </a:r>
            <a:endParaRPr lang="zh-HK" altLang="en-US" sz="2400" dirty="0"/>
          </a:p>
        </p:txBody>
      </p:sp>
      <p:pic>
        <p:nvPicPr>
          <p:cNvPr id="3074" name="Picture 2" descr="https://3.bp.blogspot.com/-3Pbj_dvt0Vo/V-qe-Nl6P5I/AAAAAAAABQc/z0_6WtVWtvARtMk0i9_AtLeyyGyV6AI4wCLcB/s640/nmt-model-fast.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1516085" y="1949051"/>
            <a:ext cx="6096000" cy="3105150"/>
          </a:xfrm>
          <a:prstGeom prst="rect">
            <a:avLst/>
          </a:prstGeom>
          <a:noFill/>
          <a:ln>
            <a:solidFill>
              <a:schemeClr val="accent5">
                <a:lumMod val="60000"/>
                <a:lumOff val="40000"/>
              </a:schemeClr>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9914894"/>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HK" dirty="0" smtClean="0">
                <a:latin typeface="+mn-lt"/>
              </a:rPr>
              <a:t>RNN Encoder-decoder with Attention</a:t>
            </a:r>
            <a:endParaRPr lang="zh-HK" altLang="en-US" dirty="0">
              <a:latin typeface="+mn-lt"/>
            </a:endParaRPr>
          </a:p>
        </p:txBody>
      </p:sp>
      <p:pic>
        <p:nvPicPr>
          <p:cNvPr id="4" name="圖片 3"/>
          <p:cNvPicPr>
            <a:picLocks noChangeAspect="1"/>
          </p:cNvPicPr>
          <p:nvPr/>
        </p:nvPicPr>
        <p:blipFill>
          <a:blip r:embed="rId2"/>
          <a:stretch>
            <a:fillRect/>
          </a:stretch>
        </p:blipFill>
        <p:spPr>
          <a:xfrm>
            <a:off x="619125" y="1419225"/>
            <a:ext cx="7905750" cy="4019550"/>
          </a:xfrm>
          <a:prstGeom prst="rect">
            <a:avLst/>
          </a:prstGeom>
        </p:spPr>
      </p:pic>
      <p:sp>
        <p:nvSpPr>
          <p:cNvPr id="5" name="矩形 4"/>
          <p:cNvSpPr/>
          <p:nvPr/>
        </p:nvSpPr>
        <p:spPr>
          <a:xfrm>
            <a:off x="407253" y="5551290"/>
            <a:ext cx="8313665" cy="830997"/>
          </a:xfrm>
          <a:prstGeom prst="rect">
            <a:avLst/>
          </a:prstGeom>
        </p:spPr>
        <p:txBody>
          <a:bodyPr wrap="square">
            <a:spAutoFit/>
          </a:bodyPr>
          <a:lstStyle/>
          <a:p>
            <a:r>
              <a:rPr lang="en-US" altLang="zh-HK" sz="2400" dirty="0" smtClean="0"/>
              <a:t>For more information, visit</a:t>
            </a:r>
          </a:p>
          <a:p>
            <a:r>
              <a:rPr lang="en-US" altLang="zh-HK" sz="2400" dirty="0">
                <a:hlinkClick r:id="rId3"/>
              </a:rPr>
              <a:t>https://</a:t>
            </a:r>
            <a:r>
              <a:rPr lang="en-US" altLang="zh-HK" sz="2400" dirty="0" smtClean="0">
                <a:hlinkClick r:id="rId3"/>
              </a:rPr>
              <a:t>arxiv.org/pdf/1609.08144.pdf</a:t>
            </a:r>
            <a:r>
              <a:rPr lang="en-US" altLang="zh-HK" sz="2400" dirty="0" smtClean="0"/>
              <a:t> </a:t>
            </a:r>
            <a:endParaRPr lang="zh-HK" altLang="en-US" sz="2400" dirty="0"/>
          </a:p>
        </p:txBody>
      </p:sp>
    </p:spTree>
    <p:extLst>
      <p:ext uri="{BB962C8B-B14F-4D97-AF65-F5344CB8AC3E}">
        <p14:creationId xmlns:p14="http://schemas.microsoft.com/office/powerpoint/2010/main" val="2643559144"/>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HK" dirty="0" smtClean="0">
                <a:latin typeface="+mn-lt"/>
              </a:rPr>
              <a:t>Convolutional NMT</a:t>
            </a:r>
            <a:endParaRPr lang="zh-HK" altLang="en-US" dirty="0">
              <a:latin typeface="+mn-lt"/>
            </a:endParaRPr>
          </a:p>
        </p:txBody>
      </p:sp>
      <p:sp>
        <p:nvSpPr>
          <p:cNvPr id="5" name="矩形 4"/>
          <p:cNvSpPr/>
          <p:nvPr/>
        </p:nvSpPr>
        <p:spPr>
          <a:xfrm>
            <a:off x="407253" y="5551290"/>
            <a:ext cx="8313665" cy="1200329"/>
          </a:xfrm>
          <a:prstGeom prst="rect">
            <a:avLst/>
          </a:prstGeom>
        </p:spPr>
        <p:txBody>
          <a:bodyPr wrap="square">
            <a:spAutoFit/>
          </a:bodyPr>
          <a:lstStyle/>
          <a:p>
            <a:r>
              <a:rPr lang="en-US" altLang="zh-HK" sz="2400" dirty="0" smtClean="0"/>
              <a:t>For more information, visit</a:t>
            </a:r>
          </a:p>
          <a:p>
            <a:r>
              <a:rPr lang="en-US" altLang="zh-HK" sz="2400" dirty="0">
                <a:hlinkClick r:id="rId2"/>
              </a:rPr>
              <a:t>https://code.facebook.com/posts/1978007565818999/a-novel-approach-to-neural-machine-translation</a:t>
            </a:r>
            <a:r>
              <a:rPr lang="en-US" altLang="zh-HK" sz="2400" dirty="0" smtClean="0">
                <a:hlinkClick r:id="rId2"/>
              </a:rPr>
              <a:t>/</a:t>
            </a:r>
            <a:r>
              <a:rPr lang="en-US" altLang="zh-HK" sz="2400" dirty="0" smtClean="0"/>
              <a:t> </a:t>
            </a:r>
            <a:endParaRPr lang="zh-HK" altLang="en-US" sz="2400" dirty="0"/>
          </a:p>
        </p:txBody>
      </p:sp>
      <p:pic>
        <p:nvPicPr>
          <p:cNvPr id="2050" name="Picture 2" descr="https://scontent.ftpe8-3.fna.fbcdn.net/v/t39.2365-6/18158912_821511514668337_8758096610476425216_n.gif?_nc_cat=0&amp;oh=4d3792fe5311f090ce4e967d151ed233&amp;oe=5B889A25"/>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1673466"/>
            <a:ext cx="6096000" cy="3629025"/>
          </a:xfrm>
          <a:prstGeom prst="rect">
            <a:avLst/>
          </a:prstGeom>
          <a:noFill/>
          <a:ln>
            <a:solidFill>
              <a:schemeClr val="accent5">
                <a:lumMod val="60000"/>
                <a:lumOff val="40000"/>
              </a:schemeClr>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2091841"/>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HK" dirty="0" smtClean="0">
                <a:latin typeface="+mn-lt"/>
              </a:rPr>
              <a:t>Convolutional NMT</a:t>
            </a:r>
            <a:endParaRPr lang="zh-HK" altLang="en-US" dirty="0">
              <a:latin typeface="+mn-lt"/>
            </a:endParaRPr>
          </a:p>
        </p:txBody>
      </p:sp>
      <p:sp>
        <p:nvSpPr>
          <p:cNvPr id="5" name="矩形 4"/>
          <p:cNvSpPr/>
          <p:nvPr/>
        </p:nvSpPr>
        <p:spPr>
          <a:xfrm>
            <a:off x="407253" y="5551290"/>
            <a:ext cx="8313665" cy="830997"/>
          </a:xfrm>
          <a:prstGeom prst="rect">
            <a:avLst/>
          </a:prstGeom>
        </p:spPr>
        <p:txBody>
          <a:bodyPr wrap="square">
            <a:spAutoFit/>
          </a:bodyPr>
          <a:lstStyle/>
          <a:p>
            <a:r>
              <a:rPr lang="en-US" altLang="zh-HK" sz="2400" dirty="0" smtClean="0"/>
              <a:t>For more information, visit</a:t>
            </a:r>
          </a:p>
          <a:p>
            <a:r>
              <a:rPr lang="en-US" altLang="zh-HK" sz="2400" dirty="0"/>
              <a:t>https://arxiv.org/pdf/1611.02344.pdf</a:t>
            </a:r>
            <a:endParaRPr lang="zh-HK" altLang="en-US" sz="2400" dirty="0"/>
          </a:p>
        </p:txBody>
      </p:sp>
      <p:pic>
        <p:nvPicPr>
          <p:cNvPr id="3" name="圖片 2"/>
          <p:cNvPicPr>
            <a:picLocks noChangeAspect="1"/>
          </p:cNvPicPr>
          <p:nvPr/>
        </p:nvPicPr>
        <p:blipFill>
          <a:blip r:embed="rId2"/>
          <a:stretch>
            <a:fillRect/>
          </a:stretch>
        </p:blipFill>
        <p:spPr>
          <a:xfrm>
            <a:off x="581640" y="1601190"/>
            <a:ext cx="7964890" cy="3773576"/>
          </a:xfrm>
          <a:prstGeom prst="rect">
            <a:avLst/>
          </a:prstGeom>
        </p:spPr>
      </p:pic>
    </p:spTree>
    <p:extLst>
      <p:ext uri="{BB962C8B-B14F-4D97-AF65-F5344CB8AC3E}">
        <p14:creationId xmlns:p14="http://schemas.microsoft.com/office/powerpoint/2010/main" val="318797906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Shape 99"/>
          <p:cNvSpPr txBox="1">
            <a:spLocks noGrp="1"/>
          </p:cNvSpPr>
          <p:nvPr>
            <p:ph type="title"/>
          </p:nvPr>
        </p:nvSpPr>
        <p:spPr>
          <a:xfrm>
            <a:off x="485875" y="2286000"/>
            <a:ext cx="8183700" cy="10476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a:latin typeface="+mn-lt"/>
              </a:rPr>
              <a:t>Machine Translation of Public Health Information</a:t>
            </a:r>
            <a:endParaRPr dirty="0">
              <a:latin typeface="+mn-lt"/>
            </a:endParaRPr>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HK" dirty="0" smtClean="0">
                <a:latin typeface="+mn-lt"/>
              </a:rPr>
              <a:t>Self-attentional Transformer</a:t>
            </a:r>
            <a:endParaRPr lang="zh-HK" altLang="en-US" dirty="0">
              <a:latin typeface="+mn-lt"/>
            </a:endParaRPr>
          </a:p>
        </p:txBody>
      </p:sp>
      <p:sp>
        <p:nvSpPr>
          <p:cNvPr id="5" name="矩形 4"/>
          <p:cNvSpPr/>
          <p:nvPr/>
        </p:nvSpPr>
        <p:spPr>
          <a:xfrm>
            <a:off x="407253" y="5551290"/>
            <a:ext cx="8313665" cy="1200329"/>
          </a:xfrm>
          <a:prstGeom prst="rect">
            <a:avLst/>
          </a:prstGeom>
        </p:spPr>
        <p:txBody>
          <a:bodyPr wrap="square">
            <a:spAutoFit/>
          </a:bodyPr>
          <a:lstStyle/>
          <a:p>
            <a:r>
              <a:rPr lang="en-US" altLang="zh-HK" sz="2400" dirty="0" smtClean="0"/>
              <a:t>For more information, visit</a:t>
            </a:r>
          </a:p>
          <a:p>
            <a:r>
              <a:rPr lang="en-US" altLang="zh-HK" sz="2400" dirty="0">
                <a:hlinkClick r:id="rId2"/>
              </a:rPr>
              <a:t>https://</a:t>
            </a:r>
            <a:r>
              <a:rPr lang="en-US" altLang="zh-HK" sz="2400" dirty="0" smtClean="0">
                <a:hlinkClick r:id="rId2"/>
              </a:rPr>
              <a:t>ai.googleblog.com/2017/08/transformer-novel-neural-network.html</a:t>
            </a:r>
            <a:r>
              <a:rPr lang="en-US" altLang="zh-HK" sz="2400" dirty="0" smtClean="0"/>
              <a:t> </a:t>
            </a:r>
            <a:endParaRPr lang="zh-HK" altLang="en-US" sz="2400" dirty="0"/>
          </a:p>
        </p:txBody>
      </p:sp>
      <p:pic>
        <p:nvPicPr>
          <p:cNvPr id="1026" name="Picture 2" descr="https://3.bp.blogspot.com/-aZ3zvPiCoXM/WaiKQO7KRnI/AAAAAAAAB_8/7a1CYjp40nUg4lKpW7covGZJQAySxlg8QCLcBGAs/s640/transform20fps.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2125963" y="1224862"/>
            <a:ext cx="4892073" cy="4326428"/>
          </a:xfrm>
          <a:prstGeom prst="rect">
            <a:avLst/>
          </a:prstGeom>
          <a:noFill/>
          <a:ln>
            <a:solidFill>
              <a:schemeClr val="accent5">
                <a:lumMod val="60000"/>
                <a:lumOff val="40000"/>
              </a:schemeClr>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556690"/>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HK" dirty="0" smtClean="0">
                <a:latin typeface="+mn-lt"/>
              </a:rPr>
              <a:t>Self-attentional Transformer</a:t>
            </a:r>
            <a:endParaRPr lang="zh-HK" altLang="en-US" dirty="0">
              <a:latin typeface="+mn-lt"/>
            </a:endParaRPr>
          </a:p>
        </p:txBody>
      </p:sp>
      <p:sp>
        <p:nvSpPr>
          <p:cNvPr id="5" name="矩形 4"/>
          <p:cNvSpPr/>
          <p:nvPr/>
        </p:nvSpPr>
        <p:spPr>
          <a:xfrm>
            <a:off x="407253" y="5551290"/>
            <a:ext cx="8313665" cy="830997"/>
          </a:xfrm>
          <a:prstGeom prst="rect">
            <a:avLst/>
          </a:prstGeom>
        </p:spPr>
        <p:txBody>
          <a:bodyPr wrap="square">
            <a:spAutoFit/>
          </a:bodyPr>
          <a:lstStyle/>
          <a:p>
            <a:r>
              <a:rPr lang="en-US" altLang="zh-HK" sz="2400" dirty="0" smtClean="0"/>
              <a:t>For more information, visit</a:t>
            </a:r>
          </a:p>
          <a:p>
            <a:r>
              <a:rPr lang="en-US" altLang="zh-HK" sz="2400" dirty="0" smtClean="0">
                <a:hlinkClick r:id="rId2"/>
              </a:rPr>
              <a:t>https://arxiv.org/pdf/1706.03762.pdf</a:t>
            </a:r>
            <a:r>
              <a:rPr lang="en-US" altLang="zh-HK" sz="2400" dirty="0" smtClean="0"/>
              <a:t> </a:t>
            </a:r>
            <a:endParaRPr lang="zh-HK" altLang="en-US" sz="2400" dirty="0"/>
          </a:p>
        </p:txBody>
      </p:sp>
      <p:pic>
        <p:nvPicPr>
          <p:cNvPr id="3" name="圖片 2"/>
          <p:cNvPicPr>
            <a:picLocks noChangeAspect="1"/>
          </p:cNvPicPr>
          <p:nvPr/>
        </p:nvPicPr>
        <p:blipFill>
          <a:blip r:embed="rId3"/>
          <a:stretch>
            <a:fillRect/>
          </a:stretch>
        </p:blipFill>
        <p:spPr>
          <a:xfrm>
            <a:off x="3049610" y="1251613"/>
            <a:ext cx="3028950" cy="4191000"/>
          </a:xfrm>
          <a:prstGeom prst="rect">
            <a:avLst/>
          </a:prstGeom>
        </p:spPr>
      </p:pic>
    </p:spTree>
    <p:extLst>
      <p:ext uri="{BB962C8B-B14F-4D97-AF65-F5344CB8AC3E}">
        <p14:creationId xmlns:p14="http://schemas.microsoft.com/office/powerpoint/2010/main" val="3050405191"/>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latin typeface="+mn-lt"/>
              </a:rPr>
              <a:t>Statistical Machine Translation</a:t>
            </a:r>
            <a:endParaRPr lang="zh-HK" altLang="en-US" dirty="0">
              <a:latin typeface="+mn-lt"/>
            </a:endParaRPr>
          </a:p>
        </p:txBody>
      </p:sp>
      <mc:AlternateContent xmlns:mc="http://schemas.openxmlformats.org/markup-compatibility/2006">
        <mc:Choice xmlns:a14="http://schemas.microsoft.com/office/drawing/2010/main" Requires="a14">
          <p:sp>
            <p:nvSpPr>
              <p:cNvPr id="3" name="矩形 2"/>
              <p:cNvSpPr/>
              <p:nvPr/>
            </p:nvSpPr>
            <p:spPr>
              <a:xfrm>
                <a:off x="2539649" y="1878860"/>
                <a:ext cx="4110421" cy="121918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nor/>
                        </m:rPr>
                        <a:rPr lang="en-US" altLang="zh-TW" sz="3600" i="1" smtClean="0"/>
                        <m:t>P</m:t>
                      </m:r>
                      <m:r>
                        <m:rPr>
                          <m:nor/>
                        </m:rPr>
                        <a:rPr lang="en-US" altLang="zh-TW" sz="3600" i="0" smtClean="0"/>
                        <m:t>(</m:t>
                      </m:r>
                      <m:r>
                        <m:rPr>
                          <m:nor/>
                        </m:rPr>
                        <a:rPr lang="en-US" altLang="zh-TW" sz="3600" b="0" i="1" smtClean="0"/>
                        <m:t>T</m:t>
                      </m:r>
                      <m:r>
                        <m:rPr>
                          <m:nor/>
                        </m:rPr>
                        <a:rPr lang="en-US" altLang="zh-TW" sz="3600" i="0" smtClean="0"/>
                        <m:t>|</m:t>
                      </m:r>
                      <m:r>
                        <m:rPr>
                          <m:nor/>
                        </m:rPr>
                        <a:rPr lang="en-US" altLang="zh-TW" sz="3600" b="0" i="1" smtClean="0"/>
                        <m:t>S</m:t>
                      </m:r>
                      <m:r>
                        <m:rPr>
                          <m:nor/>
                        </m:rPr>
                        <a:rPr lang="en-US" altLang="zh-TW" sz="3600" i="0" smtClean="0"/>
                        <m:t>) = </m:t>
                      </m:r>
                      <m:f>
                        <m:fPr>
                          <m:ctrlPr>
                            <a:rPr lang="en-US" altLang="zh-TW" sz="3600" i="1" smtClean="0">
                              <a:latin typeface="Cambria Math" panose="02040503050406030204" pitchFamily="18" charset="0"/>
                            </a:rPr>
                          </m:ctrlPr>
                        </m:fPr>
                        <m:num>
                          <m:r>
                            <m:rPr>
                              <m:nor/>
                            </m:rPr>
                            <a:rPr lang="en-US" altLang="zh-TW" sz="3600" i="1"/>
                            <m:t>P</m:t>
                          </m:r>
                          <m:r>
                            <m:rPr>
                              <m:nor/>
                            </m:rPr>
                            <a:rPr lang="en-US" altLang="zh-TW" sz="3600" i="0"/>
                            <m:t>(</m:t>
                          </m:r>
                          <m:r>
                            <m:rPr>
                              <m:nor/>
                            </m:rPr>
                            <a:rPr lang="en-US" altLang="zh-TW" sz="3600" b="0" i="1" smtClean="0"/>
                            <m:t>S</m:t>
                          </m:r>
                          <m:r>
                            <m:rPr>
                              <m:nor/>
                            </m:rPr>
                            <a:rPr lang="en-US" altLang="zh-TW" sz="3600" i="0"/>
                            <m:t>|</m:t>
                          </m:r>
                          <m:r>
                            <m:rPr>
                              <m:nor/>
                            </m:rPr>
                            <a:rPr lang="en-US" altLang="zh-TW" sz="3600" b="0" i="1" smtClean="0"/>
                            <m:t>T</m:t>
                          </m:r>
                          <m:r>
                            <m:rPr>
                              <m:nor/>
                            </m:rPr>
                            <a:rPr lang="en-US" altLang="zh-TW" sz="3600" i="0"/>
                            <m:t>)×</m:t>
                          </m:r>
                          <m:r>
                            <m:rPr>
                              <m:nor/>
                            </m:rPr>
                            <a:rPr lang="en-US" altLang="zh-TW" sz="3600" i="1"/>
                            <m:t>P</m:t>
                          </m:r>
                          <m:r>
                            <m:rPr>
                              <m:nor/>
                            </m:rPr>
                            <a:rPr lang="en-US" altLang="zh-TW" sz="3600" i="0"/>
                            <m:t>(</m:t>
                          </m:r>
                          <m:r>
                            <m:rPr>
                              <m:nor/>
                            </m:rPr>
                            <a:rPr lang="en-US" altLang="zh-TW" sz="3600" b="0" i="1" smtClean="0"/>
                            <m:t>T</m:t>
                          </m:r>
                          <m:r>
                            <m:rPr>
                              <m:nor/>
                            </m:rPr>
                            <a:rPr lang="en-US" altLang="zh-TW" sz="3600" i="0"/>
                            <m:t>)</m:t>
                          </m:r>
                        </m:num>
                        <m:den>
                          <m:r>
                            <m:rPr>
                              <m:nor/>
                            </m:rPr>
                            <a:rPr lang="en-US" altLang="zh-TW" sz="3600" b="0" i="1" smtClean="0"/>
                            <m:t>P</m:t>
                          </m:r>
                          <m:r>
                            <m:rPr>
                              <m:nor/>
                            </m:rPr>
                            <a:rPr lang="en-US" altLang="zh-TW" sz="3600" b="0" i="0" smtClean="0"/>
                            <m:t>(</m:t>
                          </m:r>
                          <m:r>
                            <m:rPr>
                              <m:nor/>
                            </m:rPr>
                            <a:rPr lang="en-US" altLang="zh-TW" sz="3600" b="0" i="1" smtClean="0"/>
                            <m:t>S</m:t>
                          </m:r>
                          <m:r>
                            <m:rPr>
                              <m:nor/>
                            </m:rPr>
                            <a:rPr lang="en-US" altLang="zh-TW" sz="3600" b="0" i="0" smtClean="0"/>
                            <m:t>)</m:t>
                          </m:r>
                        </m:den>
                      </m:f>
                    </m:oMath>
                  </m:oMathPara>
                </a14:m>
                <a:endParaRPr lang="en-US" altLang="zh-TW" sz="3600" dirty="0"/>
              </a:p>
            </p:txBody>
          </p:sp>
        </mc:Choice>
        <mc:Fallback>
          <p:sp>
            <p:nvSpPr>
              <p:cNvPr id="3" name="矩形 2"/>
              <p:cNvSpPr>
                <a:spLocks noRot="1" noChangeAspect="1" noMove="1" noResize="1" noEditPoints="1" noAdjustHandles="1" noChangeArrowheads="1" noChangeShapeType="1" noTextEdit="1"/>
              </p:cNvSpPr>
              <p:nvPr/>
            </p:nvSpPr>
            <p:spPr>
              <a:xfrm>
                <a:off x="2539649" y="1878860"/>
                <a:ext cx="4110421" cy="1219180"/>
              </a:xfrm>
              <a:prstGeom prst="rect">
                <a:avLst/>
              </a:prstGeom>
              <a:blipFill rotWithShape="0">
                <a:blip r:embed="rId2"/>
                <a:stretch>
                  <a:fillRect r="-8754"/>
                </a:stretch>
              </a:blipFill>
            </p:spPr>
            <p:txBody>
              <a:bodyPr/>
              <a:lstStyle/>
              <a:p>
                <a:r>
                  <a:rPr lang="zh-HK" altLang="en-US">
                    <a:noFill/>
                  </a:rPr>
                  <a:t> </a:t>
                </a:r>
              </a:p>
            </p:txBody>
          </p:sp>
        </mc:Fallback>
      </mc:AlternateContent>
      <mc:AlternateContent xmlns:mc="http://schemas.openxmlformats.org/markup-compatibility/2006">
        <mc:Choice xmlns:a14="http://schemas.microsoft.com/office/drawing/2010/main" Requires="a14">
          <p:sp>
            <p:nvSpPr>
              <p:cNvPr id="4" name="矩形 3"/>
              <p:cNvSpPr/>
              <p:nvPr/>
            </p:nvSpPr>
            <p:spPr>
              <a:xfrm>
                <a:off x="2539649" y="3381037"/>
                <a:ext cx="5190419" cy="936282"/>
              </a:xfrm>
              <a:prstGeom prst="rect">
                <a:avLst/>
              </a:prstGeom>
            </p:spPr>
            <p:txBody>
              <a:bodyPr wrap="square">
                <a:spAutoFit/>
              </a:bodyPr>
              <a:lstStyle/>
              <a:p>
                <a:r>
                  <a:rPr lang="en-US" altLang="zh-TW" sz="3600" i="1" dirty="0" smtClean="0"/>
                  <a:t>T</a:t>
                </a:r>
                <a:r>
                  <a:rPr lang="en-US" altLang="zh-TW" sz="3600" dirty="0" smtClean="0"/>
                  <a:t>’ </a:t>
                </a:r>
                <a14:m>
                  <m:oMath xmlns:m="http://schemas.openxmlformats.org/officeDocument/2006/math">
                    <m:r>
                      <m:rPr>
                        <m:nor/>
                      </m:rPr>
                      <a:rPr lang="en-US" altLang="zh-TW" sz="3600" i="0" smtClean="0"/>
                      <m:t>=</m:t>
                    </m:r>
                    <m:r>
                      <m:rPr>
                        <m:nor/>
                      </m:rPr>
                      <a:rPr lang="en-US" altLang="zh-TW" sz="3600" b="0" i="0" smtClean="0"/>
                      <m:t> </m:t>
                    </m:r>
                    <m:func>
                      <m:funcPr>
                        <m:ctrlPr>
                          <a:rPr lang="en-US" altLang="zh-TW" sz="3600" i="1">
                            <a:latin typeface="Cambria Math" panose="02040503050406030204" pitchFamily="18" charset="0"/>
                          </a:rPr>
                        </m:ctrlPr>
                      </m:funcPr>
                      <m:fName>
                        <m:limLow>
                          <m:limLowPr>
                            <m:ctrlPr>
                              <a:rPr lang="en-US" altLang="zh-TW" sz="3600" i="1">
                                <a:latin typeface="Cambria Math" panose="02040503050406030204" pitchFamily="18" charset="0"/>
                              </a:rPr>
                            </m:ctrlPr>
                          </m:limLowPr>
                          <m:e>
                            <m:r>
                              <m:rPr>
                                <m:nor/>
                              </m:rPr>
                              <a:rPr lang="en-US" altLang="zh-TW" sz="3600" i="0"/>
                              <m:t>arg</m:t>
                            </m:r>
                            <m:r>
                              <m:rPr>
                                <m:nor/>
                              </m:rPr>
                              <a:rPr lang="en-US" altLang="zh-TW" sz="3600" i="0"/>
                              <m:t> </m:t>
                            </m:r>
                            <m:r>
                              <m:rPr>
                                <m:nor/>
                              </m:rPr>
                              <a:rPr lang="en-US" altLang="zh-TW" sz="3600" i="0"/>
                              <m:t>max</m:t>
                            </m:r>
                          </m:e>
                          <m:lim>
                            <m:r>
                              <m:rPr>
                                <m:nor/>
                              </m:rPr>
                              <a:rPr lang="en-US" altLang="zh-TW" sz="3600" i="1"/>
                              <m:t>T</m:t>
                            </m:r>
                          </m:lim>
                        </m:limLow>
                      </m:fName>
                      <m:e>
                        <m:r>
                          <m:rPr>
                            <m:nor/>
                          </m:rPr>
                          <a:rPr lang="en-US" altLang="zh-TW" sz="3600" b="0" i="1" smtClean="0"/>
                          <m:t>P</m:t>
                        </m:r>
                        <m:r>
                          <m:rPr>
                            <m:nor/>
                          </m:rPr>
                          <a:rPr lang="en-US" altLang="zh-TW" sz="3600" b="0" i="0" smtClean="0"/>
                          <m:t>(</m:t>
                        </m:r>
                        <m:r>
                          <m:rPr>
                            <m:nor/>
                          </m:rPr>
                          <a:rPr lang="en-US" altLang="zh-TW" sz="3600" b="0" i="1" smtClean="0"/>
                          <m:t>T</m:t>
                        </m:r>
                        <m:r>
                          <m:rPr>
                            <m:nor/>
                          </m:rPr>
                          <a:rPr lang="en-US" altLang="zh-TW" sz="3600" b="0" i="0" smtClean="0"/>
                          <m:t>|</m:t>
                        </m:r>
                        <m:r>
                          <m:rPr>
                            <m:nor/>
                          </m:rPr>
                          <a:rPr lang="en-US" altLang="zh-TW" sz="3600" b="0" i="1" smtClean="0"/>
                          <m:t>S</m:t>
                        </m:r>
                        <m:r>
                          <m:rPr>
                            <m:nor/>
                          </m:rPr>
                          <a:rPr lang="en-US" altLang="zh-TW" sz="3600" b="0" i="0" smtClean="0"/>
                          <m:t>)</m:t>
                        </m:r>
                      </m:e>
                    </m:func>
                  </m:oMath>
                </a14:m>
                <a:endParaRPr lang="en-US" altLang="zh-TW" sz="3600" i="0" dirty="0" smtClean="0"/>
              </a:p>
            </p:txBody>
          </p:sp>
        </mc:Choice>
        <mc:Fallback>
          <p:sp>
            <p:nvSpPr>
              <p:cNvPr id="4" name="矩形 3"/>
              <p:cNvSpPr>
                <a:spLocks noRot="1" noChangeAspect="1" noMove="1" noResize="1" noEditPoints="1" noAdjustHandles="1" noChangeArrowheads="1" noChangeShapeType="1" noTextEdit="1"/>
              </p:cNvSpPr>
              <p:nvPr/>
            </p:nvSpPr>
            <p:spPr>
              <a:xfrm>
                <a:off x="2539649" y="3381037"/>
                <a:ext cx="5190419" cy="936282"/>
              </a:xfrm>
              <a:prstGeom prst="rect">
                <a:avLst/>
              </a:prstGeom>
              <a:blipFill rotWithShape="0">
                <a:blip r:embed="rId3"/>
                <a:stretch>
                  <a:fillRect l="-3643" t="-11111" b="-1307"/>
                </a:stretch>
              </a:blipFill>
            </p:spPr>
            <p:txBody>
              <a:bodyPr/>
              <a:lstStyle/>
              <a:p>
                <a:r>
                  <a:rPr lang="zh-HK" altLang="en-US">
                    <a:noFill/>
                  </a:rPr>
                  <a:t> </a:t>
                </a:r>
              </a:p>
            </p:txBody>
          </p:sp>
        </mc:Fallback>
      </mc:AlternateContent>
      <p:cxnSp>
        <p:nvCxnSpPr>
          <p:cNvPr id="5" name="直線接點 4"/>
          <p:cNvCxnSpPr/>
          <p:nvPr/>
        </p:nvCxnSpPr>
        <p:spPr>
          <a:xfrm flipV="1">
            <a:off x="889000" y="3235305"/>
            <a:ext cx="7477760" cy="8467"/>
          </a:xfrm>
          <a:prstGeom prst="line">
            <a:avLst/>
          </a:prstGeom>
        </p:spPr>
        <p:style>
          <a:lnRef idx="1">
            <a:schemeClr val="accent1"/>
          </a:lnRef>
          <a:fillRef idx="0">
            <a:schemeClr val="accent1"/>
          </a:fillRef>
          <a:effectRef idx="0">
            <a:schemeClr val="accent1"/>
          </a:effectRef>
          <a:fontRef idx="minor">
            <a:schemeClr val="tx1"/>
          </a:fontRef>
        </p:style>
      </p:cxnSp>
      <p:sp>
        <p:nvSpPr>
          <p:cNvPr id="6" name="矩形圖說文字 5"/>
          <p:cNvSpPr/>
          <p:nvPr/>
        </p:nvSpPr>
        <p:spPr>
          <a:xfrm>
            <a:off x="4140200" y="5389169"/>
            <a:ext cx="1794934" cy="766832"/>
          </a:xfrm>
          <a:prstGeom prst="wedgeRectCallout">
            <a:avLst>
              <a:gd name="adj1" fmla="val 31764"/>
              <a:gd name="adj2" fmla="val -93179"/>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TW" dirty="0" smtClean="0"/>
              <a:t>Translation </a:t>
            </a:r>
            <a:r>
              <a:rPr lang="en-US" altLang="zh-CN" dirty="0" smtClean="0"/>
              <a:t>Model</a:t>
            </a:r>
            <a:endParaRPr lang="zh-TW" altLang="en-US" dirty="0"/>
          </a:p>
        </p:txBody>
      </p:sp>
      <p:sp>
        <p:nvSpPr>
          <p:cNvPr id="7" name="矩形圖說文字 6"/>
          <p:cNvSpPr/>
          <p:nvPr/>
        </p:nvSpPr>
        <p:spPr>
          <a:xfrm>
            <a:off x="6299201" y="5389169"/>
            <a:ext cx="1794934" cy="766832"/>
          </a:xfrm>
          <a:prstGeom prst="wedgeRectCallout">
            <a:avLst>
              <a:gd name="adj1" fmla="val 2047"/>
              <a:gd name="adj2" fmla="val -94283"/>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TW" dirty="0" smtClean="0"/>
              <a:t>Language </a:t>
            </a:r>
          </a:p>
          <a:p>
            <a:pPr algn="ctr"/>
            <a:r>
              <a:rPr lang="en-US" altLang="zh-CN" dirty="0" smtClean="0"/>
              <a:t>Model</a:t>
            </a:r>
            <a:endParaRPr lang="zh-TW" altLang="en-US" dirty="0"/>
          </a:p>
        </p:txBody>
      </p:sp>
      <mc:AlternateContent xmlns:mc="http://schemas.openxmlformats.org/markup-compatibility/2006">
        <mc:Choice xmlns:a14="http://schemas.microsoft.com/office/drawing/2010/main" Requires="a14">
          <p:sp>
            <p:nvSpPr>
              <p:cNvPr id="8" name="矩形 7"/>
              <p:cNvSpPr/>
              <p:nvPr/>
            </p:nvSpPr>
            <p:spPr>
              <a:xfrm>
                <a:off x="2857323" y="4317319"/>
                <a:ext cx="5643209" cy="936282"/>
              </a:xfrm>
              <a:prstGeom prst="rect">
                <a:avLst/>
              </a:prstGeom>
            </p:spPr>
            <p:txBody>
              <a:bodyPr wrap="square">
                <a:spAutoFit/>
              </a:bodyPr>
              <a:lstStyle/>
              <a:p>
                <a:r>
                  <a:rPr lang="en-US" altLang="zh-TW" sz="3600" dirty="0">
                    <a:solidFill>
                      <a:prstClr val="black"/>
                    </a:solidFill>
                  </a:rPr>
                  <a:t> = </a:t>
                </a:r>
                <a14:m>
                  <m:oMath xmlns:m="http://schemas.openxmlformats.org/officeDocument/2006/math">
                    <m:func>
                      <m:funcPr>
                        <m:ctrlPr>
                          <a:rPr lang="en-US" altLang="zh-TW" sz="3600" i="1">
                            <a:solidFill>
                              <a:prstClr val="black"/>
                            </a:solidFill>
                            <a:latin typeface="Cambria Math" panose="02040503050406030204" pitchFamily="18" charset="0"/>
                          </a:rPr>
                        </m:ctrlPr>
                      </m:funcPr>
                      <m:fName>
                        <m:limLow>
                          <m:limLowPr>
                            <m:ctrlPr>
                              <a:rPr lang="en-US" altLang="zh-TW" sz="3600" i="1">
                                <a:solidFill>
                                  <a:prstClr val="black"/>
                                </a:solidFill>
                                <a:latin typeface="Cambria Math" panose="02040503050406030204" pitchFamily="18" charset="0"/>
                              </a:rPr>
                            </m:ctrlPr>
                          </m:limLowPr>
                          <m:e>
                            <m:r>
                              <m:rPr>
                                <m:nor/>
                              </m:rPr>
                              <a:rPr lang="en-US" altLang="zh-TW" sz="3600">
                                <a:solidFill>
                                  <a:prstClr val="black"/>
                                </a:solidFill>
                              </a:rPr>
                              <m:t> </m:t>
                            </m:r>
                            <m:r>
                              <m:rPr>
                                <m:nor/>
                              </m:rPr>
                              <a:rPr lang="en-US" altLang="zh-TW" sz="3600">
                                <a:solidFill>
                                  <a:prstClr val="black"/>
                                </a:solidFill>
                              </a:rPr>
                              <m:t>arg</m:t>
                            </m:r>
                            <m:r>
                              <m:rPr>
                                <m:nor/>
                              </m:rPr>
                              <a:rPr lang="en-US" altLang="zh-TW" sz="3600">
                                <a:solidFill>
                                  <a:prstClr val="black"/>
                                </a:solidFill>
                              </a:rPr>
                              <m:t> </m:t>
                            </m:r>
                            <m:r>
                              <m:rPr>
                                <m:nor/>
                              </m:rPr>
                              <a:rPr lang="en-US" altLang="zh-TW" sz="3600">
                                <a:solidFill>
                                  <a:prstClr val="black"/>
                                </a:solidFill>
                              </a:rPr>
                              <m:t>max</m:t>
                            </m:r>
                          </m:e>
                          <m:lim>
                            <m:r>
                              <m:rPr>
                                <m:nor/>
                              </m:rPr>
                              <a:rPr lang="en-US" altLang="zh-TW" sz="3600" i="1">
                                <a:solidFill>
                                  <a:prstClr val="black"/>
                                </a:solidFill>
                              </a:rPr>
                              <m:t>T</m:t>
                            </m:r>
                          </m:lim>
                        </m:limLow>
                      </m:fName>
                      <m:e>
                        <m:r>
                          <m:rPr>
                            <m:nor/>
                          </m:rPr>
                          <a:rPr lang="en-US" altLang="zh-TW" sz="3600" i="1">
                            <a:solidFill>
                              <a:prstClr val="black"/>
                            </a:solidFill>
                          </a:rPr>
                          <m:t>P</m:t>
                        </m:r>
                        <m:r>
                          <m:rPr>
                            <m:nor/>
                          </m:rPr>
                          <a:rPr lang="en-US" altLang="zh-TW" sz="3600">
                            <a:solidFill>
                              <a:prstClr val="black"/>
                            </a:solidFill>
                          </a:rPr>
                          <m:t>(</m:t>
                        </m:r>
                        <m:r>
                          <m:rPr>
                            <m:nor/>
                          </m:rPr>
                          <a:rPr lang="en-US" altLang="zh-TW" sz="3600" i="1">
                            <a:solidFill>
                              <a:prstClr val="black"/>
                            </a:solidFill>
                          </a:rPr>
                          <m:t>S</m:t>
                        </m:r>
                        <m:r>
                          <m:rPr>
                            <m:nor/>
                          </m:rPr>
                          <a:rPr lang="en-US" altLang="zh-TW" sz="3600">
                            <a:solidFill>
                              <a:prstClr val="black"/>
                            </a:solidFill>
                          </a:rPr>
                          <m:t>|</m:t>
                        </m:r>
                        <m:r>
                          <m:rPr>
                            <m:nor/>
                          </m:rPr>
                          <a:rPr lang="en-US" altLang="zh-TW" sz="3600" i="1">
                            <a:solidFill>
                              <a:prstClr val="black"/>
                            </a:solidFill>
                          </a:rPr>
                          <m:t>T</m:t>
                        </m:r>
                        <m:r>
                          <m:rPr>
                            <m:nor/>
                          </m:rPr>
                          <a:rPr lang="en-US" altLang="zh-TW" sz="3600">
                            <a:solidFill>
                              <a:prstClr val="black"/>
                            </a:solidFill>
                          </a:rPr>
                          <m:t>) × </m:t>
                        </m:r>
                        <m:r>
                          <m:rPr>
                            <m:nor/>
                          </m:rPr>
                          <a:rPr lang="en-US" altLang="zh-TW" sz="3600" i="1">
                            <a:solidFill>
                              <a:prstClr val="black"/>
                            </a:solidFill>
                          </a:rPr>
                          <m:t>P</m:t>
                        </m:r>
                        <m:r>
                          <m:rPr>
                            <m:nor/>
                          </m:rPr>
                          <a:rPr lang="en-US" altLang="zh-TW" sz="3600">
                            <a:solidFill>
                              <a:prstClr val="black"/>
                            </a:solidFill>
                          </a:rPr>
                          <m:t>(</m:t>
                        </m:r>
                        <m:r>
                          <m:rPr>
                            <m:nor/>
                          </m:rPr>
                          <a:rPr lang="en-US" altLang="zh-TW" sz="3600" i="1">
                            <a:solidFill>
                              <a:prstClr val="black"/>
                            </a:solidFill>
                          </a:rPr>
                          <m:t>T</m:t>
                        </m:r>
                        <m:r>
                          <m:rPr>
                            <m:nor/>
                          </m:rPr>
                          <a:rPr lang="en-US" altLang="zh-TW" sz="3600">
                            <a:solidFill>
                              <a:prstClr val="black"/>
                            </a:solidFill>
                          </a:rPr>
                          <m:t>)</m:t>
                        </m:r>
                      </m:e>
                    </m:func>
                  </m:oMath>
                </a14:m>
                <a:endParaRPr lang="zh-TW" altLang="en-US" dirty="0"/>
              </a:p>
            </p:txBody>
          </p:sp>
        </mc:Choice>
        <mc:Fallback>
          <p:sp>
            <p:nvSpPr>
              <p:cNvPr id="8" name="矩形 7"/>
              <p:cNvSpPr>
                <a:spLocks noRot="1" noChangeAspect="1" noMove="1" noResize="1" noEditPoints="1" noAdjustHandles="1" noChangeArrowheads="1" noChangeShapeType="1" noTextEdit="1"/>
              </p:cNvSpPr>
              <p:nvPr/>
            </p:nvSpPr>
            <p:spPr>
              <a:xfrm>
                <a:off x="2857323" y="4317319"/>
                <a:ext cx="5643209" cy="936282"/>
              </a:xfrm>
              <a:prstGeom prst="rect">
                <a:avLst/>
              </a:prstGeom>
              <a:blipFill rotWithShape="0">
                <a:blip r:embed="rId4"/>
                <a:stretch>
                  <a:fillRect l="-1081" t="-10390" b="-649"/>
                </a:stretch>
              </a:blipFill>
            </p:spPr>
            <p:txBody>
              <a:bodyPr/>
              <a:lstStyle/>
              <a:p>
                <a:r>
                  <a:rPr lang="zh-HK" altLang="en-US">
                    <a:noFill/>
                  </a:rPr>
                  <a:t> </a:t>
                </a:r>
              </a:p>
            </p:txBody>
          </p:sp>
        </mc:Fallback>
      </mc:AlternateContent>
    </p:spTree>
    <p:extLst>
      <p:ext uri="{BB962C8B-B14F-4D97-AF65-F5344CB8AC3E}">
        <p14:creationId xmlns:p14="http://schemas.microsoft.com/office/powerpoint/2010/main" val="3330118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6" grpId="0" animBg="1"/>
      <p:bldP spid="7" grpId="0" animBg="1"/>
      <p:bldP spid="8"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latin typeface="+mn-lt"/>
              </a:rPr>
              <a:t>Statistical Machine Translation</a:t>
            </a:r>
            <a:endParaRPr lang="zh-TW" altLang="en-US" dirty="0">
              <a:latin typeface="+mn-lt"/>
            </a:endParaRPr>
          </a:p>
        </p:txBody>
      </p:sp>
      <p:sp>
        <p:nvSpPr>
          <p:cNvPr id="3" name="矩形 2"/>
          <p:cNvSpPr/>
          <p:nvPr/>
        </p:nvSpPr>
        <p:spPr>
          <a:xfrm>
            <a:off x="1270000" y="2032000"/>
            <a:ext cx="2590800" cy="1024466"/>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altLang="zh-TW" sz="3200" dirty="0" smtClean="0"/>
              <a:t>Training</a:t>
            </a:r>
            <a:endParaRPr lang="zh-TW" altLang="en-US" sz="3200" dirty="0"/>
          </a:p>
        </p:txBody>
      </p:sp>
      <p:sp>
        <p:nvSpPr>
          <p:cNvPr id="12" name="矩形 11"/>
          <p:cNvSpPr/>
          <p:nvPr/>
        </p:nvSpPr>
        <p:spPr>
          <a:xfrm>
            <a:off x="5223933" y="2032000"/>
            <a:ext cx="2590800" cy="1024466"/>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altLang="zh-TW" sz="3200" dirty="0" smtClean="0"/>
              <a:t>Decoding</a:t>
            </a:r>
            <a:endParaRPr lang="zh-TW" altLang="en-US" sz="3200" dirty="0"/>
          </a:p>
        </p:txBody>
      </p:sp>
      <p:sp>
        <p:nvSpPr>
          <p:cNvPr id="4" name="向右箭號 3"/>
          <p:cNvSpPr/>
          <p:nvPr/>
        </p:nvSpPr>
        <p:spPr>
          <a:xfrm>
            <a:off x="4140200" y="2218266"/>
            <a:ext cx="804333" cy="651933"/>
          </a:xfrm>
          <a:prstGeom prst="rightArrow">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zh-TW" altLang="en-US"/>
          </a:p>
        </p:txBody>
      </p:sp>
      <mc:AlternateContent xmlns:mc="http://schemas.openxmlformats.org/markup-compatibility/2006">
        <mc:Choice xmlns:a14="http://schemas.microsoft.com/office/drawing/2010/main" Requires="a14">
          <p:sp>
            <p:nvSpPr>
              <p:cNvPr id="15" name="矩形圖說文字 14"/>
              <p:cNvSpPr/>
              <p:nvPr/>
            </p:nvSpPr>
            <p:spPr>
              <a:xfrm>
                <a:off x="2569633" y="3396573"/>
                <a:ext cx="2654300" cy="946826"/>
              </a:xfrm>
              <a:prstGeom prst="wedgeRectCallout">
                <a:avLst>
                  <a:gd name="adj1" fmla="val -27670"/>
                  <a:gd name="adj2" fmla="val -114157"/>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TW" sz="2800" dirty="0" smtClean="0"/>
                  <a:t>Translation </a:t>
                </a:r>
                <a:r>
                  <a:rPr lang="en-US" altLang="zh-CN" sz="2800" dirty="0" smtClean="0"/>
                  <a:t>Model </a:t>
                </a:r>
                <a14:m>
                  <m:oMath xmlns:m="http://schemas.openxmlformats.org/officeDocument/2006/math">
                    <m:r>
                      <m:rPr>
                        <m:nor/>
                      </m:rPr>
                      <a:rPr lang="en-US" altLang="zh-TW" sz="2800" i="1">
                        <a:solidFill>
                          <a:prstClr val="black"/>
                        </a:solidFill>
                      </a:rPr>
                      <m:t>P</m:t>
                    </m:r>
                    <m:r>
                      <m:rPr>
                        <m:nor/>
                      </m:rPr>
                      <a:rPr lang="en-US" altLang="zh-TW" sz="2800">
                        <a:solidFill>
                          <a:prstClr val="black"/>
                        </a:solidFill>
                      </a:rPr>
                      <m:t>(</m:t>
                    </m:r>
                    <m:r>
                      <m:rPr>
                        <m:nor/>
                      </m:rPr>
                      <a:rPr lang="en-US" altLang="zh-TW" sz="2800" i="1">
                        <a:solidFill>
                          <a:prstClr val="black"/>
                        </a:solidFill>
                      </a:rPr>
                      <m:t>S</m:t>
                    </m:r>
                    <m:r>
                      <m:rPr>
                        <m:nor/>
                      </m:rPr>
                      <a:rPr lang="en-US" altLang="zh-TW" sz="2800">
                        <a:solidFill>
                          <a:prstClr val="black"/>
                        </a:solidFill>
                      </a:rPr>
                      <m:t>|</m:t>
                    </m:r>
                    <m:r>
                      <m:rPr>
                        <m:nor/>
                      </m:rPr>
                      <a:rPr lang="en-US" altLang="zh-TW" sz="2800" i="1">
                        <a:solidFill>
                          <a:prstClr val="black"/>
                        </a:solidFill>
                      </a:rPr>
                      <m:t>T</m:t>
                    </m:r>
                    <m:r>
                      <m:rPr>
                        <m:nor/>
                      </m:rPr>
                      <a:rPr lang="en-US" altLang="zh-TW" sz="2800">
                        <a:solidFill>
                          <a:prstClr val="black"/>
                        </a:solidFill>
                      </a:rPr>
                      <m:t>)</m:t>
                    </m:r>
                  </m:oMath>
                </a14:m>
                <a:endParaRPr lang="zh-TW" altLang="en-US" sz="2800" dirty="0"/>
              </a:p>
            </p:txBody>
          </p:sp>
        </mc:Choice>
        <mc:Fallback>
          <p:sp>
            <p:nvSpPr>
              <p:cNvPr id="15" name="矩形圖說文字 14"/>
              <p:cNvSpPr>
                <a:spLocks noRot="1" noChangeAspect="1" noMove="1" noResize="1" noEditPoints="1" noAdjustHandles="1" noChangeArrowheads="1" noChangeShapeType="1" noTextEdit="1"/>
              </p:cNvSpPr>
              <p:nvPr/>
            </p:nvSpPr>
            <p:spPr>
              <a:xfrm>
                <a:off x="2569633" y="3396573"/>
                <a:ext cx="2654300" cy="946826"/>
              </a:xfrm>
              <a:prstGeom prst="wedgeRectCallout">
                <a:avLst>
                  <a:gd name="adj1" fmla="val -27670"/>
                  <a:gd name="adj2" fmla="val -114157"/>
                </a:avLst>
              </a:prstGeom>
              <a:blipFill rotWithShape="0">
                <a:blip r:embed="rId2"/>
                <a:stretch>
                  <a:fillRect/>
                </a:stretch>
              </a:blipFill>
            </p:spPr>
            <p:txBody>
              <a:bodyPr/>
              <a:lstStyle/>
              <a:p>
                <a:r>
                  <a:rPr lang="zh-HK" altLang="en-US">
                    <a:noFill/>
                  </a:rPr>
                  <a:t> </a:t>
                </a:r>
              </a:p>
            </p:txBody>
          </p:sp>
        </mc:Fallback>
      </mc:AlternateContent>
      <mc:AlternateContent xmlns:mc="http://schemas.openxmlformats.org/markup-compatibility/2006">
        <mc:Choice xmlns:a14="http://schemas.microsoft.com/office/drawing/2010/main" Requires="a14">
          <p:sp>
            <p:nvSpPr>
              <p:cNvPr id="16" name="矩形圖說文字 15"/>
              <p:cNvSpPr/>
              <p:nvPr/>
            </p:nvSpPr>
            <p:spPr>
              <a:xfrm>
                <a:off x="372532" y="3396573"/>
                <a:ext cx="2036235" cy="946826"/>
              </a:xfrm>
              <a:prstGeom prst="wedgeRectCallout">
                <a:avLst>
                  <a:gd name="adj1" fmla="val 40726"/>
                  <a:gd name="adj2" fmla="val -114157"/>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TW" sz="2800" dirty="0" smtClean="0"/>
                  <a:t>Language </a:t>
                </a:r>
              </a:p>
              <a:p>
                <a:pPr algn="ctr"/>
                <a:r>
                  <a:rPr lang="en-US" altLang="zh-CN" sz="2800" dirty="0" smtClean="0"/>
                  <a:t>Model </a:t>
                </a:r>
                <a14:m>
                  <m:oMath xmlns:m="http://schemas.openxmlformats.org/officeDocument/2006/math">
                    <m:r>
                      <m:rPr>
                        <m:nor/>
                      </m:rPr>
                      <a:rPr lang="en-US" altLang="zh-TW" sz="2800" i="1">
                        <a:solidFill>
                          <a:prstClr val="black"/>
                        </a:solidFill>
                      </a:rPr>
                      <m:t>P</m:t>
                    </m:r>
                    <m:r>
                      <m:rPr>
                        <m:nor/>
                      </m:rPr>
                      <a:rPr lang="en-US" altLang="zh-TW" sz="2800">
                        <a:solidFill>
                          <a:prstClr val="black"/>
                        </a:solidFill>
                      </a:rPr>
                      <m:t>(</m:t>
                    </m:r>
                    <m:r>
                      <m:rPr>
                        <m:nor/>
                      </m:rPr>
                      <a:rPr lang="en-US" altLang="zh-TW" sz="2800" i="1">
                        <a:solidFill>
                          <a:prstClr val="black"/>
                        </a:solidFill>
                      </a:rPr>
                      <m:t>T</m:t>
                    </m:r>
                    <m:r>
                      <m:rPr>
                        <m:nor/>
                      </m:rPr>
                      <a:rPr lang="en-US" altLang="zh-TW" sz="2800">
                        <a:solidFill>
                          <a:prstClr val="black"/>
                        </a:solidFill>
                      </a:rPr>
                      <m:t>)</m:t>
                    </m:r>
                  </m:oMath>
                </a14:m>
                <a:endParaRPr lang="en-US" altLang="zh-TW" sz="2800" dirty="0" smtClean="0"/>
              </a:p>
            </p:txBody>
          </p:sp>
        </mc:Choice>
        <mc:Fallback>
          <p:sp>
            <p:nvSpPr>
              <p:cNvPr id="16" name="矩形圖說文字 15"/>
              <p:cNvSpPr>
                <a:spLocks noRot="1" noChangeAspect="1" noMove="1" noResize="1" noEditPoints="1" noAdjustHandles="1" noChangeArrowheads="1" noChangeShapeType="1" noTextEdit="1"/>
              </p:cNvSpPr>
              <p:nvPr/>
            </p:nvSpPr>
            <p:spPr>
              <a:xfrm>
                <a:off x="372532" y="3396573"/>
                <a:ext cx="2036235" cy="946826"/>
              </a:xfrm>
              <a:prstGeom prst="wedgeRectCallout">
                <a:avLst>
                  <a:gd name="adj1" fmla="val 40726"/>
                  <a:gd name="adj2" fmla="val -114157"/>
                </a:avLst>
              </a:prstGeom>
              <a:blipFill rotWithShape="0">
                <a:blip r:embed="rId3"/>
                <a:stretch>
                  <a:fillRect/>
                </a:stretch>
              </a:blipFill>
            </p:spPr>
            <p:txBody>
              <a:bodyPr/>
              <a:lstStyle/>
              <a:p>
                <a:r>
                  <a:rPr lang="zh-HK" altLang="en-US">
                    <a:noFill/>
                  </a:rPr>
                  <a:t> </a:t>
                </a:r>
              </a:p>
            </p:txBody>
          </p:sp>
        </mc:Fallback>
      </mc:AlternateContent>
      <mc:AlternateContent xmlns:mc="http://schemas.openxmlformats.org/markup-compatibility/2006">
        <mc:Choice xmlns:a14="http://schemas.microsoft.com/office/drawing/2010/main" Requires="a14">
          <p:sp>
            <p:nvSpPr>
              <p:cNvPr id="17" name="矩形圖說文字 16"/>
              <p:cNvSpPr/>
              <p:nvPr/>
            </p:nvSpPr>
            <p:spPr>
              <a:xfrm>
                <a:off x="5384798" y="3396572"/>
                <a:ext cx="3344335" cy="946827"/>
              </a:xfrm>
              <a:prstGeom prst="wedgeRectCallout">
                <a:avLst>
                  <a:gd name="adj1" fmla="val -27670"/>
                  <a:gd name="adj2" fmla="val -114157"/>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TW" sz="2800" i="1" dirty="0"/>
                  <a:t>T</a:t>
                </a:r>
                <a:r>
                  <a:rPr lang="en-US" altLang="zh-TW" sz="2800" dirty="0"/>
                  <a:t>’ </a:t>
                </a:r>
                <a14:m>
                  <m:oMath xmlns:m="http://schemas.openxmlformats.org/officeDocument/2006/math">
                    <m:r>
                      <m:rPr>
                        <m:nor/>
                      </m:rPr>
                      <a:rPr lang="en-US" altLang="zh-TW" sz="2800"/>
                      <m:t>= </m:t>
                    </m:r>
                    <m:func>
                      <m:funcPr>
                        <m:ctrlPr>
                          <a:rPr lang="en-US" altLang="zh-TW" sz="2800" i="1"/>
                        </m:ctrlPr>
                      </m:funcPr>
                      <m:fName>
                        <m:limLow>
                          <m:limLowPr>
                            <m:ctrlPr>
                              <a:rPr lang="en-US" altLang="zh-TW" sz="2800" i="1"/>
                            </m:ctrlPr>
                          </m:limLowPr>
                          <m:e>
                            <m:r>
                              <m:rPr>
                                <m:nor/>
                              </m:rPr>
                              <a:rPr lang="en-US" altLang="zh-TW" sz="2800"/>
                              <m:t>arg</m:t>
                            </m:r>
                            <m:r>
                              <m:rPr>
                                <m:nor/>
                              </m:rPr>
                              <a:rPr lang="en-US" altLang="zh-TW" sz="2800"/>
                              <m:t> </m:t>
                            </m:r>
                            <m:r>
                              <m:rPr>
                                <m:nor/>
                              </m:rPr>
                              <a:rPr lang="en-US" altLang="zh-TW" sz="2800"/>
                              <m:t>max</m:t>
                            </m:r>
                          </m:e>
                          <m:lim>
                            <m:r>
                              <m:rPr>
                                <m:nor/>
                              </m:rPr>
                              <a:rPr lang="en-US" altLang="zh-TW" sz="2800" i="1"/>
                              <m:t>T</m:t>
                            </m:r>
                          </m:lim>
                        </m:limLow>
                      </m:fName>
                      <m:e>
                        <m:r>
                          <m:rPr>
                            <m:nor/>
                          </m:rPr>
                          <a:rPr lang="en-US" altLang="zh-TW" sz="2800" i="1"/>
                          <m:t>P</m:t>
                        </m:r>
                        <m:r>
                          <m:rPr>
                            <m:nor/>
                          </m:rPr>
                          <a:rPr lang="en-US" altLang="zh-TW" sz="2800"/>
                          <m:t>(</m:t>
                        </m:r>
                        <m:r>
                          <m:rPr>
                            <m:nor/>
                          </m:rPr>
                          <a:rPr lang="en-US" altLang="zh-TW" sz="2800" i="1"/>
                          <m:t>T</m:t>
                        </m:r>
                        <m:r>
                          <m:rPr>
                            <m:nor/>
                          </m:rPr>
                          <a:rPr lang="en-US" altLang="zh-TW" sz="2800"/>
                          <m:t>|</m:t>
                        </m:r>
                        <m:r>
                          <m:rPr>
                            <m:nor/>
                          </m:rPr>
                          <a:rPr lang="en-US" altLang="zh-TW" sz="2800" i="1"/>
                          <m:t>S</m:t>
                        </m:r>
                        <m:r>
                          <m:rPr>
                            <m:nor/>
                          </m:rPr>
                          <a:rPr lang="en-US" altLang="zh-TW" sz="2800"/>
                          <m:t>)</m:t>
                        </m:r>
                      </m:e>
                    </m:func>
                  </m:oMath>
                </a14:m>
                <a:endParaRPr lang="zh-TW" altLang="en-US" sz="2800" dirty="0"/>
              </a:p>
            </p:txBody>
          </p:sp>
        </mc:Choice>
        <mc:Fallback>
          <p:sp>
            <p:nvSpPr>
              <p:cNvPr id="17" name="矩形圖說文字 16"/>
              <p:cNvSpPr>
                <a:spLocks noRot="1" noChangeAspect="1" noMove="1" noResize="1" noEditPoints="1" noAdjustHandles="1" noChangeArrowheads="1" noChangeShapeType="1" noTextEdit="1"/>
              </p:cNvSpPr>
              <p:nvPr/>
            </p:nvSpPr>
            <p:spPr>
              <a:xfrm>
                <a:off x="5384798" y="3396572"/>
                <a:ext cx="3344335" cy="946827"/>
              </a:xfrm>
              <a:prstGeom prst="wedgeRectCallout">
                <a:avLst>
                  <a:gd name="adj1" fmla="val -27670"/>
                  <a:gd name="adj2" fmla="val -114157"/>
                </a:avLst>
              </a:prstGeom>
              <a:blipFill rotWithShape="0">
                <a:blip r:embed="rId4"/>
                <a:stretch>
                  <a:fillRect/>
                </a:stretch>
              </a:blipFill>
            </p:spPr>
            <p:txBody>
              <a:bodyPr/>
              <a:lstStyle/>
              <a:p>
                <a:r>
                  <a:rPr lang="zh-HK" altLang="en-US">
                    <a:noFill/>
                  </a:rPr>
                  <a:t> </a:t>
                </a:r>
              </a:p>
            </p:txBody>
          </p:sp>
        </mc:Fallback>
      </mc:AlternateContent>
      <p:sp>
        <p:nvSpPr>
          <p:cNvPr id="8" name="矩形 7"/>
          <p:cNvSpPr/>
          <p:nvPr/>
        </p:nvSpPr>
        <p:spPr>
          <a:xfrm>
            <a:off x="372531" y="4605612"/>
            <a:ext cx="2036235" cy="922866"/>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TW" sz="2400" dirty="0" smtClean="0"/>
              <a:t>Monolingual Corpus</a:t>
            </a:r>
            <a:endParaRPr lang="zh-TW" altLang="en-US" sz="2400" dirty="0"/>
          </a:p>
        </p:txBody>
      </p:sp>
      <p:sp>
        <p:nvSpPr>
          <p:cNvPr id="19" name="矩形 18"/>
          <p:cNvSpPr/>
          <p:nvPr/>
        </p:nvSpPr>
        <p:spPr>
          <a:xfrm>
            <a:off x="2569633" y="4605612"/>
            <a:ext cx="2654300" cy="922866"/>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zh-TW" sz="2400" dirty="0" smtClean="0"/>
              <a:t>Bilingual Corpus</a:t>
            </a:r>
            <a:endParaRPr lang="zh-TW" altLang="en-US" sz="2400" dirty="0"/>
          </a:p>
        </p:txBody>
      </p:sp>
      <p:sp>
        <p:nvSpPr>
          <p:cNvPr id="21" name="矩形 20"/>
          <p:cNvSpPr/>
          <p:nvPr/>
        </p:nvSpPr>
        <p:spPr>
          <a:xfrm>
            <a:off x="5384798" y="4605612"/>
            <a:ext cx="3344335" cy="922866"/>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altLang="zh-TW" sz="2400" dirty="0"/>
              <a:t>Noisy-channel </a:t>
            </a:r>
            <a:r>
              <a:rPr lang="en-US" altLang="zh-TW" sz="2400" dirty="0" smtClean="0"/>
              <a:t>Model</a:t>
            </a:r>
          </a:p>
          <a:p>
            <a:pPr algn="ctr"/>
            <a:r>
              <a:rPr lang="en-US" altLang="zh-TW" sz="2400" dirty="0" smtClean="0"/>
              <a:t>Log-linear </a:t>
            </a:r>
            <a:r>
              <a:rPr lang="en-US" altLang="zh-TW" sz="2400" dirty="0"/>
              <a:t>Model </a:t>
            </a:r>
            <a:endParaRPr lang="zh-TW" altLang="en-US" sz="2400" dirty="0"/>
          </a:p>
        </p:txBody>
      </p:sp>
    </p:spTree>
    <p:extLst>
      <p:ext uri="{BB962C8B-B14F-4D97-AF65-F5344CB8AC3E}">
        <p14:creationId xmlns:p14="http://schemas.microsoft.com/office/powerpoint/2010/main" val="3828871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P spid="8" grpId="0" animBg="1"/>
      <p:bldP spid="19" grpId="0" animBg="1"/>
      <p:bldP spid="21"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圖片 18"/>
          <p:cNvPicPr>
            <a:picLocks noChangeAspect="1"/>
          </p:cNvPicPr>
          <p:nvPr/>
        </p:nvPicPr>
        <p:blipFill rotWithShape="1">
          <a:blip r:embed="rId2"/>
          <a:srcRect t="-398" r="64238" b="-1"/>
          <a:stretch/>
        </p:blipFill>
        <p:spPr>
          <a:xfrm>
            <a:off x="1926374" y="889121"/>
            <a:ext cx="2459634" cy="1796311"/>
          </a:xfrm>
          <a:prstGeom prst="rect">
            <a:avLst/>
          </a:prstGeom>
        </p:spPr>
      </p:pic>
      <p:pic>
        <p:nvPicPr>
          <p:cNvPr id="20" name="圖片 19"/>
          <p:cNvPicPr>
            <a:picLocks noChangeAspect="1"/>
          </p:cNvPicPr>
          <p:nvPr/>
        </p:nvPicPr>
        <p:blipFill rotWithShape="1">
          <a:blip r:embed="rId3"/>
          <a:srcRect l="-355" t="-2009" r="71506" b="9911"/>
          <a:stretch/>
        </p:blipFill>
        <p:spPr>
          <a:xfrm>
            <a:off x="2304262" y="3766411"/>
            <a:ext cx="1713824" cy="2437883"/>
          </a:xfrm>
          <a:prstGeom prst="rect">
            <a:avLst/>
          </a:prstGeom>
        </p:spPr>
      </p:pic>
      <p:pic>
        <p:nvPicPr>
          <p:cNvPr id="21" name="圖片 20"/>
          <p:cNvPicPr>
            <a:picLocks noChangeAspect="1"/>
          </p:cNvPicPr>
          <p:nvPr/>
        </p:nvPicPr>
        <p:blipFill rotWithShape="1">
          <a:blip r:embed="rId4"/>
          <a:srcRect t="214" r="48203"/>
          <a:stretch/>
        </p:blipFill>
        <p:spPr>
          <a:xfrm>
            <a:off x="4883887" y="889123"/>
            <a:ext cx="3584330" cy="1796311"/>
          </a:xfrm>
          <a:prstGeom prst="rect">
            <a:avLst/>
          </a:prstGeom>
        </p:spPr>
      </p:pic>
      <p:pic>
        <p:nvPicPr>
          <p:cNvPr id="22" name="圖片 21"/>
          <p:cNvPicPr>
            <a:picLocks noChangeAspect="1"/>
          </p:cNvPicPr>
          <p:nvPr/>
        </p:nvPicPr>
        <p:blipFill rotWithShape="1">
          <a:blip r:embed="rId5"/>
          <a:srcRect l="-473" t="-818" r="63245" b="5295"/>
          <a:stretch/>
        </p:blipFill>
        <p:spPr>
          <a:xfrm>
            <a:off x="5989464" y="3729387"/>
            <a:ext cx="1373175" cy="2511930"/>
          </a:xfrm>
          <a:prstGeom prst="rect">
            <a:avLst/>
          </a:prstGeom>
        </p:spPr>
      </p:pic>
      <p:sp>
        <p:nvSpPr>
          <p:cNvPr id="23" name="向下箭號 6"/>
          <p:cNvSpPr/>
          <p:nvPr/>
        </p:nvSpPr>
        <p:spPr>
          <a:xfrm>
            <a:off x="2784716" y="2820426"/>
            <a:ext cx="742950" cy="552450"/>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defPPr>
              <a:defRPr lang="zh-HK"/>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HK" altLang="en-US"/>
          </a:p>
        </p:txBody>
      </p:sp>
      <p:sp>
        <p:nvSpPr>
          <p:cNvPr id="24" name="向下箭號 8"/>
          <p:cNvSpPr/>
          <p:nvPr/>
        </p:nvSpPr>
        <p:spPr>
          <a:xfrm>
            <a:off x="6304577" y="2820427"/>
            <a:ext cx="742950" cy="552450"/>
          </a:xfrm>
          <a:prstGeom prst="downArrow">
            <a:avLst/>
          </a:prstGeom>
        </p:spPr>
        <p:style>
          <a:lnRef idx="1">
            <a:schemeClr val="accent4"/>
          </a:lnRef>
          <a:fillRef idx="3">
            <a:schemeClr val="accent4"/>
          </a:fillRef>
          <a:effectRef idx="2">
            <a:schemeClr val="accent4"/>
          </a:effectRef>
          <a:fontRef idx="minor">
            <a:schemeClr val="lt1"/>
          </a:fontRef>
        </p:style>
        <p:txBody>
          <a:bodyPr rtlCol="0" anchor="ctr"/>
          <a:lstStyle>
            <a:defPPr>
              <a:defRPr lang="zh-HK"/>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HK" altLang="en-US"/>
          </a:p>
        </p:txBody>
      </p:sp>
      <p:sp>
        <p:nvSpPr>
          <p:cNvPr id="25" name="文字方塊 9"/>
          <p:cNvSpPr txBox="1"/>
          <p:nvPr/>
        </p:nvSpPr>
        <p:spPr>
          <a:xfrm>
            <a:off x="1691815" y="247069"/>
            <a:ext cx="2811946" cy="461665"/>
          </a:xfrm>
          <a:prstGeom prst="rect">
            <a:avLst/>
          </a:prstGeom>
        </p:spPr>
        <p:style>
          <a:lnRef idx="3">
            <a:schemeClr val="lt1"/>
          </a:lnRef>
          <a:fillRef idx="1">
            <a:schemeClr val="accent1"/>
          </a:fillRef>
          <a:effectRef idx="1">
            <a:schemeClr val="accent1"/>
          </a:effectRef>
          <a:fontRef idx="minor">
            <a:schemeClr val="lt1"/>
          </a:fontRef>
        </p:style>
        <p:txBody>
          <a:bodyPr wrap="square" rtlCol="0">
            <a:spAutoFit/>
          </a:bodyPr>
          <a:lstStyle>
            <a:defPPr>
              <a:defRPr lang="zh-HK"/>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HK" sz="2400" dirty="0" smtClean="0"/>
              <a:t>Monolingual (in TL)</a:t>
            </a:r>
            <a:endParaRPr lang="zh-HK" altLang="en-US" sz="2400" dirty="0"/>
          </a:p>
        </p:txBody>
      </p:sp>
      <p:sp>
        <p:nvSpPr>
          <p:cNvPr id="26" name="文字方塊 10"/>
          <p:cNvSpPr txBox="1"/>
          <p:nvPr/>
        </p:nvSpPr>
        <p:spPr>
          <a:xfrm>
            <a:off x="5841243" y="247070"/>
            <a:ext cx="1521396" cy="461665"/>
          </a:xfrm>
          <a:prstGeom prst="rect">
            <a:avLst/>
          </a:prstGeom>
        </p:spPr>
        <p:style>
          <a:lnRef idx="3">
            <a:schemeClr val="lt1"/>
          </a:lnRef>
          <a:fillRef idx="1">
            <a:schemeClr val="accent4"/>
          </a:fillRef>
          <a:effectRef idx="1">
            <a:schemeClr val="accent4"/>
          </a:effectRef>
          <a:fontRef idx="minor">
            <a:schemeClr val="lt1"/>
          </a:fontRef>
        </p:style>
        <p:txBody>
          <a:bodyPr wrap="square" rtlCol="0">
            <a:spAutoFit/>
          </a:bodyPr>
          <a:lstStyle>
            <a:defPPr>
              <a:defRPr lang="zh-HK"/>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HK" sz="2400" dirty="0" smtClean="0"/>
              <a:t>Bilingual</a:t>
            </a:r>
            <a:endParaRPr lang="zh-HK" altLang="en-US" sz="2400" dirty="0"/>
          </a:p>
        </p:txBody>
      </p:sp>
      <p:sp>
        <p:nvSpPr>
          <p:cNvPr id="27" name="文字方塊 11"/>
          <p:cNvSpPr txBox="1"/>
          <p:nvPr/>
        </p:nvSpPr>
        <p:spPr>
          <a:xfrm>
            <a:off x="675783" y="1556443"/>
            <a:ext cx="764697" cy="461665"/>
          </a:xfrm>
          <a:prstGeom prst="rect">
            <a:avLst/>
          </a:prstGeom>
        </p:spPr>
        <p:style>
          <a:lnRef idx="3">
            <a:schemeClr val="lt1"/>
          </a:lnRef>
          <a:fillRef idx="1">
            <a:schemeClr val="accent6"/>
          </a:fillRef>
          <a:effectRef idx="1">
            <a:schemeClr val="accent6"/>
          </a:effectRef>
          <a:fontRef idx="minor">
            <a:schemeClr val="lt1"/>
          </a:fontRef>
        </p:style>
        <p:txBody>
          <a:bodyPr wrap="none" rtlCol="0">
            <a:spAutoFit/>
          </a:bodyPr>
          <a:lstStyle>
            <a:defPPr>
              <a:defRPr lang="zh-HK"/>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HK" sz="2400" dirty="0" smtClean="0"/>
              <a:t>Data</a:t>
            </a:r>
            <a:endParaRPr lang="zh-HK" altLang="en-US" sz="2400" dirty="0"/>
          </a:p>
        </p:txBody>
      </p:sp>
      <p:sp>
        <p:nvSpPr>
          <p:cNvPr id="28" name="文字方塊 12"/>
          <p:cNvSpPr txBox="1"/>
          <p:nvPr/>
        </p:nvSpPr>
        <p:spPr>
          <a:xfrm>
            <a:off x="675783" y="4828566"/>
            <a:ext cx="965329" cy="461665"/>
          </a:xfrm>
          <a:prstGeom prst="rect">
            <a:avLst/>
          </a:prstGeom>
          <a:ln/>
        </p:spPr>
        <p:style>
          <a:lnRef idx="3">
            <a:schemeClr val="lt1"/>
          </a:lnRef>
          <a:fillRef idx="1">
            <a:schemeClr val="accent2"/>
          </a:fillRef>
          <a:effectRef idx="1">
            <a:schemeClr val="accent2"/>
          </a:effectRef>
          <a:fontRef idx="minor">
            <a:schemeClr val="lt1"/>
          </a:fontRef>
        </p:style>
        <p:txBody>
          <a:bodyPr wrap="none" rtlCol="0">
            <a:spAutoFit/>
          </a:bodyPr>
          <a:lstStyle>
            <a:defPPr>
              <a:defRPr lang="zh-HK"/>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HK" sz="2400" dirty="0" smtClean="0"/>
              <a:t>Tables</a:t>
            </a:r>
            <a:endParaRPr lang="zh-HK" altLang="en-US" sz="2400" dirty="0"/>
          </a:p>
        </p:txBody>
      </p:sp>
    </p:spTree>
    <p:extLst>
      <p:ext uri="{BB962C8B-B14F-4D97-AF65-F5344CB8AC3E}">
        <p14:creationId xmlns:p14="http://schemas.microsoft.com/office/powerpoint/2010/main" val="1540918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P spid="28"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56656" y="1643260"/>
            <a:ext cx="2031325" cy="461665"/>
          </a:xfrm>
          <a:prstGeom prst="rect">
            <a:avLst/>
          </a:prstGeom>
        </p:spPr>
        <p:txBody>
          <a:bodyPr wrap="none">
            <a:spAutoFit/>
          </a:bodyPr>
          <a:lstStyle/>
          <a:p>
            <a:r>
              <a:rPr lang="zh-CN" altLang="zh-HK" sz="2400" dirty="0" smtClean="0">
                <a:effectLst/>
                <a:latin typeface="Consolas" panose="020B0609020204030204" pitchFamily="49" charset="0"/>
                <a:ea typeface="新細明體" panose="02020500000000000000" pitchFamily="18" charset="-120"/>
                <a:cs typeface="Consolas" panose="020B0609020204030204" pitchFamily="49" charset="0"/>
              </a:rPr>
              <a:t>狗喜歡大象。</a:t>
            </a:r>
            <a:endParaRPr lang="zh-HK" altLang="en-US" sz="2400" dirty="0"/>
          </a:p>
        </p:txBody>
      </p:sp>
      <p:sp>
        <p:nvSpPr>
          <p:cNvPr id="4" name="矩形 4"/>
          <p:cNvSpPr/>
          <p:nvPr/>
        </p:nvSpPr>
        <p:spPr>
          <a:xfrm>
            <a:off x="3099412" y="230602"/>
            <a:ext cx="2867891" cy="3416320"/>
          </a:xfrm>
          <a:prstGeom prst="rect">
            <a:avLst/>
          </a:prstGeom>
        </p:spPr>
        <p:txBody>
          <a:bodyPr wrap="square">
            <a:spAutoFit/>
          </a:bodyPr>
          <a:lstStyle/>
          <a:p>
            <a:pPr algn="just">
              <a:spcAft>
                <a:spcPts val="0"/>
              </a:spcAft>
            </a:pPr>
            <a:r>
              <a:rPr lang="en-US" altLang="zh-HK" kern="100" dirty="0">
                <a:latin typeface="Consolas" panose="020B0609020204030204" pitchFamily="49" charset="0"/>
                <a:cs typeface="Times New Roman" panose="02020603050405020304" pitchFamily="18" charset="0"/>
              </a:rPr>
              <a:t>Dogs love elephants.</a:t>
            </a:r>
            <a:endParaRPr lang="zh-TW" altLang="zh-HK" kern="100" dirty="0">
              <a:latin typeface="Calibri" panose="020F0502020204030204" pitchFamily="34" charset="0"/>
              <a:cs typeface="Times New Roman" panose="02020603050405020304" pitchFamily="18" charset="0"/>
            </a:endParaRPr>
          </a:p>
          <a:p>
            <a:pPr algn="just">
              <a:spcAft>
                <a:spcPts val="0"/>
              </a:spcAft>
            </a:pPr>
            <a:r>
              <a:rPr lang="en-US" altLang="zh-HK" kern="100" dirty="0">
                <a:latin typeface="Consolas" panose="020B0609020204030204" pitchFamily="49" charset="0"/>
                <a:cs typeface="Times New Roman" panose="02020603050405020304" pitchFamily="18" charset="0"/>
              </a:rPr>
              <a:t>Dogs elephants love.</a:t>
            </a:r>
            <a:endParaRPr lang="zh-TW" altLang="zh-HK" kern="100" dirty="0">
              <a:latin typeface="Calibri" panose="020F0502020204030204" pitchFamily="34" charset="0"/>
              <a:cs typeface="Times New Roman" panose="02020603050405020304" pitchFamily="18" charset="0"/>
            </a:endParaRPr>
          </a:p>
          <a:p>
            <a:pPr algn="just">
              <a:spcAft>
                <a:spcPts val="0"/>
              </a:spcAft>
            </a:pPr>
            <a:r>
              <a:rPr lang="en-US" altLang="zh-HK" kern="100" dirty="0">
                <a:latin typeface="Consolas" panose="020B0609020204030204" pitchFamily="49" charset="0"/>
                <a:cs typeface="Times New Roman" panose="02020603050405020304" pitchFamily="18" charset="0"/>
              </a:rPr>
              <a:t>Love dogs elephants.</a:t>
            </a:r>
            <a:endParaRPr lang="zh-TW" altLang="zh-HK" kern="100" dirty="0">
              <a:latin typeface="Calibri" panose="020F0502020204030204" pitchFamily="34" charset="0"/>
              <a:cs typeface="Times New Roman" panose="02020603050405020304" pitchFamily="18" charset="0"/>
            </a:endParaRPr>
          </a:p>
          <a:p>
            <a:pPr algn="just">
              <a:spcAft>
                <a:spcPts val="0"/>
              </a:spcAft>
            </a:pPr>
            <a:r>
              <a:rPr lang="en-US" altLang="zh-HK" kern="100" dirty="0">
                <a:latin typeface="Consolas" panose="020B0609020204030204" pitchFamily="49" charset="0"/>
                <a:cs typeface="Times New Roman" panose="02020603050405020304" pitchFamily="18" charset="0"/>
              </a:rPr>
              <a:t>Love elephants dogs.</a:t>
            </a:r>
            <a:endParaRPr lang="zh-TW" altLang="zh-HK" kern="100" dirty="0">
              <a:latin typeface="Calibri" panose="020F0502020204030204" pitchFamily="34" charset="0"/>
              <a:cs typeface="Times New Roman" panose="02020603050405020304" pitchFamily="18" charset="0"/>
            </a:endParaRPr>
          </a:p>
          <a:p>
            <a:pPr algn="just">
              <a:spcAft>
                <a:spcPts val="0"/>
              </a:spcAft>
            </a:pPr>
            <a:r>
              <a:rPr lang="en-US" altLang="zh-HK" kern="100" dirty="0">
                <a:latin typeface="Consolas" panose="020B0609020204030204" pitchFamily="49" charset="0"/>
                <a:cs typeface="Times New Roman" panose="02020603050405020304" pitchFamily="18" charset="0"/>
              </a:rPr>
              <a:t>Elephants love dogs.</a:t>
            </a:r>
            <a:endParaRPr lang="zh-TW" altLang="zh-HK" kern="100" dirty="0">
              <a:latin typeface="Calibri" panose="020F0502020204030204" pitchFamily="34" charset="0"/>
              <a:cs typeface="Times New Roman" panose="02020603050405020304" pitchFamily="18" charset="0"/>
            </a:endParaRPr>
          </a:p>
          <a:p>
            <a:pPr algn="just">
              <a:spcAft>
                <a:spcPts val="0"/>
              </a:spcAft>
            </a:pPr>
            <a:r>
              <a:rPr lang="en-US" altLang="zh-HK" kern="100" dirty="0">
                <a:latin typeface="Consolas" panose="020B0609020204030204" pitchFamily="49" charset="0"/>
                <a:cs typeface="Times New Roman" panose="02020603050405020304" pitchFamily="18" charset="0"/>
              </a:rPr>
              <a:t>Elephants dogs love.</a:t>
            </a:r>
            <a:endParaRPr lang="zh-TW" altLang="zh-HK" kern="100" dirty="0">
              <a:latin typeface="Calibri" panose="020F0502020204030204" pitchFamily="34" charset="0"/>
              <a:cs typeface="Times New Roman" panose="02020603050405020304" pitchFamily="18" charset="0"/>
            </a:endParaRPr>
          </a:p>
          <a:p>
            <a:pPr algn="just">
              <a:spcAft>
                <a:spcPts val="0"/>
              </a:spcAft>
            </a:pPr>
            <a:r>
              <a:rPr lang="en-US" altLang="zh-HK" kern="100" dirty="0">
                <a:latin typeface="Consolas" panose="020B0609020204030204" pitchFamily="49" charset="0"/>
                <a:cs typeface="Times New Roman" panose="02020603050405020304" pitchFamily="18" charset="0"/>
              </a:rPr>
              <a:t>Dogs loves elephants.</a:t>
            </a:r>
            <a:endParaRPr lang="zh-TW" altLang="zh-HK" kern="100" dirty="0">
              <a:latin typeface="Calibri" panose="020F0502020204030204" pitchFamily="34" charset="0"/>
              <a:cs typeface="Times New Roman" panose="02020603050405020304" pitchFamily="18" charset="0"/>
            </a:endParaRPr>
          </a:p>
          <a:p>
            <a:pPr algn="just">
              <a:spcAft>
                <a:spcPts val="0"/>
              </a:spcAft>
            </a:pPr>
            <a:r>
              <a:rPr lang="en-US" altLang="zh-HK" kern="100" dirty="0">
                <a:latin typeface="Consolas" panose="020B0609020204030204" pitchFamily="49" charset="0"/>
                <a:cs typeface="Times New Roman" panose="02020603050405020304" pitchFamily="18" charset="0"/>
              </a:rPr>
              <a:t>Dogs elephants loves.</a:t>
            </a:r>
            <a:endParaRPr lang="zh-TW" altLang="zh-HK" kern="100" dirty="0">
              <a:latin typeface="Calibri" panose="020F0502020204030204" pitchFamily="34" charset="0"/>
              <a:cs typeface="Times New Roman" panose="02020603050405020304" pitchFamily="18" charset="0"/>
            </a:endParaRPr>
          </a:p>
          <a:p>
            <a:pPr algn="just">
              <a:spcAft>
                <a:spcPts val="0"/>
              </a:spcAft>
            </a:pPr>
            <a:r>
              <a:rPr lang="en-US" altLang="zh-HK" kern="100" dirty="0">
                <a:latin typeface="Consolas" panose="020B0609020204030204" pitchFamily="49" charset="0"/>
                <a:cs typeface="Times New Roman" panose="02020603050405020304" pitchFamily="18" charset="0"/>
              </a:rPr>
              <a:t>Loves dogs elephants.</a:t>
            </a:r>
            <a:endParaRPr lang="zh-TW" altLang="zh-HK" kern="100" dirty="0">
              <a:latin typeface="Calibri" panose="020F0502020204030204" pitchFamily="34" charset="0"/>
              <a:cs typeface="Times New Roman" panose="02020603050405020304" pitchFamily="18" charset="0"/>
            </a:endParaRPr>
          </a:p>
          <a:p>
            <a:pPr algn="just">
              <a:spcAft>
                <a:spcPts val="0"/>
              </a:spcAft>
            </a:pPr>
            <a:r>
              <a:rPr lang="en-US" altLang="zh-HK" kern="100" dirty="0">
                <a:latin typeface="Consolas" panose="020B0609020204030204" pitchFamily="49" charset="0"/>
                <a:cs typeface="Times New Roman" panose="02020603050405020304" pitchFamily="18" charset="0"/>
              </a:rPr>
              <a:t>Loves elephants dogs.</a:t>
            </a:r>
            <a:endParaRPr lang="zh-TW" altLang="zh-HK" kern="100" dirty="0">
              <a:latin typeface="Calibri" panose="020F0502020204030204" pitchFamily="34" charset="0"/>
              <a:cs typeface="Times New Roman" panose="02020603050405020304" pitchFamily="18" charset="0"/>
            </a:endParaRPr>
          </a:p>
          <a:p>
            <a:pPr algn="just">
              <a:spcAft>
                <a:spcPts val="0"/>
              </a:spcAft>
            </a:pPr>
            <a:r>
              <a:rPr lang="en-US" altLang="zh-HK" kern="100" dirty="0">
                <a:latin typeface="Consolas" panose="020B0609020204030204" pitchFamily="49" charset="0"/>
                <a:cs typeface="Times New Roman" panose="02020603050405020304" pitchFamily="18" charset="0"/>
              </a:rPr>
              <a:t>Elephants loves dogs.</a:t>
            </a:r>
            <a:endParaRPr lang="zh-TW" altLang="zh-HK" kern="100" dirty="0">
              <a:latin typeface="Calibri" panose="020F0502020204030204" pitchFamily="34" charset="0"/>
              <a:cs typeface="Times New Roman" panose="02020603050405020304" pitchFamily="18" charset="0"/>
            </a:endParaRPr>
          </a:p>
          <a:p>
            <a:pPr algn="just">
              <a:spcAft>
                <a:spcPts val="0"/>
              </a:spcAft>
            </a:pPr>
            <a:r>
              <a:rPr lang="en-US" altLang="zh-HK" kern="100" dirty="0">
                <a:latin typeface="Consolas" panose="020B0609020204030204" pitchFamily="49" charset="0"/>
                <a:cs typeface="Times New Roman" panose="02020603050405020304" pitchFamily="18" charset="0"/>
              </a:rPr>
              <a:t>Elephants dogs loves.</a:t>
            </a:r>
            <a:endParaRPr lang="zh-TW" altLang="zh-HK" kern="100" dirty="0">
              <a:latin typeface="Calibri" panose="020F0502020204030204" pitchFamily="34" charset="0"/>
              <a:cs typeface="Times New Roman" panose="02020603050405020304" pitchFamily="18" charset="0"/>
            </a:endParaRPr>
          </a:p>
        </p:txBody>
      </p:sp>
      <p:sp>
        <p:nvSpPr>
          <p:cNvPr id="5" name="向下箭號 5"/>
          <p:cNvSpPr/>
          <p:nvPr/>
        </p:nvSpPr>
        <p:spPr>
          <a:xfrm rot="16200000">
            <a:off x="2092731" y="1597868"/>
            <a:ext cx="742950" cy="552450"/>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HK" altLang="en-US"/>
          </a:p>
        </p:txBody>
      </p:sp>
      <p:pic>
        <p:nvPicPr>
          <p:cNvPr id="6" name="圖片 7"/>
          <p:cNvPicPr>
            <a:picLocks noChangeAspect="1"/>
          </p:cNvPicPr>
          <p:nvPr/>
        </p:nvPicPr>
        <p:blipFill rotWithShape="1">
          <a:blip r:embed="rId2"/>
          <a:srcRect t="-6419" r="64968" b="1"/>
          <a:stretch/>
        </p:blipFill>
        <p:spPr>
          <a:xfrm>
            <a:off x="2272397" y="4586086"/>
            <a:ext cx="2077627" cy="1689149"/>
          </a:xfrm>
          <a:prstGeom prst="rect">
            <a:avLst/>
          </a:prstGeom>
        </p:spPr>
      </p:pic>
      <p:pic>
        <p:nvPicPr>
          <p:cNvPr id="7" name="圖片 9"/>
          <p:cNvPicPr>
            <a:picLocks noChangeAspect="1"/>
          </p:cNvPicPr>
          <p:nvPr/>
        </p:nvPicPr>
        <p:blipFill rotWithShape="1">
          <a:blip r:embed="rId3"/>
          <a:srcRect l="-1600" t="-9036" r="72584" b="11858"/>
          <a:stretch/>
        </p:blipFill>
        <p:spPr>
          <a:xfrm>
            <a:off x="4771756" y="4575067"/>
            <a:ext cx="2199854" cy="1642425"/>
          </a:xfrm>
          <a:prstGeom prst="rect">
            <a:avLst/>
          </a:prstGeom>
        </p:spPr>
      </p:pic>
      <p:sp>
        <p:nvSpPr>
          <p:cNvPr id="8" name="向下箭號 10"/>
          <p:cNvSpPr/>
          <p:nvPr/>
        </p:nvSpPr>
        <p:spPr>
          <a:xfrm rot="16200000">
            <a:off x="6172873" y="1597868"/>
            <a:ext cx="742950" cy="552450"/>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HK" altLang="en-US"/>
          </a:p>
        </p:txBody>
      </p:sp>
      <p:sp>
        <p:nvSpPr>
          <p:cNvPr id="9" name="矩形 11"/>
          <p:cNvSpPr/>
          <p:nvPr/>
        </p:nvSpPr>
        <p:spPr>
          <a:xfrm>
            <a:off x="6971610" y="1720204"/>
            <a:ext cx="2172390" cy="307777"/>
          </a:xfrm>
          <a:prstGeom prst="rect">
            <a:avLst/>
          </a:prstGeom>
        </p:spPr>
        <p:txBody>
          <a:bodyPr wrap="none">
            <a:spAutoFit/>
          </a:bodyPr>
          <a:lstStyle/>
          <a:p>
            <a:pPr algn="just">
              <a:spcAft>
                <a:spcPts val="0"/>
              </a:spcAft>
            </a:pPr>
            <a:r>
              <a:rPr lang="en-US" altLang="zh-HK" sz="1400" kern="100" dirty="0" smtClean="0">
                <a:latin typeface="Consolas" panose="020B0609020204030204" pitchFamily="49" charset="0"/>
                <a:cs typeface="Times New Roman" panose="02020603050405020304" pitchFamily="18" charset="0"/>
              </a:rPr>
              <a:t>Dogs love elephants.</a:t>
            </a:r>
            <a:endParaRPr lang="zh-TW" altLang="zh-HK" sz="1400" kern="100" dirty="0">
              <a:latin typeface="Calibri" panose="020F0502020204030204" pitchFamily="34" charset="0"/>
              <a:cs typeface="Times New Roman" panose="02020603050405020304" pitchFamily="18" charset="0"/>
            </a:endParaRPr>
          </a:p>
        </p:txBody>
      </p:sp>
      <p:cxnSp>
        <p:nvCxnSpPr>
          <p:cNvPr id="10" name="肘形接點 15"/>
          <p:cNvCxnSpPr>
            <a:stCxn id="6" idx="0"/>
            <a:endCxn id="5" idx="1"/>
          </p:cNvCxnSpPr>
          <p:nvPr/>
        </p:nvCxnSpPr>
        <p:spPr>
          <a:xfrm rot="16200000" flipV="1">
            <a:off x="1717450" y="2992324"/>
            <a:ext cx="2340518" cy="847005"/>
          </a:xfrm>
          <a:prstGeom prst="bentConnector3">
            <a:avLst>
              <a:gd name="adj1" fmla="val 22771"/>
            </a:avLst>
          </a:prstGeom>
          <a:ln w="762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肘形接點 18"/>
          <p:cNvCxnSpPr>
            <a:stCxn id="6" idx="0"/>
            <a:endCxn id="8" idx="1"/>
          </p:cNvCxnSpPr>
          <p:nvPr/>
        </p:nvCxnSpPr>
        <p:spPr>
          <a:xfrm rot="5400000" flipH="1" flipV="1">
            <a:off x="3757520" y="1799259"/>
            <a:ext cx="2340518" cy="3233137"/>
          </a:xfrm>
          <a:prstGeom prst="bentConnector3">
            <a:avLst>
              <a:gd name="adj1" fmla="val 22771"/>
            </a:avLst>
          </a:prstGeom>
          <a:ln w="762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肘形接點 21"/>
          <p:cNvCxnSpPr>
            <a:stCxn id="7" idx="0"/>
          </p:cNvCxnSpPr>
          <p:nvPr/>
        </p:nvCxnSpPr>
        <p:spPr>
          <a:xfrm rot="5400000" flipH="1" flipV="1">
            <a:off x="5003666" y="3113582"/>
            <a:ext cx="2329502" cy="593469"/>
          </a:xfrm>
          <a:prstGeom prst="bentConnector3">
            <a:avLst>
              <a:gd name="adj1" fmla="val 22047"/>
            </a:avLst>
          </a:prstGeom>
          <a:ln w="762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3" name="文字方塊 33"/>
          <p:cNvSpPr txBox="1"/>
          <p:nvPr/>
        </p:nvSpPr>
        <p:spPr>
          <a:xfrm>
            <a:off x="2628826" y="6087084"/>
            <a:ext cx="1532407" cy="369332"/>
          </a:xfrm>
          <a:prstGeom prst="rect">
            <a:avLst/>
          </a:prstGeom>
        </p:spPr>
        <p:style>
          <a:lnRef idx="3">
            <a:schemeClr val="lt1"/>
          </a:lnRef>
          <a:fillRef idx="1">
            <a:schemeClr val="accent4"/>
          </a:fillRef>
          <a:effectRef idx="1">
            <a:schemeClr val="accent4"/>
          </a:effectRef>
          <a:fontRef idx="minor">
            <a:schemeClr val="lt1"/>
          </a:fontRef>
        </p:style>
        <p:txBody>
          <a:bodyPr wrap="none" rtlCol="0">
            <a:spAutoFit/>
          </a:bodyPr>
          <a:lstStyle/>
          <a:p>
            <a:r>
              <a:rPr lang="en-US" altLang="zh-HK" dirty="0" smtClean="0"/>
              <a:t>Bilingual Table</a:t>
            </a:r>
            <a:endParaRPr lang="zh-HK" altLang="en-US" dirty="0"/>
          </a:p>
        </p:txBody>
      </p:sp>
      <p:sp>
        <p:nvSpPr>
          <p:cNvPr id="14" name="文字方塊 34"/>
          <p:cNvSpPr txBox="1"/>
          <p:nvPr/>
        </p:nvSpPr>
        <p:spPr>
          <a:xfrm>
            <a:off x="4927779" y="6117564"/>
            <a:ext cx="1917128" cy="369332"/>
          </a:xfrm>
          <a:prstGeom prst="rect">
            <a:avLst/>
          </a:prstGeom>
        </p:spPr>
        <p:style>
          <a:lnRef idx="3">
            <a:schemeClr val="lt1"/>
          </a:lnRef>
          <a:fillRef idx="1">
            <a:schemeClr val="accent1"/>
          </a:fillRef>
          <a:effectRef idx="1">
            <a:schemeClr val="accent1"/>
          </a:effectRef>
          <a:fontRef idx="minor">
            <a:schemeClr val="lt1"/>
          </a:fontRef>
        </p:style>
        <p:txBody>
          <a:bodyPr wrap="none" rtlCol="0">
            <a:spAutoFit/>
          </a:bodyPr>
          <a:lstStyle/>
          <a:p>
            <a:r>
              <a:rPr lang="en-US" altLang="zh-HK" dirty="0" smtClean="0"/>
              <a:t>Monolingual Table</a:t>
            </a:r>
            <a:endParaRPr lang="zh-HK" altLang="en-US" dirty="0"/>
          </a:p>
        </p:txBody>
      </p:sp>
      <p:sp>
        <p:nvSpPr>
          <p:cNvPr id="15" name="文字方塊 35"/>
          <p:cNvSpPr txBox="1"/>
          <p:nvPr/>
        </p:nvSpPr>
        <p:spPr>
          <a:xfrm>
            <a:off x="225846" y="1133285"/>
            <a:ext cx="1314142" cy="369332"/>
          </a:xfrm>
          <a:prstGeom prst="rect">
            <a:avLst/>
          </a:prstGeom>
        </p:spPr>
        <p:style>
          <a:lnRef idx="3">
            <a:schemeClr val="lt1"/>
          </a:lnRef>
          <a:fillRef idx="1">
            <a:schemeClr val="accent6"/>
          </a:fillRef>
          <a:effectRef idx="1">
            <a:schemeClr val="accent6"/>
          </a:effectRef>
          <a:fontRef idx="minor">
            <a:schemeClr val="lt1"/>
          </a:fontRef>
        </p:style>
        <p:txBody>
          <a:bodyPr wrap="none" rtlCol="0">
            <a:spAutoFit/>
          </a:bodyPr>
          <a:lstStyle/>
          <a:p>
            <a:r>
              <a:rPr lang="en-US" altLang="zh-HK" dirty="0" smtClean="0"/>
              <a:t>User’s Input</a:t>
            </a:r>
            <a:endParaRPr lang="zh-HK" altLang="en-US" dirty="0"/>
          </a:p>
        </p:txBody>
      </p:sp>
      <p:sp>
        <p:nvSpPr>
          <p:cNvPr id="16" name="文字方塊 36"/>
          <p:cNvSpPr txBox="1"/>
          <p:nvPr/>
        </p:nvSpPr>
        <p:spPr>
          <a:xfrm>
            <a:off x="6971610" y="1133557"/>
            <a:ext cx="1218603" cy="369332"/>
          </a:xfrm>
          <a:prstGeom prst="rect">
            <a:avLst/>
          </a:prstGeom>
        </p:spPr>
        <p:style>
          <a:lnRef idx="3">
            <a:schemeClr val="lt1"/>
          </a:lnRef>
          <a:fillRef idx="1">
            <a:schemeClr val="accent2"/>
          </a:fillRef>
          <a:effectRef idx="1">
            <a:schemeClr val="accent2"/>
          </a:effectRef>
          <a:fontRef idx="minor">
            <a:schemeClr val="lt1"/>
          </a:fontRef>
        </p:style>
        <p:txBody>
          <a:bodyPr wrap="none" rtlCol="0">
            <a:spAutoFit/>
          </a:bodyPr>
          <a:lstStyle/>
          <a:p>
            <a:r>
              <a:rPr lang="en-US" altLang="zh-HK" dirty="0" smtClean="0"/>
              <a:t>MT Output</a:t>
            </a:r>
            <a:endParaRPr lang="zh-HK" altLang="en-US" dirty="0"/>
          </a:p>
        </p:txBody>
      </p:sp>
      <p:pic>
        <p:nvPicPr>
          <p:cNvPr id="17" name="圖片 4"/>
          <p:cNvPicPr>
            <a:picLocks noChangeAspect="1"/>
          </p:cNvPicPr>
          <p:nvPr/>
        </p:nvPicPr>
        <p:blipFill rotWithShape="1">
          <a:blip r:embed="rId4"/>
          <a:srcRect l="-473" t="-818" r="63245" b="5295"/>
          <a:stretch/>
        </p:blipFill>
        <p:spPr>
          <a:xfrm>
            <a:off x="427851" y="3646922"/>
            <a:ext cx="1373175" cy="2511930"/>
          </a:xfrm>
          <a:prstGeom prst="rect">
            <a:avLst/>
          </a:prstGeom>
        </p:spPr>
      </p:pic>
      <p:sp>
        <p:nvSpPr>
          <p:cNvPr id="18" name="向右箭號 17"/>
          <p:cNvSpPr/>
          <p:nvPr/>
        </p:nvSpPr>
        <p:spPr>
          <a:xfrm rot="1454524">
            <a:off x="1859508" y="5018291"/>
            <a:ext cx="341123" cy="358128"/>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HK" altLang="en-US"/>
          </a:p>
        </p:txBody>
      </p:sp>
    </p:spTree>
    <p:extLst>
      <p:ext uri="{BB962C8B-B14F-4D97-AF65-F5344CB8AC3E}">
        <p14:creationId xmlns:p14="http://schemas.microsoft.com/office/powerpoint/2010/main" val="582350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4"/>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2"/>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P spid="8" grpId="0" animBg="1"/>
      <p:bldP spid="9" grpId="0"/>
      <p:bldP spid="13" grpId="0" animBg="1"/>
      <p:bldP spid="14" grpId="0" animBg="1"/>
      <p:bldP spid="16" grpId="0" animBg="1"/>
      <p:bldP spid="18"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i="1" dirty="0" smtClean="0">
                <a:latin typeface="+mn-lt"/>
              </a:rPr>
              <a:t>P</a:t>
            </a:r>
            <a:r>
              <a:rPr lang="en-US" altLang="zh-TW" dirty="0" smtClean="0">
                <a:latin typeface="+mn-lt"/>
              </a:rPr>
              <a:t>(</a:t>
            </a:r>
            <a:r>
              <a:rPr lang="en-US" altLang="zh-TW" i="1" dirty="0" smtClean="0">
                <a:latin typeface="+mn-lt"/>
              </a:rPr>
              <a:t>T</a:t>
            </a:r>
            <a:r>
              <a:rPr lang="en-US" altLang="zh-TW" dirty="0" smtClean="0">
                <a:latin typeface="+mn-lt"/>
              </a:rPr>
              <a:t>)</a:t>
            </a:r>
            <a:endParaRPr lang="zh-TW" altLang="en-US" dirty="0">
              <a:latin typeface="+mn-lt"/>
            </a:endParaRPr>
          </a:p>
        </p:txBody>
      </p:sp>
      <mc:AlternateContent xmlns:mc="http://schemas.openxmlformats.org/markup-compatibility/2006">
        <mc:Choice xmlns:a14="http://schemas.microsoft.com/office/drawing/2010/main" Requires="a14">
          <p:sp>
            <p:nvSpPr>
              <p:cNvPr id="3" name="內容版面配置區 2"/>
              <p:cNvSpPr>
                <a:spLocks noGrp="1"/>
              </p:cNvSpPr>
              <p:nvPr>
                <p:ph idx="1"/>
              </p:nvPr>
            </p:nvSpPr>
            <p:spPr/>
            <p:txBody>
              <a:bodyPr>
                <a:normAutofit/>
              </a:bodyPr>
              <a:lstStyle/>
              <a:p>
                <a:pPr lvl="0">
                  <a:buClr>
                    <a:srgbClr val="4A66AC"/>
                  </a:buClr>
                </a:pPr>
                <a:r>
                  <a:rPr lang="en-US" altLang="zh-TW" sz="2800" dirty="0" smtClean="0">
                    <a:solidFill>
                      <a:prstClr val="black">
                        <a:lumMod val="75000"/>
                        <a:lumOff val="25000"/>
                      </a:prstClr>
                    </a:solidFill>
                    <a:latin typeface="+mn-lt"/>
                    <a:cs typeface="Arial" panose="020B0604020202020204" pitchFamily="34" charset="0"/>
                  </a:rPr>
                  <a:t>= </a:t>
                </a:r>
                <a:r>
                  <a:rPr lang="en-US" altLang="zh-TW" sz="2800" i="1" dirty="0" smtClean="0">
                    <a:solidFill>
                      <a:prstClr val="black">
                        <a:lumMod val="75000"/>
                        <a:lumOff val="25000"/>
                      </a:prstClr>
                    </a:solidFill>
                    <a:latin typeface="+mn-lt"/>
                    <a:cs typeface="Arial" panose="020B0604020202020204" pitchFamily="34" charset="0"/>
                  </a:rPr>
                  <a:t>P</a:t>
                </a:r>
                <a:r>
                  <a:rPr lang="en-US" altLang="zh-TW" sz="2800" dirty="0" smtClean="0">
                    <a:solidFill>
                      <a:prstClr val="black">
                        <a:lumMod val="75000"/>
                        <a:lumOff val="25000"/>
                      </a:prstClr>
                    </a:solidFill>
                    <a:latin typeface="+mn-lt"/>
                    <a:cs typeface="Arial" panose="020B0604020202020204" pitchFamily="34" charset="0"/>
                  </a:rPr>
                  <a:t>(</a:t>
                </a:r>
                <a14:m>
                  <m:oMath xmlns:m="http://schemas.openxmlformats.org/officeDocument/2006/math">
                    <m:sSub>
                      <m:sSubPr>
                        <m:ctrlPr>
                          <a:rPr lang="zh-TW" altLang="zh-TW" sz="2800" i="1">
                            <a:solidFill>
                              <a:prstClr val="black">
                                <a:lumMod val="75000"/>
                                <a:lumOff val="25000"/>
                              </a:prstClr>
                            </a:solidFill>
                            <a:latin typeface="+mn-lt"/>
                          </a:rPr>
                        </m:ctrlPr>
                      </m:sSubPr>
                      <m:e>
                        <m:r>
                          <m:rPr>
                            <m:nor/>
                          </m:rPr>
                          <a:rPr lang="en-US" altLang="zh-TW" sz="2800" i="1">
                            <a:solidFill>
                              <a:prstClr val="black">
                                <a:lumMod val="75000"/>
                                <a:lumOff val="25000"/>
                              </a:prstClr>
                            </a:solidFill>
                            <a:latin typeface="+mn-lt"/>
                            <a:cs typeface="Arial" panose="020B0604020202020204" pitchFamily="34" charset="0"/>
                          </a:rPr>
                          <m:t>t</m:t>
                        </m:r>
                      </m:e>
                      <m:sub>
                        <m:r>
                          <m:rPr>
                            <m:nor/>
                          </m:rPr>
                          <a:rPr lang="en-US" altLang="zh-TW" sz="2800">
                            <a:solidFill>
                              <a:prstClr val="black">
                                <a:lumMod val="75000"/>
                                <a:lumOff val="25000"/>
                              </a:prstClr>
                            </a:solidFill>
                            <a:latin typeface="+mn-lt"/>
                            <a:cs typeface="Arial" panose="020B0604020202020204" pitchFamily="34" charset="0"/>
                          </a:rPr>
                          <m:t>1</m:t>
                        </m:r>
                      </m:sub>
                    </m:sSub>
                    <m:sSub>
                      <m:sSubPr>
                        <m:ctrlPr>
                          <a:rPr lang="zh-TW" altLang="zh-TW" sz="2800" i="1">
                            <a:solidFill>
                              <a:prstClr val="black">
                                <a:lumMod val="75000"/>
                                <a:lumOff val="25000"/>
                              </a:prstClr>
                            </a:solidFill>
                            <a:latin typeface="+mn-lt"/>
                          </a:rPr>
                        </m:ctrlPr>
                      </m:sSubPr>
                      <m:e>
                        <m:r>
                          <m:rPr>
                            <m:nor/>
                          </m:rPr>
                          <a:rPr lang="en-US" altLang="zh-TW" sz="2800" i="1">
                            <a:solidFill>
                              <a:prstClr val="black">
                                <a:lumMod val="75000"/>
                                <a:lumOff val="25000"/>
                              </a:prstClr>
                            </a:solidFill>
                            <a:latin typeface="+mn-lt"/>
                            <a:cs typeface="Arial" panose="020B0604020202020204" pitchFamily="34" charset="0"/>
                          </a:rPr>
                          <m:t>t</m:t>
                        </m:r>
                      </m:e>
                      <m:sub>
                        <m:r>
                          <m:rPr>
                            <m:nor/>
                          </m:rPr>
                          <a:rPr lang="en-US" altLang="zh-TW" sz="2800">
                            <a:solidFill>
                              <a:prstClr val="black">
                                <a:lumMod val="75000"/>
                                <a:lumOff val="25000"/>
                              </a:prstClr>
                            </a:solidFill>
                            <a:latin typeface="+mn-lt"/>
                            <a:cs typeface="Arial" panose="020B0604020202020204" pitchFamily="34" charset="0"/>
                          </a:rPr>
                          <m:t>2</m:t>
                        </m:r>
                      </m:sub>
                    </m:sSub>
                    <m:r>
                      <m:rPr>
                        <m:nor/>
                      </m:rPr>
                      <a:rPr lang="en-US" altLang="zh-TW" sz="2800">
                        <a:solidFill>
                          <a:prstClr val="black">
                            <a:lumMod val="75000"/>
                            <a:lumOff val="25000"/>
                          </a:prstClr>
                        </a:solidFill>
                        <a:latin typeface="+mn-lt"/>
                        <a:cs typeface="Arial" panose="020B0604020202020204" pitchFamily="34" charset="0"/>
                      </a:rPr>
                      <m:t>…</m:t>
                    </m:r>
                    <m:sSub>
                      <m:sSubPr>
                        <m:ctrlPr>
                          <a:rPr lang="zh-TW" altLang="zh-TW" sz="2800" i="1">
                            <a:solidFill>
                              <a:prstClr val="black">
                                <a:lumMod val="75000"/>
                                <a:lumOff val="25000"/>
                              </a:prstClr>
                            </a:solidFill>
                            <a:latin typeface="+mn-lt"/>
                          </a:rPr>
                        </m:ctrlPr>
                      </m:sSubPr>
                      <m:e>
                        <m:r>
                          <m:rPr>
                            <m:nor/>
                          </m:rPr>
                          <a:rPr lang="en-US" altLang="zh-TW" sz="2800" i="1">
                            <a:solidFill>
                              <a:prstClr val="black">
                                <a:lumMod val="75000"/>
                                <a:lumOff val="25000"/>
                              </a:prstClr>
                            </a:solidFill>
                            <a:latin typeface="+mn-lt"/>
                            <a:cs typeface="Arial" panose="020B0604020202020204" pitchFamily="34" charset="0"/>
                          </a:rPr>
                          <m:t>t</m:t>
                        </m:r>
                      </m:e>
                      <m:sub>
                        <m:r>
                          <m:rPr>
                            <m:nor/>
                          </m:rPr>
                          <a:rPr lang="en-US" altLang="zh-TW" sz="2800" b="0" i="1" smtClean="0">
                            <a:solidFill>
                              <a:prstClr val="black">
                                <a:lumMod val="75000"/>
                                <a:lumOff val="25000"/>
                              </a:prstClr>
                            </a:solidFill>
                            <a:latin typeface="+mn-lt"/>
                            <a:cs typeface="Arial" panose="020B0604020202020204" pitchFamily="34" charset="0"/>
                          </a:rPr>
                          <m:t>n</m:t>
                        </m:r>
                      </m:sub>
                    </m:sSub>
                  </m:oMath>
                </a14:m>
                <a:r>
                  <a:rPr lang="en-US" altLang="zh-TW" sz="2800" dirty="0" smtClean="0">
                    <a:solidFill>
                      <a:prstClr val="black">
                        <a:lumMod val="75000"/>
                        <a:lumOff val="25000"/>
                      </a:prstClr>
                    </a:solidFill>
                    <a:latin typeface="+mn-lt"/>
                    <a:cs typeface="Arial" panose="020B0604020202020204" pitchFamily="34" charset="0"/>
                  </a:rPr>
                  <a:t>)</a:t>
                </a:r>
                <a:endParaRPr lang="en-US" altLang="zh-TW" sz="2800" dirty="0">
                  <a:solidFill>
                    <a:prstClr val="black">
                      <a:lumMod val="75000"/>
                      <a:lumOff val="25000"/>
                    </a:prstClr>
                  </a:solidFill>
                  <a:latin typeface="+mn-lt"/>
                  <a:cs typeface="Arial" panose="020B0604020202020204" pitchFamily="34" charset="0"/>
                </a:endParaRPr>
              </a:p>
              <a:p>
                <a:pPr lvl="0">
                  <a:buClr>
                    <a:srgbClr val="4A66AC"/>
                  </a:buClr>
                </a:pPr>
                <a:r>
                  <a:rPr lang="en-US" altLang="zh-TW" sz="2800" dirty="0">
                    <a:solidFill>
                      <a:prstClr val="black">
                        <a:lumMod val="75000"/>
                        <a:lumOff val="25000"/>
                      </a:prstClr>
                    </a:solidFill>
                    <a:latin typeface="+mn-lt"/>
                    <a:cs typeface="Arial" panose="020B0604020202020204" pitchFamily="34" charset="0"/>
                  </a:rPr>
                  <a:t>=</a:t>
                </a:r>
                <a:r>
                  <a:rPr lang="en-US" altLang="zh-TW" sz="2800" dirty="0" smtClean="0">
                    <a:solidFill>
                      <a:prstClr val="black">
                        <a:lumMod val="75000"/>
                        <a:lumOff val="25000"/>
                      </a:prstClr>
                    </a:solidFill>
                    <a:latin typeface="+mn-lt"/>
                    <a:cs typeface="Arial" panose="020B0604020202020204" pitchFamily="34" charset="0"/>
                  </a:rPr>
                  <a:t> </a:t>
                </a:r>
                <a14:m>
                  <m:oMath xmlns:m="http://schemas.openxmlformats.org/officeDocument/2006/math">
                    <m:r>
                      <m:rPr>
                        <m:nor/>
                      </m:rPr>
                      <a:rPr lang="en-US" altLang="zh-TW" sz="2800" i="1">
                        <a:solidFill>
                          <a:prstClr val="black">
                            <a:lumMod val="75000"/>
                            <a:lumOff val="25000"/>
                          </a:prstClr>
                        </a:solidFill>
                        <a:latin typeface="+mn-lt"/>
                        <a:cs typeface="Arial" panose="020B0604020202020204" pitchFamily="34" charset="0"/>
                      </a:rPr>
                      <m:t>P</m:t>
                    </m:r>
                    <m:d>
                      <m:dPr>
                        <m:ctrlPr>
                          <a:rPr lang="zh-TW" altLang="zh-TW" sz="2800" i="1">
                            <a:solidFill>
                              <a:prstClr val="black">
                                <a:lumMod val="75000"/>
                                <a:lumOff val="25000"/>
                              </a:prstClr>
                            </a:solidFill>
                            <a:latin typeface="+mn-lt"/>
                          </a:rPr>
                        </m:ctrlPr>
                      </m:dPr>
                      <m:e>
                        <m:sSub>
                          <m:sSubPr>
                            <m:ctrlPr>
                              <a:rPr lang="zh-TW" altLang="zh-TW" sz="2800" i="1">
                                <a:solidFill>
                                  <a:prstClr val="black">
                                    <a:lumMod val="75000"/>
                                    <a:lumOff val="25000"/>
                                  </a:prstClr>
                                </a:solidFill>
                                <a:latin typeface="+mn-lt"/>
                              </a:rPr>
                            </m:ctrlPr>
                          </m:sSubPr>
                          <m:e>
                            <m:r>
                              <m:rPr>
                                <m:nor/>
                              </m:rPr>
                              <a:rPr lang="en-US" altLang="zh-TW" sz="2800" i="1">
                                <a:solidFill>
                                  <a:prstClr val="black">
                                    <a:lumMod val="75000"/>
                                    <a:lumOff val="25000"/>
                                  </a:prstClr>
                                </a:solidFill>
                                <a:latin typeface="+mn-lt"/>
                                <a:cs typeface="Arial" panose="020B0604020202020204" pitchFamily="34" charset="0"/>
                              </a:rPr>
                              <m:t>t</m:t>
                            </m:r>
                          </m:e>
                          <m:sub>
                            <m:r>
                              <m:rPr>
                                <m:nor/>
                              </m:rPr>
                              <a:rPr lang="en-US" altLang="zh-TW" sz="2800">
                                <a:solidFill>
                                  <a:prstClr val="black">
                                    <a:lumMod val="75000"/>
                                    <a:lumOff val="25000"/>
                                  </a:prstClr>
                                </a:solidFill>
                                <a:latin typeface="+mn-lt"/>
                                <a:cs typeface="Arial" panose="020B0604020202020204" pitchFamily="34" charset="0"/>
                              </a:rPr>
                              <m:t>1</m:t>
                            </m:r>
                          </m:sub>
                        </m:sSub>
                      </m:e>
                    </m:d>
                    <m:nary>
                      <m:naryPr>
                        <m:chr m:val="∏"/>
                        <m:ctrlPr>
                          <a:rPr lang="zh-TW" altLang="zh-TW" sz="2800" i="1">
                            <a:solidFill>
                              <a:prstClr val="black">
                                <a:lumMod val="75000"/>
                                <a:lumOff val="25000"/>
                              </a:prstClr>
                            </a:solidFill>
                            <a:latin typeface="+mn-lt"/>
                          </a:rPr>
                        </m:ctrlPr>
                      </m:naryPr>
                      <m:sub>
                        <m:r>
                          <m:rPr>
                            <m:nor/>
                          </m:rPr>
                          <a:rPr lang="en-US" altLang="zh-TW" sz="2800" i="1">
                            <a:solidFill>
                              <a:prstClr val="black">
                                <a:lumMod val="75000"/>
                                <a:lumOff val="25000"/>
                              </a:prstClr>
                            </a:solidFill>
                            <a:latin typeface="+mn-lt"/>
                            <a:cs typeface="Arial" panose="020B0604020202020204" pitchFamily="34" charset="0"/>
                          </a:rPr>
                          <m:t>i</m:t>
                        </m:r>
                        <m:r>
                          <m:rPr>
                            <m:nor/>
                          </m:rPr>
                          <a:rPr lang="en-US" altLang="zh-TW" sz="2800">
                            <a:solidFill>
                              <a:prstClr val="black">
                                <a:lumMod val="75000"/>
                                <a:lumOff val="25000"/>
                              </a:prstClr>
                            </a:solidFill>
                            <a:latin typeface="+mn-lt"/>
                            <a:cs typeface="Arial" panose="020B0604020202020204" pitchFamily="34" charset="0"/>
                          </a:rPr>
                          <m:t>=2</m:t>
                        </m:r>
                      </m:sub>
                      <m:sup>
                        <m:r>
                          <m:rPr>
                            <m:nor/>
                          </m:rPr>
                          <a:rPr lang="en-US" altLang="zh-TW" sz="2800" i="1">
                            <a:solidFill>
                              <a:prstClr val="black">
                                <a:lumMod val="75000"/>
                                <a:lumOff val="25000"/>
                              </a:prstClr>
                            </a:solidFill>
                            <a:latin typeface="+mn-lt"/>
                            <a:cs typeface="Arial" panose="020B0604020202020204" pitchFamily="34" charset="0"/>
                          </a:rPr>
                          <m:t>n</m:t>
                        </m:r>
                      </m:sup>
                      <m:e>
                        <m:r>
                          <m:rPr>
                            <m:nor/>
                          </m:rPr>
                          <a:rPr lang="en-US" altLang="zh-TW" sz="2800" i="1">
                            <a:solidFill>
                              <a:prstClr val="black">
                                <a:lumMod val="75000"/>
                                <a:lumOff val="25000"/>
                              </a:prstClr>
                            </a:solidFill>
                            <a:latin typeface="+mn-lt"/>
                            <a:cs typeface="Arial" panose="020B0604020202020204" pitchFamily="34" charset="0"/>
                          </a:rPr>
                          <m:t>P</m:t>
                        </m:r>
                        <m:d>
                          <m:dPr>
                            <m:ctrlPr>
                              <a:rPr lang="zh-TW" altLang="zh-TW" sz="2800" i="1">
                                <a:solidFill>
                                  <a:prstClr val="black">
                                    <a:lumMod val="75000"/>
                                    <a:lumOff val="25000"/>
                                  </a:prstClr>
                                </a:solidFill>
                                <a:latin typeface="+mn-lt"/>
                              </a:rPr>
                            </m:ctrlPr>
                          </m:dPr>
                          <m:e>
                            <m:sSub>
                              <m:sSubPr>
                                <m:ctrlPr>
                                  <a:rPr lang="zh-TW" altLang="zh-TW" sz="2800" i="1">
                                    <a:solidFill>
                                      <a:prstClr val="black">
                                        <a:lumMod val="75000"/>
                                        <a:lumOff val="25000"/>
                                      </a:prstClr>
                                    </a:solidFill>
                                    <a:latin typeface="+mn-lt"/>
                                  </a:rPr>
                                </m:ctrlPr>
                              </m:sSubPr>
                              <m:e>
                                <m:r>
                                  <m:rPr>
                                    <m:nor/>
                                  </m:rPr>
                                  <a:rPr lang="en-US" altLang="zh-TW" sz="2800" i="1">
                                    <a:solidFill>
                                      <a:prstClr val="black">
                                        <a:lumMod val="75000"/>
                                        <a:lumOff val="25000"/>
                                      </a:prstClr>
                                    </a:solidFill>
                                    <a:latin typeface="+mn-lt"/>
                                    <a:cs typeface="Arial" panose="020B0604020202020204" pitchFamily="34" charset="0"/>
                                  </a:rPr>
                                  <m:t>t</m:t>
                                </m:r>
                              </m:e>
                              <m:sub>
                                <m:r>
                                  <m:rPr>
                                    <m:nor/>
                                  </m:rPr>
                                  <a:rPr lang="en-US" altLang="zh-TW" sz="2800" i="1">
                                    <a:solidFill>
                                      <a:prstClr val="black">
                                        <a:lumMod val="75000"/>
                                        <a:lumOff val="25000"/>
                                      </a:prstClr>
                                    </a:solidFill>
                                    <a:latin typeface="+mn-lt"/>
                                    <a:cs typeface="Arial" panose="020B0604020202020204" pitchFamily="34" charset="0"/>
                                  </a:rPr>
                                  <m:t>i</m:t>
                                </m:r>
                              </m:sub>
                            </m:sSub>
                            <m:r>
                              <m:rPr>
                                <m:nor/>
                              </m:rPr>
                              <a:rPr lang="en-US" altLang="zh-TW" sz="2800">
                                <a:solidFill>
                                  <a:prstClr val="black">
                                    <a:lumMod val="75000"/>
                                    <a:lumOff val="25000"/>
                                  </a:prstClr>
                                </a:solidFill>
                                <a:latin typeface="+mn-lt"/>
                                <a:cs typeface="Arial" panose="020B0604020202020204" pitchFamily="34" charset="0"/>
                              </a:rPr>
                              <m:t>|</m:t>
                            </m:r>
                            <m:sSub>
                              <m:sSubPr>
                                <m:ctrlPr>
                                  <a:rPr lang="zh-TW" altLang="zh-TW" sz="2800" i="1">
                                    <a:solidFill>
                                      <a:prstClr val="black">
                                        <a:lumMod val="75000"/>
                                        <a:lumOff val="25000"/>
                                      </a:prstClr>
                                    </a:solidFill>
                                    <a:latin typeface="+mn-lt"/>
                                  </a:rPr>
                                </m:ctrlPr>
                              </m:sSubPr>
                              <m:e>
                                <m:r>
                                  <m:rPr>
                                    <m:nor/>
                                  </m:rPr>
                                  <a:rPr lang="en-US" altLang="zh-TW" sz="2800" i="1">
                                    <a:solidFill>
                                      <a:prstClr val="black">
                                        <a:lumMod val="75000"/>
                                        <a:lumOff val="25000"/>
                                      </a:prstClr>
                                    </a:solidFill>
                                    <a:latin typeface="+mn-lt"/>
                                    <a:cs typeface="Arial" panose="020B0604020202020204" pitchFamily="34" charset="0"/>
                                  </a:rPr>
                                  <m:t>t</m:t>
                                </m:r>
                              </m:e>
                              <m:sub>
                                <m:r>
                                  <m:rPr>
                                    <m:nor/>
                                  </m:rPr>
                                  <a:rPr lang="en-US" altLang="zh-TW" sz="2800">
                                    <a:solidFill>
                                      <a:prstClr val="black">
                                        <a:lumMod val="75000"/>
                                        <a:lumOff val="25000"/>
                                      </a:prstClr>
                                    </a:solidFill>
                                    <a:latin typeface="+mn-lt"/>
                                    <a:cs typeface="Arial" panose="020B0604020202020204" pitchFamily="34" charset="0"/>
                                  </a:rPr>
                                  <m:t>1</m:t>
                                </m:r>
                              </m:sub>
                            </m:sSub>
                            <m:sSub>
                              <m:sSubPr>
                                <m:ctrlPr>
                                  <a:rPr lang="zh-TW" altLang="zh-TW" sz="2800" i="1">
                                    <a:solidFill>
                                      <a:prstClr val="black">
                                        <a:lumMod val="75000"/>
                                        <a:lumOff val="25000"/>
                                      </a:prstClr>
                                    </a:solidFill>
                                    <a:latin typeface="+mn-lt"/>
                                  </a:rPr>
                                </m:ctrlPr>
                              </m:sSubPr>
                              <m:e>
                                <m:r>
                                  <m:rPr>
                                    <m:nor/>
                                  </m:rPr>
                                  <a:rPr lang="en-US" altLang="zh-TW" sz="2800" i="1">
                                    <a:solidFill>
                                      <a:prstClr val="black">
                                        <a:lumMod val="75000"/>
                                        <a:lumOff val="25000"/>
                                      </a:prstClr>
                                    </a:solidFill>
                                    <a:latin typeface="+mn-lt"/>
                                    <a:cs typeface="Arial" panose="020B0604020202020204" pitchFamily="34" charset="0"/>
                                  </a:rPr>
                                  <m:t>t</m:t>
                                </m:r>
                              </m:e>
                              <m:sub>
                                <m:r>
                                  <m:rPr>
                                    <m:nor/>
                                  </m:rPr>
                                  <a:rPr lang="en-US" altLang="zh-TW" sz="2800">
                                    <a:solidFill>
                                      <a:prstClr val="black">
                                        <a:lumMod val="75000"/>
                                        <a:lumOff val="25000"/>
                                      </a:prstClr>
                                    </a:solidFill>
                                    <a:latin typeface="+mn-lt"/>
                                    <a:cs typeface="Arial" panose="020B0604020202020204" pitchFamily="34" charset="0"/>
                                  </a:rPr>
                                  <m:t>2</m:t>
                                </m:r>
                              </m:sub>
                            </m:sSub>
                            <m:r>
                              <m:rPr>
                                <m:nor/>
                              </m:rPr>
                              <a:rPr lang="en-US" altLang="zh-TW" sz="2800">
                                <a:solidFill>
                                  <a:prstClr val="black">
                                    <a:lumMod val="75000"/>
                                    <a:lumOff val="25000"/>
                                  </a:prstClr>
                                </a:solidFill>
                                <a:latin typeface="+mn-lt"/>
                                <a:cs typeface="Arial" panose="020B0604020202020204" pitchFamily="34" charset="0"/>
                              </a:rPr>
                              <m:t>…</m:t>
                            </m:r>
                            <m:sSub>
                              <m:sSubPr>
                                <m:ctrlPr>
                                  <a:rPr lang="zh-TW" altLang="zh-TW" sz="2800" i="1">
                                    <a:solidFill>
                                      <a:prstClr val="black">
                                        <a:lumMod val="75000"/>
                                        <a:lumOff val="25000"/>
                                      </a:prstClr>
                                    </a:solidFill>
                                    <a:latin typeface="+mn-lt"/>
                                  </a:rPr>
                                </m:ctrlPr>
                              </m:sSubPr>
                              <m:e>
                                <m:r>
                                  <m:rPr>
                                    <m:nor/>
                                  </m:rPr>
                                  <a:rPr lang="en-US" altLang="zh-TW" sz="2800" i="1">
                                    <a:solidFill>
                                      <a:prstClr val="black">
                                        <a:lumMod val="75000"/>
                                        <a:lumOff val="25000"/>
                                      </a:prstClr>
                                    </a:solidFill>
                                    <a:latin typeface="+mn-lt"/>
                                    <a:cs typeface="Arial" panose="020B0604020202020204" pitchFamily="34" charset="0"/>
                                  </a:rPr>
                                  <m:t>t</m:t>
                                </m:r>
                              </m:e>
                              <m:sub>
                                <m:r>
                                  <m:rPr>
                                    <m:nor/>
                                  </m:rPr>
                                  <a:rPr lang="en-US" altLang="zh-TW" sz="2800" i="1">
                                    <a:solidFill>
                                      <a:prstClr val="black">
                                        <a:lumMod val="75000"/>
                                        <a:lumOff val="25000"/>
                                      </a:prstClr>
                                    </a:solidFill>
                                    <a:latin typeface="+mn-lt"/>
                                    <a:cs typeface="Arial" panose="020B0604020202020204" pitchFamily="34" charset="0"/>
                                  </a:rPr>
                                  <m:t>i</m:t>
                                </m:r>
                                <m:r>
                                  <m:rPr>
                                    <m:nor/>
                                  </m:rPr>
                                  <a:rPr lang="en-US" altLang="zh-TW" sz="2800" i="1">
                                    <a:solidFill>
                                      <a:prstClr val="black">
                                        <a:lumMod val="75000"/>
                                        <a:lumOff val="25000"/>
                                      </a:prstClr>
                                    </a:solidFill>
                                    <a:latin typeface="+mn-lt"/>
                                    <a:cs typeface="Arial" panose="020B0604020202020204" pitchFamily="34" charset="0"/>
                                  </a:rPr>
                                  <m:t>−</m:t>
                                </m:r>
                                <m:r>
                                  <m:rPr>
                                    <m:nor/>
                                  </m:rPr>
                                  <a:rPr lang="en-US" altLang="zh-TW" sz="2800">
                                    <a:solidFill>
                                      <a:prstClr val="black">
                                        <a:lumMod val="75000"/>
                                        <a:lumOff val="25000"/>
                                      </a:prstClr>
                                    </a:solidFill>
                                    <a:latin typeface="+mn-lt"/>
                                    <a:cs typeface="Arial" panose="020B0604020202020204" pitchFamily="34" charset="0"/>
                                  </a:rPr>
                                  <m:t>1</m:t>
                                </m:r>
                              </m:sub>
                            </m:sSub>
                          </m:e>
                        </m:d>
                      </m:e>
                    </m:nary>
                  </m:oMath>
                </a14:m>
                <a:endParaRPr lang="zh-TW" altLang="en-US" sz="4400" dirty="0">
                  <a:latin typeface="+mn-lt"/>
                  <a:cs typeface="Arial" panose="020B0604020202020204" pitchFamily="34" charset="0"/>
                </a:endParaRPr>
              </a:p>
            </p:txBody>
          </p:sp>
        </mc:Choice>
        <mc:Fallback>
          <p:sp>
            <p:nvSpPr>
              <p:cNvPr id="3" name="內容版面配置區 2"/>
              <p:cNvSpPr>
                <a:spLocks noGrp="1" noRot="1" noChangeAspect="1" noMove="1" noResize="1" noEditPoints="1" noAdjustHandles="1" noChangeArrowheads="1" noChangeShapeType="1" noTextEdit="1"/>
              </p:cNvSpPr>
              <p:nvPr>
                <p:ph idx="1"/>
              </p:nvPr>
            </p:nvSpPr>
            <p:spPr>
              <a:blipFill rotWithShape="0">
                <a:blip r:embed="rId2"/>
                <a:stretch>
                  <a:fillRect/>
                </a:stretch>
              </a:blipFill>
            </p:spPr>
            <p:txBody>
              <a:bodyPr/>
              <a:lstStyle/>
              <a:p>
                <a:r>
                  <a:rPr lang="zh-HK" altLang="en-US">
                    <a:noFill/>
                  </a:rPr>
                  <a:t> </a:t>
                </a:r>
              </a:p>
            </p:txBody>
          </p:sp>
        </mc:Fallback>
      </mc:AlternateContent>
    </p:spTree>
    <p:extLst>
      <p:ext uri="{BB962C8B-B14F-4D97-AF65-F5344CB8AC3E}">
        <p14:creationId xmlns:p14="http://schemas.microsoft.com/office/powerpoint/2010/main" val="3875139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r>
              <a:rPr lang="en-US" altLang="zh-TW" sz="4400" dirty="0" smtClean="0">
                <a:latin typeface="+mn-lt"/>
              </a:rPr>
              <a:t>N-</a:t>
            </a:r>
            <a:r>
              <a:rPr lang="en-US" altLang="zh-HK" sz="4400" dirty="0" smtClean="0">
                <a:latin typeface="+mn-lt"/>
              </a:rPr>
              <a:t>gram Model</a:t>
            </a:r>
            <a:endParaRPr lang="zh-HK" altLang="en-US" sz="4400" dirty="0">
              <a:latin typeface="+mn-lt"/>
            </a:endParaRPr>
          </a:p>
        </p:txBody>
      </p:sp>
      <p:sp>
        <p:nvSpPr>
          <p:cNvPr id="3" name="內容版面配置區 2"/>
          <p:cNvSpPr>
            <a:spLocks noGrp="1"/>
          </p:cNvSpPr>
          <p:nvPr>
            <p:ph idx="1"/>
          </p:nvPr>
        </p:nvSpPr>
        <p:spPr/>
        <p:txBody>
          <a:bodyPr>
            <a:normAutofit/>
          </a:bodyPr>
          <a:lstStyle/>
          <a:p>
            <a:r>
              <a:rPr lang="en-US" altLang="zh-HK" sz="2800" dirty="0">
                <a:latin typeface="+mn-lt"/>
              </a:rPr>
              <a:t>We consider </a:t>
            </a:r>
            <a:r>
              <a:rPr lang="en-US" altLang="zh-HK" sz="2800" i="1" dirty="0">
                <a:latin typeface="+mn-lt"/>
              </a:rPr>
              <a:t>n</a:t>
            </a:r>
            <a:r>
              <a:rPr lang="en-US" altLang="zh-HK" sz="2800" dirty="0">
                <a:latin typeface="+mn-lt"/>
              </a:rPr>
              <a:t> words at a time (i.e., the word </a:t>
            </a:r>
            <a:r>
              <a:rPr lang="en-US" altLang="zh-HK" sz="2800" i="1" dirty="0">
                <a:latin typeface="+mn-lt"/>
              </a:rPr>
              <a:t>w</a:t>
            </a:r>
            <a:r>
              <a:rPr lang="en-US" altLang="zh-HK" sz="2800" dirty="0">
                <a:latin typeface="+mn-lt"/>
              </a:rPr>
              <a:t> and </a:t>
            </a:r>
            <a:r>
              <a:rPr lang="en-US" altLang="zh-HK" sz="2800" i="1" dirty="0">
                <a:latin typeface="+mn-lt"/>
              </a:rPr>
              <a:t>n</a:t>
            </a:r>
            <a:r>
              <a:rPr lang="en-US" altLang="zh-HK" sz="2800" dirty="0">
                <a:latin typeface="+mn-lt"/>
              </a:rPr>
              <a:t>-1 words in the context </a:t>
            </a:r>
            <a:r>
              <a:rPr lang="en-US" altLang="zh-HK" sz="2800" dirty="0" smtClean="0">
                <a:latin typeface="+mn-lt"/>
              </a:rPr>
              <a:t>history </a:t>
            </a:r>
            <a:r>
              <a:rPr lang="en-US" altLang="zh-HK" sz="2800" i="1" dirty="0" smtClean="0">
                <a:latin typeface="+mn-lt"/>
              </a:rPr>
              <a:t>h</a:t>
            </a:r>
            <a:r>
              <a:rPr lang="en-US" altLang="zh-HK" sz="2800" dirty="0" smtClean="0">
                <a:latin typeface="+mn-lt"/>
              </a:rPr>
              <a:t>).</a:t>
            </a:r>
            <a:endParaRPr lang="zh-HK" altLang="en-US" sz="2800" dirty="0">
              <a:latin typeface="+mn-lt"/>
            </a:endParaRPr>
          </a:p>
        </p:txBody>
      </p:sp>
      <p:pic>
        <p:nvPicPr>
          <p:cNvPr id="4" name="圖片 3"/>
          <p:cNvPicPr>
            <a:picLocks noChangeAspect="1"/>
          </p:cNvPicPr>
          <p:nvPr/>
        </p:nvPicPr>
        <p:blipFill>
          <a:blip r:embed="rId2"/>
          <a:stretch>
            <a:fillRect/>
          </a:stretch>
        </p:blipFill>
        <p:spPr>
          <a:xfrm>
            <a:off x="802276" y="2884576"/>
            <a:ext cx="8448314" cy="3287623"/>
          </a:xfrm>
          <a:prstGeom prst="rect">
            <a:avLst/>
          </a:prstGeom>
        </p:spPr>
      </p:pic>
      <mc:AlternateContent xmlns:mc="http://schemas.openxmlformats.org/markup-compatibility/2006">
        <mc:Choice xmlns:a14="http://schemas.microsoft.com/office/drawing/2010/main" Requires="a14">
          <p:sp>
            <p:nvSpPr>
              <p:cNvPr id="5" name="矩形 4"/>
              <p:cNvSpPr/>
              <p:nvPr/>
            </p:nvSpPr>
            <p:spPr>
              <a:xfrm>
                <a:off x="4342552" y="3764281"/>
                <a:ext cx="4024208" cy="1808515"/>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spcAft>
                    <a:spcPts val="0"/>
                  </a:spcAft>
                </a:pPr>
                <a:r>
                  <a:rPr lang="en-US" altLang="zh-TW" kern="100" dirty="0" smtClean="0">
                    <a:cs typeface="Arial" panose="020B0604020202020204" pitchFamily="34" charset="0"/>
                  </a:rPr>
                  <a:t>n &gt; 1</a:t>
                </a:r>
                <a:endParaRPr lang="zh-TW" altLang="zh-TW" kern="100" dirty="0">
                  <a:cs typeface="Arial" panose="020B0604020202020204" pitchFamily="34" charset="0"/>
                </a:endParaRPr>
              </a:p>
              <a:p>
                <a:pPr>
                  <a:spcAft>
                    <a:spcPts val="0"/>
                  </a:spcAft>
                </a:pPr>
                <a:r>
                  <a:rPr lang="en-US" altLang="zh-TW" kern="100" dirty="0">
                    <a:effectLst/>
                    <a:ea typeface="SimSun" panose="02010600030101010101" pitchFamily="2" charset="-122"/>
                    <a:cs typeface="Arial" panose="020B0604020202020204" pitchFamily="34" charset="0"/>
                  </a:rPr>
                  <a:t> </a:t>
                </a:r>
                <a:endParaRPr lang="zh-TW" altLang="zh-TW" kern="100" dirty="0">
                  <a:cs typeface="Arial" panose="020B0604020202020204" pitchFamily="34" charset="0"/>
                </a:endParaRPr>
              </a:p>
              <a:p>
                <a:pPr algn="ctr"/>
                <a14:m>
                  <m:oMath xmlns:m="http://schemas.openxmlformats.org/officeDocument/2006/math">
                    <m:r>
                      <m:rPr>
                        <m:nor/>
                      </m:rPr>
                      <a:rPr lang="en-US" altLang="zh-TW" i="1">
                        <a:effectLst/>
                        <a:ea typeface="SimSun" panose="02010600030101010101" pitchFamily="2" charset="-122"/>
                        <a:cs typeface="Arial" panose="020B0604020202020204" pitchFamily="34" charset="0"/>
                      </a:rPr>
                      <m:t>P</m:t>
                    </m:r>
                    <m:r>
                      <m:rPr>
                        <m:nor/>
                      </m:rPr>
                      <a:rPr lang="en-US" altLang="zh-TW">
                        <a:effectLst/>
                        <a:ea typeface="SimSun" panose="02010600030101010101" pitchFamily="2" charset="-122"/>
                        <a:cs typeface="Arial" panose="020B0604020202020204" pitchFamily="34" charset="0"/>
                      </a:rPr>
                      <m:t>(</m:t>
                    </m:r>
                    <m:sSub>
                      <m:sSubPr>
                        <m:ctrlPr>
                          <a:rPr lang="en-US" altLang="zh-TW" i="1" kern="100">
                            <a:ea typeface="SimSun" panose="02010600030101010101" pitchFamily="2" charset="-122"/>
                            <a:cs typeface="Times New Roman" panose="02020603050405020304" pitchFamily="18" charset="0"/>
                          </a:rPr>
                        </m:ctrlPr>
                      </m:sSubPr>
                      <m:e>
                        <m:r>
                          <m:rPr>
                            <m:nor/>
                          </m:rPr>
                          <a:rPr lang="en-US" altLang="zh-TW" i="1" kern="100">
                            <a:ea typeface="SimSun" panose="02010600030101010101" pitchFamily="2" charset="-122"/>
                            <a:cs typeface="Arial" panose="020B0604020202020204" pitchFamily="34" charset="0"/>
                          </a:rPr>
                          <m:t>w</m:t>
                        </m:r>
                      </m:e>
                      <m:sub>
                        <m:r>
                          <m:rPr>
                            <m:nor/>
                          </m:rPr>
                          <a:rPr lang="en-US" altLang="zh-TW" i="1" kern="100">
                            <a:ea typeface="SimSun" panose="02010600030101010101" pitchFamily="2" charset="-122"/>
                            <a:cs typeface="Arial" panose="020B0604020202020204" pitchFamily="34" charset="0"/>
                          </a:rPr>
                          <m:t>i</m:t>
                        </m:r>
                      </m:sub>
                    </m:sSub>
                    <m:r>
                      <m:rPr>
                        <m:nor/>
                      </m:rPr>
                      <a:rPr lang="en-US" altLang="zh-TW">
                        <a:effectLst/>
                        <a:ea typeface="SimSun" panose="02010600030101010101" pitchFamily="2" charset="-122"/>
                        <a:cs typeface="Arial" panose="020B0604020202020204" pitchFamily="34" charset="0"/>
                      </a:rPr>
                      <m:t>|</m:t>
                    </m:r>
                    <m:r>
                      <m:rPr>
                        <m:nor/>
                      </m:rPr>
                      <a:rPr lang="en-US" altLang="zh-TW" i="1">
                        <a:effectLst/>
                        <a:ea typeface="SimSun" panose="02010600030101010101" pitchFamily="2" charset="-122"/>
                        <a:cs typeface="Arial" panose="020B0604020202020204" pitchFamily="34" charset="0"/>
                      </a:rPr>
                      <m:t>h</m:t>
                    </m:r>
                    <m:r>
                      <m:rPr>
                        <m:nor/>
                      </m:rPr>
                      <a:rPr lang="en-US" altLang="zh-TW">
                        <a:effectLst/>
                        <a:ea typeface="SimSun" panose="02010600030101010101" pitchFamily="2" charset="-122"/>
                        <a:cs typeface="Arial" panose="020B0604020202020204" pitchFamily="34" charset="0"/>
                      </a:rPr>
                      <m:t>) =</m:t>
                    </m:r>
                    <m:r>
                      <m:rPr>
                        <m:nor/>
                      </m:rPr>
                      <a:rPr lang="en-US" altLang="zh-TW">
                        <a:solidFill>
                          <a:srgbClr val="00B0F0"/>
                        </a:solidFill>
                        <a:effectLst/>
                        <a:ea typeface="SimSun" panose="02010600030101010101" pitchFamily="2" charset="-122"/>
                        <a:cs typeface="Arial" panose="020B0604020202020204" pitchFamily="34" charset="0"/>
                      </a:rPr>
                      <m:t> </m:t>
                    </m:r>
                    <m:f>
                      <m:fPr>
                        <m:ctrlPr>
                          <a:rPr lang="zh-TW" altLang="zh-TW" i="1">
                            <a:effectLst/>
                            <a:ea typeface="Cambria Math" panose="02040503050406030204" pitchFamily="18" charset="0"/>
                            <a:cs typeface="Arial" panose="020B0604020202020204" pitchFamily="34" charset="0"/>
                          </a:rPr>
                        </m:ctrlPr>
                      </m:fPr>
                      <m:num>
                        <m:r>
                          <m:rPr>
                            <m:nor/>
                          </m:rPr>
                          <a:rPr lang="en-US" altLang="zh-TW" i="1">
                            <a:effectLst/>
                            <a:ea typeface="SimSun" panose="02010600030101010101" pitchFamily="2" charset="-122"/>
                            <a:cs typeface="Arial" panose="020B0604020202020204" pitchFamily="34" charset="0"/>
                          </a:rPr>
                          <m:t>C</m:t>
                        </m:r>
                        <m:r>
                          <m:rPr>
                            <m:nor/>
                          </m:rPr>
                          <a:rPr lang="en-US" altLang="zh-TW">
                            <a:effectLst/>
                            <a:ea typeface="SimSun" panose="02010600030101010101" pitchFamily="2" charset="-122"/>
                            <a:cs typeface="Arial" panose="020B0604020202020204" pitchFamily="34" charset="0"/>
                          </a:rPr>
                          <m:t>(</m:t>
                        </m:r>
                        <m:r>
                          <m:rPr>
                            <m:nor/>
                          </m:rPr>
                          <a:rPr lang="en-US" altLang="zh-TW" i="1">
                            <a:effectLst/>
                            <a:ea typeface="SimSun" panose="02010600030101010101" pitchFamily="2" charset="-122"/>
                            <a:cs typeface="Arial" panose="020B0604020202020204" pitchFamily="34" charset="0"/>
                          </a:rPr>
                          <m:t>h</m:t>
                        </m:r>
                        <m:r>
                          <m:rPr>
                            <m:nor/>
                          </m:rPr>
                          <a:rPr lang="en-US" altLang="zh-TW">
                            <a:effectLst/>
                            <a:ea typeface="SimSun" panose="02010600030101010101" pitchFamily="2" charset="-122"/>
                            <a:cs typeface="Arial" panose="020B0604020202020204" pitchFamily="34" charset="0"/>
                          </a:rPr>
                          <m:t>+</m:t>
                        </m:r>
                        <m:sSub>
                          <m:sSubPr>
                            <m:ctrlPr>
                              <a:rPr lang="en-US" altLang="zh-TW" i="1" kern="100">
                                <a:ea typeface="SimSun" panose="02010600030101010101" pitchFamily="2" charset="-122"/>
                                <a:cs typeface="Times New Roman" panose="02020603050405020304" pitchFamily="18" charset="0"/>
                              </a:rPr>
                            </m:ctrlPr>
                          </m:sSubPr>
                          <m:e>
                            <m:r>
                              <m:rPr>
                                <m:nor/>
                              </m:rPr>
                              <a:rPr lang="en-US" altLang="zh-TW" i="1" kern="100">
                                <a:ea typeface="SimSun" panose="02010600030101010101" pitchFamily="2" charset="-122"/>
                                <a:cs typeface="Arial" panose="020B0604020202020204" pitchFamily="34" charset="0"/>
                              </a:rPr>
                              <m:t>w</m:t>
                            </m:r>
                          </m:e>
                          <m:sub>
                            <m:r>
                              <m:rPr>
                                <m:nor/>
                              </m:rPr>
                              <a:rPr lang="en-US" altLang="zh-TW" i="1" kern="100">
                                <a:ea typeface="SimSun" panose="02010600030101010101" pitchFamily="2" charset="-122"/>
                                <a:cs typeface="Arial" panose="020B0604020202020204" pitchFamily="34" charset="0"/>
                              </a:rPr>
                              <m:t>i</m:t>
                            </m:r>
                          </m:sub>
                        </m:sSub>
                        <m:r>
                          <m:rPr>
                            <m:nor/>
                          </m:rPr>
                          <a:rPr lang="en-US" altLang="zh-TW">
                            <a:effectLst/>
                            <a:ea typeface="SimSun" panose="02010600030101010101" pitchFamily="2" charset="-122"/>
                            <a:cs typeface="Arial" panose="020B0604020202020204" pitchFamily="34" charset="0"/>
                          </a:rPr>
                          <m:t>)</m:t>
                        </m:r>
                        <m:r>
                          <m:rPr>
                            <m:nor/>
                          </m:rPr>
                          <a:rPr lang="en-US" altLang="zh-TW" i="1">
                            <a:effectLst/>
                            <a:ea typeface="SimSun" panose="02010600030101010101" pitchFamily="2" charset="-122"/>
                            <a:cs typeface="Arial" panose="020B0604020202020204" pitchFamily="34" charset="0"/>
                          </a:rPr>
                          <m:t> </m:t>
                        </m:r>
                      </m:num>
                      <m:den>
                        <m:r>
                          <m:rPr>
                            <m:nor/>
                          </m:rPr>
                          <a:rPr lang="en-US" altLang="zh-TW" i="1">
                            <a:effectLst/>
                            <a:ea typeface="SimSun" panose="02010600030101010101" pitchFamily="2" charset="-122"/>
                            <a:cs typeface="Arial" panose="020B0604020202020204" pitchFamily="34" charset="0"/>
                          </a:rPr>
                          <m:t>C</m:t>
                        </m:r>
                        <m:r>
                          <m:rPr>
                            <m:nor/>
                          </m:rPr>
                          <a:rPr lang="en-US" altLang="zh-TW">
                            <a:effectLst/>
                            <a:ea typeface="SimSun" panose="02010600030101010101" pitchFamily="2" charset="-122"/>
                            <a:cs typeface="Arial" panose="020B0604020202020204" pitchFamily="34" charset="0"/>
                          </a:rPr>
                          <m:t>(</m:t>
                        </m:r>
                        <m:r>
                          <m:rPr>
                            <m:nor/>
                          </m:rPr>
                          <a:rPr lang="en-US" altLang="zh-TW" i="1">
                            <a:effectLst/>
                            <a:ea typeface="SimSun" panose="02010600030101010101" pitchFamily="2" charset="-122"/>
                            <a:cs typeface="Arial" panose="020B0604020202020204" pitchFamily="34" charset="0"/>
                          </a:rPr>
                          <m:t>h</m:t>
                        </m:r>
                        <m:r>
                          <m:rPr>
                            <m:nor/>
                          </m:rPr>
                          <a:rPr lang="en-US" altLang="zh-TW">
                            <a:effectLst/>
                            <a:ea typeface="SimSun" panose="02010600030101010101" pitchFamily="2" charset="-122"/>
                            <a:cs typeface="Arial" panose="020B0604020202020204" pitchFamily="34" charset="0"/>
                          </a:rPr>
                          <m:t>)</m:t>
                        </m:r>
                      </m:den>
                    </m:f>
                  </m:oMath>
                </a14:m>
                <a:r>
                  <a:rPr lang="en-US" altLang="zh-TW" dirty="0" smtClean="0">
                    <a:cs typeface="Arial" panose="020B0604020202020204" pitchFamily="34" charset="0"/>
                  </a:rPr>
                  <a:t>, </a:t>
                </a:r>
              </a:p>
              <a:p>
                <a:endParaRPr lang="en-US" altLang="zh-TW" dirty="0">
                  <a:cs typeface="Arial" panose="020B0604020202020204" pitchFamily="34" charset="0"/>
                </a:endParaRPr>
              </a:p>
              <a:p>
                <a:r>
                  <a:rPr lang="en-US" altLang="zh-TW" dirty="0" smtClean="0">
                    <a:cs typeface="Arial" panose="020B0604020202020204" pitchFamily="34" charset="0"/>
                  </a:rPr>
                  <a:t>where </a:t>
                </a:r>
                <a:r>
                  <a:rPr lang="en-US" altLang="zh-TW" i="1" dirty="0" smtClean="0">
                    <a:cs typeface="Arial" panose="020B0604020202020204" pitchFamily="34" charset="0"/>
                  </a:rPr>
                  <a:t>h</a:t>
                </a:r>
                <a:r>
                  <a:rPr lang="en-US" altLang="zh-TW" dirty="0" smtClean="0">
                    <a:cs typeface="Arial" panose="020B0604020202020204" pitchFamily="34" charset="0"/>
                  </a:rPr>
                  <a:t> = </a:t>
                </a:r>
                <a14:m>
                  <m:oMath xmlns:m="http://schemas.openxmlformats.org/officeDocument/2006/math">
                    <m:sSub>
                      <m:sSubPr>
                        <m:ctrlPr>
                          <a:rPr lang="zh-TW" altLang="zh-TW" i="1"/>
                        </m:ctrlPr>
                      </m:sSubPr>
                      <m:e>
                        <m:r>
                          <m:rPr>
                            <m:nor/>
                          </m:rPr>
                          <a:rPr lang="en-US" altLang="zh-TW" i="1">
                            <a:cs typeface="Arial" panose="020B0604020202020204" pitchFamily="34" charset="0"/>
                          </a:rPr>
                          <m:t>w</m:t>
                        </m:r>
                      </m:e>
                      <m:sub>
                        <m:r>
                          <m:rPr>
                            <m:nor/>
                          </m:rPr>
                          <a:rPr lang="en-US" altLang="zh-TW">
                            <a:cs typeface="Arial" panose="020B0604020202020204" pitchFamily="34" charset="0"/>
                          </a:rPr>
                          <m:t>i</m:t>
                        </m:r>
                        <m:r>
                          <m:rPr>
                            <m:nor/>
                          </m:rPr>
                          <a:rPr lang="en-US" altLang="zh-TW" i="1">
                            <a:cs typeface="Arial" panose="020B0604020202020204" pitchFamily="34" charset="0"/>
                          </a:rPr>
                          <m:t>−</m:t>
                        </m:r>
                        <m:r>
                          <m:rPr>
                            <m:nor/>
                          </m:rPr>
                          <a:rPr lang="en-US" altLang="zh-TW">
                            <a:cs typeface="Arial" panose="020B0604020202020204" pitchFamily="34" charset="0"/>
                          </a:rPr>
                          <m:t>n</m:t>
                        </m:r>
                        <m:r>
                          <m:rPr>
                            <m:nor/>
                          </m:rPr>
                          <a:rPr lang="en-US" altLang="zh-TW">
                            <a:cs typeface="Arial" panose="020B0604020202020204" pitchFamily="34" charset="0"/>
                          </a:rPr>
                          <m:t>+1</m:t>
                        </m:r>
                      </m:sub>
                    </m:sSub>
                    <m:sSub>
                      <m:sSubPr>
                        <m:ctrlPr>
                          <a:rPr lang="zh-TW" altLang="zh-TW" i="1"/>
                        </m:ctrlPr>
                      </m:sSubPr>
                      <m:e>
                        <m:r>
                          <m:rPr>
                            <m:nor/>
                          </m:rPr>
                          <a:rPr lang="en-US" altLang="zh-TW" i="1">
                            <a:cs typeface="Arial" panose="020B0604020202020204" pitchFamily="34" charset="0"/>
                          </a:rPr>
                          <m:t>w</m:t>
                        </m:r>
                      </m:e>
                      <m:sub>
                        <m:r>
                          <m:rPr>
                            <m:nor/>
                          </m:rPr>
                          <a:rPr lang="en-US" altLang="zh-TW">
                            <a:cs typeface="Arial" panose="020B0604020202020204" pitchFamily="34" charset="0"/>
                          </a:rPr>
                          <m:t>i</m:t>
                        </m:r>
                        <m:r>
                          <m:rPr>
                            <m:nor/>
                          </m:rPr>
                          <a:rPr lang="en-US" altLang="zh-TW" i="1">
                            <a:cs typeface="Arial" panose="020B0604020202020204" pitchFamily="34" charset="0"/>
                          </a:rPr>
                          <m:t>−</m:t>
                        </m:r>
                        <m:r>
                          <m:rPr>
                            <m:nor/>
                          </m:rPr>
                          <a:rPr lang="en-US" altLang="zh-TW">
                            <a:cs typeface="Arial" panose="020B0604020202020204" pitchFamily="34" charset="0"/>
                          </a:rPr>
                          <m:t>n</m:t>
                        </m:r>
                        <m:r>
                          <m:rPr>
                            <m:nor/>
                          </m:rPr>
                          <a:rPr lang="en-US" altLang="zh-TW">
                            <a:cs typeface="Arial" panose="020B0604020202020204" pitchFamily="34" charset="0"/>
                          </a:rPr>
                          <m:t>+2</m:t>
                        </m:r>
                      </m:sub>
                    </m:sSub>
                    <m:r>
                      <a:rPr lang="en-US" altLang="zh-TW" i="1"/>
                      <m:t>…</m:t>
                    </m:r>
                    <m:sSub>
                      <m:sSubPr>
                        <m:ctrlPr>
                          <a:rPr lang="zh-TW" altLang="zh-TW" i="1"/>
                        </m:ctrlPr>
                      </m:sSubPr>
                      <m:e>
                        <m:r>
                          <m:rPr>
                            <m:nor/>
                          </m:rPr>
                          <a:rPr lang="en-US" altLang="zh-TW" i="1">
                            <a:cs typeface="Arial" panose="020B0604020202020204" pitchFamily="34" charset="0"/>
                          </a:rPr>
                          <m:t>w</m:t>
                        </m:r>
                      </m:e>
                      <m:sub>
                        <m:r>
                          <m:rPr>
                            <m:nor/>
                          </m:rPr>
                          <a:rPr lang="en-US" altLang="zh-TW">
                            <a:cs typeface="Arial" panose="020B0604020202020204" pitchFamily="34" charset="0"/>
                          </a:rPr>
                          <m:t>i</m:t>
                        </m:r>
                        <m:r>
                          <m:rPr>
                            <m:nor/>
                          </m:rPr>
                          <a:rPr lang="en-US" altLang="zh-TW" i="1">
                            <a:cs typeface="Arial" panose="020B0604020202020204" pitchFamily="34" charset="0"/>
                          </a:rPr>
                          <m:t>−</m:t>
                        </m:r>
                        <m:r>
                          <m:rPr>
                            <m:nor/>
                          </m:rPr>
                          <a:rPr lang="en-US" altLang="zh-TW">
                            <a:cs typeface="Arial" panose="020B0604020202020204" pitchFamily="34" charset="0"/>
                          </a:rPr>
                          <m:t>1</m:t>
                        </m:r>
                      </m:sub>
                    </m:sSub>
                  </m:oMath>
                </a14:m>
                <a:r>
                  <a:rPr lang="en-US" altLang="zh-TW" dirty="0" smtClean="0">
                    <a:cs typeface="Arial" panose="020B0604020202020204" pitchFamily="34" charset="0"/>
                  </a:rPr>
                  <a:t> </a:t>
                </a:r>
                <a:endParaRPr lang="zh-TW" altLang="en-US" dirty="0">
                  <a:cs typeface="Arial" panose="020B0604020202020204" pitchFamily="34" charset="0"/>
                </a:endParaRPr>
              </a:p>
            </p:txBody>
          </p:sp>
        </mc:Choice>
        <mc:Fallback>
          <p:sp>
            <p:nvSpPr>
              <p:cNvPr id="5" name="矩形 4"/>
              <p:cNvSpPr>
                <a:spLocks noRot="1" noChangeAspect="1" noMove="1" noResize="1" noEditPoints="1" noAdjustHandles="1" noChangeArrowheads="1" noChangeShapeType="1" noTextEdit="1"/>
              </p:cNvSpPr>
              <p:nvPr/>
            </p:nvSpPr>
            <p:spPr>
              <a:xfrm>
                <a:off x="4342552" y="3764281"/>
                <a:ext cx="4024208" cy="1808515"/>
              </a:xfrm>
              <a:prstGeom prst="rect">
                <a:avLst/>
              </a:prstGeom>
              <a:blipFill rotWithShape="0">
                <a:blip r:embed="rId3"/>
                <a:stretch>
                  <a:fillRect l="-150"/>
                </a:stretch>
              </a:blipFill>
            </p:spPr>
            <p:txBody>
              <a:bodyPr/>
              <a:lstStyle/>
              <a:p>
                <a:r>
                  <a:rPr lang="zh-HK" altLang="en-US">
                    <a:noFill/>
                  </a:rPr>
                  <a:t> </a:t>
                </a:r>
              </a:p>
            </p:txBody>
          </p:sp>
        </mc:Fallback>
      </mc:AlternateContent>
      <mc:AlternateContent xmlns:mc="http://schemas.openxmlformats.org/markup-compatibility/2006">
        <mc:Choice xmlns:a14="http://schemas.microsoft.com/office/drawing/2010/main" Requires="a14">
          <p:sp>
            <p:nvSpPr>
              <p:cNvPr id="10" name="矩形 9"/>
              <p:cNvSpPr/>
              <p:nvPr/>
            </p:nvSpPr>
            <p:spPr>
              <a:xfrm>
                <a:off x="4342552" y="2683070"/>
                <a:ext cx="4024208" cy="1038842"/>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spcAft>
                    <a:spcPts val="0"/>
                  </a:spcAft>
                </a:pPr>
                <a:r>
                  <a:rPr lang="en-US" altLang="zh-TW" kern="100" dirty="0" smtClean="0">
                    <a:ea typeface="SimSun" panose="02010600030101010101" pitchFamily="2" charset="-122"/>
                    <a:cs typeface="Arial" panose="020B0604020202020204" pitchFamily="34" charset="0"/>
                  </a:rPr>
                  <a:t>n = 1</a:t>
                </a:r>
              </a:p>
              <a:p>
                <a:pPr>
                  <a:spcAft>
                    <a:spcPts val="0"/>
                  </a:spcAft>
                </a:pPr>
                <a14:m>
                  <m:oMathPara xmlns:m="http://schemas.openxmlformats.org/officeDocument/2006/math">
                    <m:oMathParaPr>
                      <m:jc m:val="centerGroup"/>
                    </m:oMathParaPr>
                    <m:oMath xmlns:m="http://schemas.openxmlformats.org/officeDocument/2006/math">
                      <m:r>
                        <m:rPr>
                          <m:nor/>
                        </m:rPr>
                        <a:rPr lang="en-US" altLang="zh-TW" i="1" kern="100">
                          <a:ea typeface="SimSun" panose="02010600030101010101" pitchFamily="2" charset="-122"/>
                          <a:cs typeface="Arial" panose="020B0604020202020204" pitchFamily="34" charset="0"/>
                        </a:rPr>
                        <m:t>P</m:t>
                      </m:r>
                      <m:r>
                        <m:rPr>
                          <m:nor/>
                        </m:rPr>
                        <a:rPr lang="en-US" altLang="zh-TW" kern="100">
                          <a:ea typeface="SimSun" panose="02010600030101010101" pitchFamily="2" charset="-122"/>
                          <a:cs typeface="Arial" panose="020B0604020202020204" pitchFamily="34" charset="0"/>
                        </a:rPr>
                        <m:t>(</m:t>
                      </m:r>
                      <m:sSub>
                        <m:sSubPr>
                          <m:ctrlPr>
                            <a:rPr lang="en-US" altLang="zh-TW" i="1" kern="100" smtClean="0">
                              <a:ea typeface="SimSun" panose="02010600030101010101" pitchFamily="2" charset="-122"/>
                              <a:cs typeface="Times New Roman" panose="02020603050405020304" pitchFamily="18" charset="0"/>
                            </a:rPr>
                          </m:ctrlPr>
                        </m:sSubPr>
                        <m:e>
                          <m:r>
                            <m:rPr>
                              <m:nor/>
                            </m:rPr>
                            <a:rPr lang="en-US" altLang="zh-TW" i="1" kern="100">
                              <a:ea typeface="SimSun" panose="02010600030101010101" pitchFamily="2" charset="-122"/>
                              <a:cs typeface="Arial" panose="020B0604020202020204" pitchFamily="34" charset="0"/>
                            </a:rPr>
                            <m:t>w</m:t>
                          </m:r>
                        </m:e>
                        <m:sub>
                          <m:r>
                            <m:rPr>
                              <m:nor/>
                            </m:rPr>
                            <a:rPr lang="en-US" altLang="zh-TW" i="1" kern="100">
                              <a:ea typeface="SimSun" panose="02010600030101010101" pitchFamily="2" charset="-122"/>
                              <a:cs typeface="Arial" panose="020B0604020202020204" pitchFamily="34" charset="0"/>
                            </a:rPr>
                            <m:t>i</m:t>
                          </m:r>
                        </m:sub>
                      </m:sSub>
                      <m:r>
                        <m:rPr>
                          <m:nor/>
                        </m:rPr>
                        <a:rPr lang="en-US" altLang="zh-TW" kern="100">
                          <a:ea typeface="SimSun" panose="02010600030101010101" pitchFamily="2" charset="-122"/>
                          <a:cs typeface="Arial" panose="020B0604020202020204" pitchFamily="34" charset="0"/>
                        </a:rPr>
                        <m:t>) =</m:t>
                      </m:r>
                      <m:r>
                        <m:rPr>
                          <m:nor/>
                        </m:rPr>
                        <a:rPr lang="en-US" altLang="zh-TW" kern="100">
                          <a:solidFill>
                            <a:srgbClr val="00B0F0"/>
                          </a:solidFill>
                          <a:ea typeface="SimSun" panose="02010600030101010101" pitchFamily="2" charset="-122"/>
                          <a:cs typeface="Arial" panose="020B0604020202020204" pitchFamily="34" charset="0"/>
                        </a:rPr>
                        <m:t> </m:t>
                      </m:r>
                      <m:f>
                        <m:fPr>
                          <m:ctrlPr>
                            <a:rPr lang="zh-TW" altLang="zh-TW" i="1" kern="100">
                              <a:effectLst/>
                              <a:ea typeface="Cambria Math" panose="02040503050406030204" pitchFamily="18" charset="0"/>
                              <a:cs typeface="Arial" panose="020B0604020202020204" pitchFamily="34" charset="0"/>
                            </a:rPr>
                          </m:ctrlPr>
                        </m:fPr>
                        <m:num>
                          <m:r>
                            <m:rPr>
                              <m:nor/>
                            </m:rPr>
                            <a:rPr lang="en-US" altLang="zh-TW" i="1" kern="100">
                              <a:effectLst/>
                              <a:ea typeface="SimSun" panose="02010600030101010101" pitchFamily="2" charset="-122"/>
                              <a:cs typeface="Arial" panose="020B0604020202020204" pitchFamily="34" charset="0"/>
                            </a:rPr>
                            <m:t>C</m:t>
                          </m:r>
                          <m:r>
                            <m:rPr>
                              <m:nor/>
                            </m:rPr>
                            <a:rPr lang="en-US" altLang="zh-TW" kern="100">
                              <a:effectLst/>
                              <a:ea typeface="SimSun" panose="02010600030101010101" pitchFamily="2" charset="-122"/>
                              <a:cs typeface="Arial" panose="020B0604020202020204" pitchFamily="34" charset="0"/>
                            </a:rPr>
                            <m:t>(</m:t>
                          </m:r>
                          <m:sSub>
                            <m:sSubPr>
                              <m:ctrlPr>
                                <a:rPr lang="en-US" altLang="zh-TW" i="1" kern="100">
                                  <a:ea typeface="SimSun" panose="02010600030101010101" pitchFamily="2" charset="-122"/>
                                  <a:cs typeface="Times New Roman" panose="02020603050405020304" pitchFamily="18" charset="0"/>
                                </a:rPr>
                              </m:ctrlPr>
                            </m:sSubPr>
                            <m:e>
                              <m:r>
                                <m:rPr>
                                  <m:nor/>
                                </m:rPr>
                                <a:rPr lang="en-US" altLang="zh-TW" i="1" kern="100">
                                  <a:ea typeface="SimSun" panose="02010600030101010101" pitchFamily="2" charset="-122"/>
                                  <a:cs typeface="Arial" panose="020B0604020202020204" pitchFamily="34" charset="0"/>
                                </a:rPr>
                                <m:t>w</m:t>
                              </m:r>
                            </m:e>
                            <m:sub>
                              <m:r>
                                <m:rPr>
                                  <m:nor/>
                                </m:rPr>
                                <a:rPr lang="en-US" altLang="zh-TW" i="1" kern="100">
                                  <a:ea typeface="SimSun" panose="02010600030101010101" pitchFamily="2" charset="-122"/>
                                  <a:cs typeface="Arial" panose="020B0604020202020204" pitchFamily="34" charset="0"/>
                                </a:rPr>
                                <m:t>i</m:t>
                              </m:r>
                            </m:sub>
                          </m:sSub>
                          <m:r>
                            <m:rPr>
                              <m:nor/>
                            </m:rPr>
                            <a:rPr lang="en-US" altLang="zh-TW" kern="100">
                              <a:effectLst/>
                              <a:ea typeface="SimSun" panose="02010600030101010101" pitchFamily="2" charset="-122"/>
                              <a:cs typeface="Arial" panose="020B0604020202020204" pitchFamily="34" charset="0"/>
                            </a:rPr>
                            <m:t>)</m:t>
                          </m:r>
                        </m:num>
                        <m:den>
                          <m:r>
                            <m:rPr>
                              <m:nor/>
                            </m:rPr>
                            <a:rPr lang="en-US" altLang="zh-TW" kern="100">
                              <a:effectLst/>
                              <a:ea typeface="SimSun" panose="02010600030101010101" pitchFamily="2" charset="-122"/>
                              <a:cs typeface="Arial" panose="020B0604020202020204" pitchFamily="34" charset="0"/>
                            </a:rPr>
                            <m:t>|</m:t>
                          </m:r>
                          <m:r>
                            <m:rPr>
                              <m:nor/>
                            </m:rPr>
                            <a:rPr lang="en-US" altLang="zh-TW" kern="100">
                              <a:effectLst/>
                              <a:ea typeface="SimSun" panose="02010600030101010101" pitchFamily="2" charset="-122"/>
                              <a:cs typeface="Arial" panose="020B0604020202020204" pitchFamily="34" charset="0"/>
                            </a:rPr>
                            <m:t>corpus</m:t>
                          </m:r>
                          <m:r>
                            <m:rPr>
                              <m:nor/>
                            </m:rPr>
                            <a:rPr lang="en-US" altLang="zh-TW" kern="100">
                              <a:effectLst/>
                              <a:ea typeface="SimSun" panose="02010600030101010101" pitchFamily="2" charset="-122"/>
                              <a:cs typeface="Arial" panose="020B0604020202020204" pitchFamily="34" charset="0"/>
                            </a:rPr>
                            <m:t>|</m:t>
                          </m:r>
                        </m:den>
                      </m:f>
                    </m:oMath>
                  </m:oMathPara>
                </a14:m>
                <a:endParaRPr lang="en-US" altLang="zh-TW" sz="2800" kern="100" dirty="0" smtClean="0">
                  <a:cs typeface="Arial" panose="020B0604020202020204" pitchFamily="34" charset="0"/>
                </a:endParaRPr>
              </a:p>
            </p:txBody>
          </p:sp>
        </mc:Choice>
        <mc:Fallback>
          <p:sp>
            <p:nvSpPr>
              <p:cNvPr id="10" name="矩形 9"/>
              <p:cNvSpPr>
                <a:spLocks noRot="1" noChangeAspect="1" noMove="1" noResize="1" noEditPoints="1" noAdjustHandles="1" noChangeArrowheads="1" noChangeShapeType="1" noTextEdit="1"/>
              </p:cNvSpPr>
              <p:nvPr/>
            </p:nvSpPr>
            <p:spPr>
              <a:xfrm>
                <a:off x="4342552" y="2683070"/>
                <a:ext cx="4024208" cy="1038842"/>
              </a:xfrm>
              <a:prstGeom prst="rect">
                <a:avLst/>
              </a:prstGeom>
              <a:blipFill rotWithShape="0">
                <a:blip r:embed="rId4"/>
                <a:stretch>
                  <a:fillRect l="-150"/>
                </a:stretch>
              </a:blipFill>
            </p:spPr>
            <p:txBody>
              <a:bodyPr/>
              <a:lstStyle/>
              <a:p>
                <a:r>
                  <a:rPr lang="zh-HK" altLang="en-US">
                    <a:noFill/>
                  </a:rPr>
                  <a:t> </a:t>
                </a:r>
              </a:p>
            </p:txBody>
          </p:sp>
        </mc:Fallback>
      </mc:AlternateContent>
    </p:spTree>
    <p:extLst>
      <p:ext uri="{BB962C8B-B14F-4D97-AF65-F5344CB8AC3E}">
        <p14:creationId xmlns:p14="http://schemas.microsoft.com/office/powerpoint/2010/main" val="1149884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0"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r>
              <a:rPr lang="en-US" altLang="zh-HK" dirty="0" smtClean="0">
                <a:latin typeface="+mn-lt"/>
              </a:rPr>
              <a:t>Unigram Model (</a:t>
            </a:r>
            <a:r>
              <a:rPr lang="en-US" altLang="zh-HK" i="1" dirty="0" smtClean="0">
                <a:latin typeface="+mn-lt"/>
              </a:rPr>
              <a:t>n</a:t>
            </a:r>
            <a:r>
              <a:rPr lang="en-US" altLang="zh-HK" dirty="0" smtClean="0">
                <a:latin typeface="+mn-lt"/>
              </a:rPr>
              <a:t>=1)</a:t>
            </a:r>
            <a:endParaRPr lang="zh-HK" altLang="en-US" dirty="0">
              <a:latin typeface="+mn-lt"/>
            </a:endParaRPr>
          </a:p>
        </p:txBody>
      </p:sp>
      <p:pic>
        <p:nvPicPr>
          <p:cNvPr id="11" name="圖片 10"/>
          <p:cNvPicPr>
            <a:picLocks noChangeAspect="1"/>
          </p:cNvPicPr>
          <p:nvPr/>
        </p:nvPicPr>
        <p:blipFill rotWithShape="1">
          <a:blip r:embed="rId2"/>
          <a:srcRect t="492" r="52590" b="1"/>
          <a:stretch/>
        </p:blipFill>
        <p:spPr>
          <a:xfrm>
            <a:off x="1008333" y="2103120"/>
            <a:ext cx="5039200" cy="3211960"/>
          </a:xfrm>
          <a:prstGeom prst="rect">
            <a:avLst/>
          </a:prstGeom>
        </p:spPr>
      </p:pic>
    </p:spTree>
    <p:extLst>
      <p:ext uri="{BB962C8B-B14F-4D97-AF65-F5344CB8AC3E}">
        <p14:creationId xmlns:p14="http://schemas.microsoft.com/office/powerpoint/2010/main" val="2443279776"/>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a:picLocks noChangeAspect="1"/>
          </p:cNvPicPr>
          <p:nvPr/>
        </p:nvPicPr>
        <p:blipFill rotWithShape="1">
          <a:blip r:embed="rId2"/>
          <a:srcRect t="-221" r="21404"/>
          <a:stretch/>
        </p:blipFill>
        <p:spPr>
          <a:xfrm>
            <a:off x="1109933" y="2205420"/>
            <a:ext cx="7658147" cy="2961618"/>
          </a:xfrm>
          <a:prstGeom prst="rect">
            <a:avLst/>
          </a:prstGeom>
        </p:spPr>
      </p:pic>
      <p:sp>
        <p:nvSpPr>
          <p:cNvPr id="5" name="標題 4"/>
          <p:cNvSpPr>
            <a:spLocks noGrp="1"/>
          </p:cNvSpPr>
          <p:nvPr>
            <p:ph type="title"/>
          </p:nvPr>
        </p:nvSpPr>
        <p:spPr/>
        <p:txBody>
          <a:bodyPr/>
          <a:lstStyle/>
          <a:p>
            <a:r>
              <a:rPr lang="en-US" altLang="zh-HK" dirty="0" smtClean="0">
                <a:latin typeface="+mn-lt"/>
              </a:rPr>
              <a:t>Bigram Model (</a:t>
            </a:r>
            <a:r>
              <a:rPr lang="en-US" altLang="zh-HK" i="1" dirty="0" smtClean="0">
                <a:latin typeface="+mn-lt"/>
              </a:rPr>
              <a:t>n</a:t>
            </a:r>
            <a:r>
              <a:rPr lang="en-US" altLang="zh-HK" dirty="0" smtClean="0">
                <a:latin typeface="+mn-lt"/>
              </a:rPr>
              <a:t>=2)</a:t>
            </a:r>
            <a:endParaRPr lang="zh-HK" altLang="en-US" dirty="0">
              <a:latin typeface="+mn-lt"/>
            </a:endParaRPr>
          </a:p>
        </p:txBody>
      </p:sp>
    </p:spTree>
    <p:extLst>
      <p:ext uri="{BB962C8B-B14F-4D97-AF65-F5344CB8AC3E}">
        <p14:creationId xmlns:p14="http://schemas.microsoft.com/office/powerpoint/2010/main" val="227923337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Shape 104"/>
          <p:cNvSpPr txBox="1">
            <a:spLocks noGrp="1"/>
          </p:cNvSpPr>
          <p:nvPr>
            <p:ph type="title"/>
          </p:nvPr>
        </p:nvSpPr>
        <p:spPr>
          <a:xfrm>
            <a:off x="311700" y="593367"/>
            <a:ext cx="8520600" cy="8313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latin typeface="+mn-lt"/>
              </a:rPr>
              <a:t>Multilingual Public Health Materials</a:t>
            </a:r>
            <a:endParaRPr dirty="0">
              <a:latin typeface="+mn-lt"/>
            </a:endParaRPr>
          </a:p>
        </p:txBody>
      </p:sp>
      <p:sp>
        <p:nvSpPr>
          <p:cNvPr id="105" name="Shape 105"/>
          <p:cNvSpPr txBox="1">
            <a:spLocks noGrp="1"/>
          </p:cNvSpPr>
          <p:nvPr>
            <p:ph type="body" idx="1"/>
          </p:nvPr>
        </p:nvSpPr>
        <p:spPr>
          <a:xfrm>
            <a:off x="311700" y="1536633"/>
            <a:ext cx="8520600" cy="4555200"/>
          </a:xfrm>
          <a:prstGeom prst="rect">
            <a:avLst/>
          </a:prstGeom>
        </p:spPr>
        <p:txBody>
          <a:bodyPr spcFirstLastPara="1" wrap="square" lIns="91425" tIns="91425" rIns="91425" bIns="91425" anchor="t" anchorCtr="0">
            <a:noAutofit/>
          </a:bodyPr>
          <a:lstStyle/>
          <a:p>
            <a:pPr marL="457200" lvl="0" indent="-381000" rtl="0">
              <a:spcBef>
                <a:spcPts val="0"/>
              </a:spcBef>
              <a:spcAft>
                <a:spcPts val="0"/>
              </a:spcAft>
              <a:buSzPts val="2400"/>
              <a:buAutoNum type="arabicPeriod"/>
            </a:pPr>
            <a:r>
              <a:rPr lang="en" sz="2400">
                <a:latin typeface="+mn-lt"/>
              </a:rPr>
              <a:t>The production of quality cross-lingual public health materials could be </a:t>
            </a:r>
            <a:r>
              <a:rPr lang="en" sz="2400">
                <a:solidFill>
                  <a:schemeClr val="dk1"/>
                </a:solidFill>
                <a:latin typeface="+mn-lt"/>
              </a:rPr>
              <a:t>costly and time-consuming</a:t>
            </a:r>
            <a:r>
              <a:rPr lang="en" sz="2400">
                <a:latin typeface="+mn-lt"/>
              </a:rPr>
              <a:t>.</a:t>
            </a:r>
            <a:endParaRPr sz="2400" dirty="0">
              <a:latin typeface="+mn-lt"/>
            </a:endParaRPr>
          </a:p>
          <a:p>
            <a:pPr marL="457200" lvl="0" indent="-381000" rtl="0">
              <a:spcBef>
                <a:spcPts val="0"/>
              </a:spcBef>
              <a:spcAft>
                <a:spcPts val="0"/>
              </a:spcAft>
              <a:buSzPts val="2400"/>
              <a:buAutoNum type="arabicPeriod"/>
            </a:pPr>
            <a:r>
              <a:rPr lang="en" sz="2400" dirty="0">
                <a:latin typeface="+mn-lt"/>
              </a:rPr>
              <a:t>The global public health research community has an increasing interest in </a:t>
            </a:r>
            <a:r>
              <a:rPr lang="en" sz="2400" dirty="0">
                <a:solidFill>
                  <a:schemeClr val="dk1"/>
                </a:solidFill>
                <a:latin typeface="+mn-lt"/>
              </a:rPr>
              <a:t>automatic translation</a:t>
            </a:r>
            <a:r>
              <a:rPr lang="en" sz="2400" dirty="0">
                <a:latin typeface="+mn-lt"/>
              </a:rPr>
              <a:t> of public health information.</a:t>
            </a:r>
            <a:endParaRPr sz="2400" dirty="0">
              <a:latin typeface="+mn-lt"/>
            </a:endParaRPr>
          </a:p>
          <a:p>
            <a:pPr marL="0" lvl="0" indent="0" rtl="0">
              <a:spcBef>
                <a:spcPts val="1600"/>
              </a:spcBef>
              <a:spcAft>
                <a:spcPts val="0"/>
              </a:spcAft>
              <a:buNone/>
            </a:pPr>
            <a:endParaRPr sz="2400" dirty="0">
              <a:latin typeface="+mn-lt"/>
            </a:endParaRPr>
          </a:p>
          <a:p>
            <a:pPr marL="0" lvl="0" indent="0" rtl="0">
              <a:spcBef>
                <a:spcPts val="1600"/>
              </a:spcBef>
              <a:spcAft>
                <a:spcPts val="1600"/>
              </a:spcAft>
              <a:buNone/>
            </a:pPr>
            <a:endParaRPr sz="3000" dirty="0">
              <a:latin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5">
                                            <p:txEl>
                                              <p:pRg st="0" end="0"/>
                                            </p:txEl>
                                          </p:spTgt>
                                        </p:tgtEl>
                                        <p:attrNameLst>
                                          <p:attrName>style.visibility</p:attrName>
                                        </p:attrNameLst>
                                      </p:cBhvr>
                                      <p:to>
                                        <p:strVal val="visible"/>
                                      </p:to>
                                    </p:set>
                                    <p:animEffect transition="in" filter="fade">
                                      <p:cBhvr>
                                        <p:cTn id="7" dur="1"/>
                                        <p:tgtEl>
                                          <p:spTgt spid="10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5">
                                            <p:txEl>
                                              <p:pRg st="1" end="1"/>
                                            </p:txEl>
                                          </p:spTgt>
                                        </p:tgtEl>
                                        <p:attrNameLst>
                                          <p:attrName>style.visibility</p:attrName>
                                        </p:attrNameLst>
                                      </p:cBhvr>
                                      <p:to>
                                        <p:strVal val="visible"/>
                                      </p:to>
                                    </p:set>
                                    <p:animEffect transition="in" filter="fade">
                                      <p:cBhvr>
                                        <p:cTn id="12" dur="1"/>
                                        <p:tgtEl>
                                          <p:spTgt spid="10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p:cNvPicPr>
            <a:picLocks noChangeAspect="1"/>
          </p:cNvPicPr>
          <p:nvPr/>
        </p:nvPicPr>
        <p:blipFill>
          <a:blip r:embed="rId2"/>
          <a:stretch>
            <a:fillRect/>
          </a:stretch>
        </p:blipFill>
        <p:spPr>
          <a:xfrm>
            <a:off x="897821" y="2205420"/>
            <a:ext cx="8082369" cy="2454512"/>
          </a:xfrm>
          <a:prstGeom prst="rect">
            <a:avLst/>
          </a:prstGeom>
        </p:spPr>
      </p:pic>
      <p:sp>
        <p:nvSpPr>
          <p:cNvPr id="5" name="標題 4"/>
          <p:cNvSpPr>
            <a:spLocks noGrp="1"/>
          </p:cNvSpPr>
          <p:nvPr>
            <p:ph type="title"/>
          </p:nvPr>
        </p:nvSpPr>
        <p:spPr/>
        <p:txBody>
          <a:bodyPr/>
          <a:lstStyle/>
          <a:p>
            <a:r>
              <a:rPr lang="en-US" altLang="zh-TW" dirty="0" smtClean="0">
                <a:latin typeface="+mn-lt"/>
              </a:rPr>
              <a:t>Tri</a:t>
            </a:r>
            <a:r>
              <a:rPr lang="en-US" altLang="zh-HK" dirty="0" smtClean="0">
                <a:latin typeface="+mn-lt"/>
              </a:rPr>
              <a:t>gram Model (</a:t>
            </a:r>
            <a:r>
              <a:rPr lang="en-US" altLang="zh-HK" i="1" dirty="0" smtClean="0">
                <a:latin typeface="+mn-lt"/>
              </a:rPr>
              <a:t>n</a:t>
            </a:r>
            <a:r>
              <a:rPr lang="en-US" altLang="zh-HK" dirty="0" smtClean="0">
                <a:latin typeface="+mn-lt"/>
              </a:rPr>
              <a:t>=3)</a:t>
            </a:r>
            <a:endParaRPr lang="zh-HK" altLang="en-US" dirty="0">
              <a:latin typeface="+mn-lt"/>
            </a:endParaRPr>
          </a:p>
        </p:txBody>
      </p:sp>
    </p:spTree>
    <p:extLst>
      <p:ext uri="{BB962C8B-B14F-4D97-AF65-F5344CB8AC3E}">
        <p14:creationId xmlns:p14="http://schemas.microsoft.com/office/powerpoint/2010/main" val="1825183314"/>
      </p:ext>
    </p:extLst>
  </p:cSld>
  <p:clrMapOvr>
    <a:masterClrMapping/>
  </p:clrMapOvr>
  <p:timing>
    <p:tnLst>
      <p:par>
        <p:cTn id="1" dur="indefinite" restart="never" nodeType="tmRoot"/>
      </p:par>
    </p:tnLst>
  </p:timing>
</p:sld>
</file>

<file path=ppt/theme/theme1.xml><?xml version="1.0" encoding="utf-8"?>
<a:theme xmlns:a="http://schemas.openxmlformats.org/drawingml/2006/main" name="Plum">
  <a:themeElements>
    <a:clrScheme name="Plum">
      <a:dk1>
        <a:srgbClr val="611BB8"/>
      </a:dk1>
      <a:lt1>
        <a:srgbClr val="FFFFFF"/>
      </a:lt1>
      <a:dk2>
        <a:srgbClr val="000000"/>
      </a:dk2>
      <a:lt2>
        <a:srgbClr val="7F7F7F"/>
      </a:lt2>
      <a:accent1>
        <a:srgbClr val="333333"/>
      </a:accent1>
      <a:accent2>
        <a:srgbClr val="5E2B97"/>
      </a:accent2>
      <a:accent3>
        <a:srgbClr val="7E57C2"/>
      </a:accent3>
      <a:accent4>
        <a:srgbClr val="C77025"/>
      </a:accent4>
      <a:accent5>
        <a:srgbClr val="009688"/>
      </a:accent5>
      <a:accent6>
        <a:srgbClr val="FFD600"/>
      </a:accent6>
      <a:hlink>
        <a:srgbClr val="009688"/>
      </a:hlink>
      <a:folHlink>
        <a:srgbClr val="00968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589</TotalTime>
  <Words>4459</Words>
  <Application>Microsoft Office PowerPoint</Application>
  <PresentationFormat>如螢幕大小 (4:3)</PresentationFormat>
  <Paragraphs>1130</Paragraphs>
  <Slides>90</Slides>
  <Notes>34</Notes>
  <HiddenSlides>0</HiddenSlides>
  <MMClips>0</MMClips>
  <ScaleCrop>false</ScaleCrop>
  <HeadingPairs>
    <vt:vector size="6" baseType="variant">
      <vt:variant>
        <vt:lpstr>使用字型</vt:lpstr>
      </vt:variant>
      <vt:variant>
        <vt:i4>15</vt:i4>
      </vt:variant>
      <vt:variant>
        <vt:lpstr>佈景主題</vt:lpstr>
      </vt:variant>
      <vt:variant>
        <vt:i4>1</vt:i4>
      </vt:variant>
      <vt:variant>
        <vt:lpstr>投影片標題</vt:lpstr>
      </vt:variant>
      <vt:variant>
        <vt:i4>90</vt:i4>
      </vt:variant>
    </vt:vector>
  </HeadingPairs>
  <TitlesOfParts>
    <vt:vector size="106" baseType="lpstr">
      <vt:lpstr>Raleway</vt:lpstr>
      <vt:lpstr>Roboto</vt:lpstr>
      <vt:lpstr>Roboto Medium</vt:lpstr>
      <vt:lpstr>Roboto Thin</vt:lpstr>
      <vt:lpstr>SimSun</vt:lpstr>
      <vt:lpstr>SimSun</vt:lpstr>
      <vt:lpstr>Source Sans Pro</vt:lpstr>
      <vt:lpstr>微軟正黑體</vt:lpstr>
      <vt:lpstr>新細明體</vt:lpstr>
      <vt:lpstr>Arial</vt:lpstr>
      <vt:lpstr>Calibri</vt:lpstr>
      <vt:lpstr>Cambria Math</vt:lpstr>
      <vt:lpstr>Consolas</vt:lpstr>
      <vt:lpstr>Times New Roman</vt:lpstr>
      <vt:lpstr>Wingdings 2</vt:lpstr>
      <vt:lpstr>Plum</vt:lpstr>
      <vt:lpstr>On the Quality of Neural Machine Translation of  Public Health Information in Hong Kong  (English-Chinese Translation)</vt:lpstr>
      <vt:lpstr>Outline</vt:lpstr>
      <vt:lpstr>Background</vt:lpstr>
      <vt:lpstr>This Project</vt:lpstr>
      <vt:lpstr>Public Health Information</vt:lpstr>
      <vt:lpstr>Public Health Information</vt:lpstr>
      <vt:lpstr>Sources of Public Health Information in Hong Kong</vt:lpstr>
      <vt:lpstr>Machine Translation of Public Health Information</vt:lpstr>
      <vt:lpstr>Multilingual Public Health Materials</vt:lpstr>
      <vt:lpstr>Relevant Research</vt:lpstr>
      <vt:lpstr>Traditional Approaches to Machine Translation</vt:lpstr>
      <vt:lpstr>New Possibilities Offered by Neural Machine Translation</vt:lpstr>
      <vt:lpstr>New Approach: Neural Machine Translation</vt:lpstr>
      <vt:lpstr>Neural Machine Translation</vt:lpstr>
      <vt:lpstr>Biological Neuron</vt:lpstr>
      <vt:lpstr>Artificial Neuron</vt:lpstr>
      <vt:lpstr>Artificial Neuron</vt:lpstr>
      <vt:lpstr>Artificial Neural Network: Many Neurons </vt:lpstr>
      <vt:lpstr>Artificial Neural Network</vt:lpstr>
      <vt:lpstr>Artificial Neural Network</vt:lpstr>
      <vt:lpstr>Artificial Neural Network and Image Processing</vt:lpstr>
      <vt:lpstr>Neural Machine Translation</vt:lpstr>
      <vt:lpstr>NMT as a Prediction Problem: Given X, what is the next word?</vt:lpstr>
      <vt:lpstr>Neural Machine Translation as Multi-class Classification</vt:lpstr>
      <vt:lpstr>Neural Machine Translation</vt:lpstr>
      <vt:lpstr>Neural Machine Translation</vt:lpstr>
      <vt:lpstr>Neural Machine Translation</vt:lpstr>
      <vt:lpstr>Neural Machine Translation</vt:lpstr>
      <vt:lpstr>Types of Neural Machine Translation</vt:lpstr>
      <vt:lpstr>Examples (since 2016)</vt:lpstr>
      <vt:lpstr>Evaluation</vt:lpstr>
      <vt:lpstr>Press Releases</vt:lpstr>
      <vt:lpstr>Source Texts for Evaluation</vt:lpstr>
      <vt:lpstr>Reference Translations for Comparison</vt:lpstr>
      <vt:lpstr>Machine Translation Systems Evaluated</vt:lpstr>
      <vt:lpstr>Machine Translation Systems Evaluated</vt:lpstr>
      <vt:lpstr>Automatic Evaluation</vt:lpstr>
      <vt:lpstr>Automatic Evaluation</vt:lpstr>
      <vt:lpstr>Automatic Evaluation</vt:lpstr>
      <vt:lpstr>Automatic Evaluation</vt:lpstr>
      <vt:lpstr>Human Evaluation</vt:lpstr>
      <vt:lpstr>Human Evaluation</vt:lpstr>
      <vt:lpstr>Result of Human Ranking </vt:lpstr>
      <vt:lpstr>Translation Issues and Suggestions</vt:lpstr>
      <vt:lpstr>Readable outputs</vt:lpstr>
      <vt:lpstr>Issue 1: Abbreviations</vt:lpstr>
      <vt:lpstr>Issue 2: Proper nouns</vt:lpstr>
      <vt:lpstr>Issue 3: Word sense</vt:lpstr>
      <vt:lpstr>Issue 4: Numbers</vt:lpstr>
      <vt:lpstr>Issue 5: Sentence structure and word order</vt:lpstr>
      <vt:lpstr>Issue 6: Punctuation marks</vt:lpstr>
      <vt:lpstr>Issue 7: Omission or incomplete translation</vt:lpstr>
      <vt:lpstr>Issue 8: Problematic addition</vt:lpstr>
      <vt:lpstr>Issue 9: Wrong characters</vt:lpstr>
      <vt:lpstr>Issue 10: Collocation</vt:lpstr>
      <vt:lpstr>Concluding Remarks</vt:lpstr>
      <vt:lpstr>Application of NMT technology</vt:lpstr>
      <vt:lpstr>Future work</vt:lpstr>
      <vt:lpstr>Deep Learning Research and Application Centre Hang Seng Management College</vt:lpstr>
      <vt:lpstr>Deep Learning Research and Application Centre</vt:lpstr>
      <vt:lpstr>Projects</vt:lpstr>
      <vt:lpstr>References</vt:lpstr>
      <vt:lpstr>Thank you</vt:lpstr>
      <vt:lpstr>More about Artificial Neural Networks</vt:lpstr>
      <vt:lpstr>More about Artificial Neural Networks</vt:lpstr>
      <vt:lpstr>More about BLEU</vt:lpstr>
      <vt:lpstr>Training and Backpropagation</vt:lpstr>
      <vt:lpstr>Word Embedding (1): One-hot Vector</vt:lpstr>
      <vt:lpstr>Problem</vt:lpstr>
      <vt:lpstr>Word Embedding (2): Continuous Bag of Words and Skip-gram</vt:lpstr>
      <vt:lpstr>Activation functions</vt:lpstr>
      <vt:lpstr>Softmax for Multi-class Classification (1)</vt:lpstr>
      <vt:lpstr>Softmax for Multi-class Classification (2)</vt:lpstr>
      <vt:lpstr>Standard RNN VS Long Short-term Memory</vt:lpstr>
      <vt:lpstr>Attention Mechanism</vt:lpstr>
      <vt:lpstr>RNN Encoder-decoder with Attention</vt:lpstr>
      <vt:lpstr>RNN Encoder-decoder with Attention</vt:lpstr>
      <vt:lpstr>Convolutional NMT</vt:lpstr>
      <vt:lpstr>Convolutional NMT</vt:lpstr>
      <vt:lpstr>Self-attentional Transformer</vt:lpstr>
      <vt:lpstr>Self-attentional Transformer</vt:lpstr>
      <vt:lpstr>Statistical Machine Translation</vt:lpstr>
      <vt:lpstr>Statistical Machine Translation</vt:lpstr>
      <vt:lpstr>PowerPoint 簡報</vt:lpstr>
      <vt:lpstr>PowerPoint 簡報</vt:lpstr>
      <vt:lpstr>P(T)</vt:lpstr>
      <vt:lpstr>N-gram Model</vt:lpstr>
      <vt:lpstr>Unigram Model (n=1)</vt:lpstr>
      <vt:lpstr>Bigram Model (n=2)</vt:lpstr>
      <vt:lpstr>Trigram Model (n=3)</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On the Quality of Neural Machine Translation of  Public Health Information in Hong Kong  (English-Chinese Translation)</dc:title>
  <dc:creator>idibydi</dc:creator>
  <cp:lastModifiedBy>idibydi</cp:lastModifiedBy>
  <cp:revision>54</cp:revision>
  <dcterms:modified xsi:type="dcterms:W3CDTF">2018-06-02T16:42:54Z</dcterms:modified>
</cp:coreProperties>
</file>